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Lst>
  <p:sldSz cx="9144000" cy="5143500" type="screen16x9"/>
  <p:notesSz cx="6858000" cy="9144000"/>
  <p:embeddedFontLst>
    <p:embeddedFont>
      <p:font typeface="Barlow Semi Condensed SemiBold" panose="00000706000000000000" pitchFamily="2" charset="0"/>
      <p:regular r:id="rId264"/>
      <p:bold r:id="rId265"/>
      <p:italic r:id="rId266"/>
      <p:boldItalic r:id="rId267"/>
    </p:embeddedFont>
    <p:embeddedFont>
      <p:font typeface="Fira Sans Extra Condensed Medium" panose="020B0604020202020204" charset="0"/>
      <p:regular r:id="rId268"/>
      <p:bold r:id="rId269"/>
      <p:italic r:id="rId270"/>
      <p:boldItalic r:id="rId271"/>
    </p:embeddedFont>
    <p:embeddedFont>
      <p:font typeface="Gill Sans MT" panose="020B0502020104020203" pitchFamily="34" charset="0"/>
      <p:regular r:id="rId272"/>
      <p:bold r:id="rId273"/>
      <p:italic r:id="rId274"/>
      <p:boldItalic r:id="rId275"/>
    </p:embeddedFont>
    <p:embeddedFont>
      <p:font typeface="Helvetica Neue" panose="020B0604020202020204" charset="0"/>
      <p:regular r:id="rId276"/>
      <p:bold r:id="rId277"/>
      <p:italic r:id="rId278"/>
      <p:boldItalic r:id="rId279"/>
    </p:embeddedFont>
    <p:embeddedFont>
      <p:font typeface="Lato" panose="020F0502020204030203" pitchFamily="34" charset="0"/>
      <p:regular r:id="rId280"/>
      <p:bold r:id="rId281"/>
      <p:italic r:id="rId282"/>
      <p:boldItalic r:id="rId283"/>
    </p:embeddedFont>
    <p:embeddedFont>
      <p:font typeface="Montserrat" panose="00000500000000000000" pitchFamily="2" charset="0"/>
      <p:regular r:id="rId284"/>
    </p:embeddedFont>
    <p:embeddedFont>
      <p:font typeface="Raleway" pitchFamily="2" charset="0"/>
      <p:regular r:id="rId285"/>
      <p:bold r:id="rId286"/>
      <p:italic r:id="rId287"/>
      <p:boldItalic r:id="rId288"/>
    </p:embeddedFont>
    <p:embeddedFont>
      <p:font typeface="Raleway Light" pitchFamily="2" charset="0"/>
      <p:regular r:id="rId289"/>
      <p:bold r:id="rId290"/>
      <p:italic r:id="rId291"/>
      <p:boldItalic r:id="rId292"/>
    </p:embeddedFont>
    <p:embeddedFont>
      <p:font typeface="Roboto Condensed" panose="02000000000000000000" pitchFamily="2" charset="0"/>
      <p:regular r:id="rId293"/>
    </p:embeddedFont>
    <p:embeddedFont>
      <p:font typeface="Roboto Condensed Light" panose="02000000000000000000" pitchFamily="2" charset="0"/>
      <p:regular r:id="rId294"/>
    </p:embeddedFont>
    <p:embeddedFont>
      <p:font typeface="Roboto Mono" panose="00000009000000000000" pitchFamily="49" charset="0"/>
      <p:regular r:id="rId295"/>
      <p:bold r:id="rId296"/>
    </p:embeddedFont>
    <p:embeddedFont>
      <p:font typeface="Verdana" panose="020B0604030504040204" pitchFamily="34" charset="0"/>
      <p:regular r:id="rId297"/>
      <p:bold r:id="rId298"/>
      <p:italic r:id="rId299"/>
      <p:boldItalic r:id="rId3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7" d="100"/>
          <a:sy n="157" d="100"/>
        </p:scale>
        <p:origin x="610"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36.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font" Target="fonts/font5.fntdata"/><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16.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27.fntdata"/><Relationship Id="rId304"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font" Target="fonts/font7.fntdata"/><Relationship Id="rId291" Type="http://schemas.openxmlformats.org/officeDocument/2006/relationships/font" Target="fonts/font28.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18.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font" Target="fonts/font8.fntdata"/><Relationship Id="rId292" Type="http://schemas.openxmlformats.org/officeDocument/2006/relationships/font" Target="fonts/font29.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19.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font" Target="fonts/font9.fntdata"/><Relationship Id="rId293" Type="http://schemas.openxmlformats.org/officeDocument/2006/relationships/font" Target="fonts/font30.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20.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10.fntdata"/><Relationship Id="rId294" Type="http://schemas.openxmlformats.org/officeDocument/2006/relationships/font" Target="fonts/font31.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notesMaster" Target="notesMasters/notesMaster1.xml"/><Relationship Id="rId284" Type="http://schemas.openxmlformats.org/officeDocument/2006/relationships/font" Target="fonts/font21.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11.fntdata"/><Relationship Id="rId295" Type="http://schemas.openxmlformats.org/officeDocument/2006/relationships/font" Target="fonts/font3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font" Target="fonts/font1.fntdata"/><Relationship Id="rId285" Type="http://schemas.openxmlformats.org/officeDocument/2006/relationships/font" Target="fonts/font2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12.fntdata"/><Relationship Id="rId296" Type="http://schemas.openxmlformats.org/officeDocument/2006/relationships/font" Target="fonts/font33.fntdata"/><Relationship Id="rId300" Type="http://schemas.openxmlformats.org/officeDocument/2006/relationships/font" Target="fonts/font37.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font" Target="fonts/font2.fntdata"/><Relationship Id="rId286" Type="http://schemas.openxmlformats.org/officeDocument/2006/relationships/font" Target="fonts/font23.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13.fntdata"/><Relationship Id="rId297" Type="http://schemas.openxmlformats.org/officeDocument/2006/relationships/font" Target="fonts/font34.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font" Target="fonts/font3.fntdata"/><Relationship Id="rId287" Type="http://schemas.openxmlformats.org/officeDocument/2006/relationships/font" Target="fonts/font24.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14.fntdata"/><Relationship Id="rId298" Type="http://schemas.openxmlformats.org/officeDocument/2006/relationships/font" Target="fonts/font35.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font" Target="fonts/font4.fntdata"/><Relationship Id="rId288" Type="http://schemas.openxmlformats.org/officeDocument/2006/relationships/font" Target="fonts/font25.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15.fntdata"/><Relationship Id="rId303"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26.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font" Target="fonts/font6.fntdata"/><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17.fntdata"/><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diagrams/_rels/data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image" Target="../media/image55.png"/></Relationships>
</file>

<file path=ppt/diagrams/_rels/drawing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407032-75D1-4E01-8EE2-3BEA7C8927D2}"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4BECC1CB-E8C5-4C7F-89AB-299D62FB4273}">
      <dgm:prSet/>
      <dgm:spPr/>
      <dgm:t>
        <a:bodyPr/>
        <a:lstStyle/>
        <a:p>
          <a:pPr rtl="0"/>
          <a:r>
            <a:rPr lang="ru-RU" dirty="0"/>
            <a:t>Чл. 3. (1) </a:t>
          </a:r>
          <a:r>
            <a:rPr lang="ru-RU" dirty="0" err="1"/>
            <a:t>Електронен</a:t>
          </a:r>
          <a:r>
            <a:rPr lang="ru-RU" dirty="0"/>
            <a:t> документ е </a:t>
          </a:r>
          <a:r>
            <a:rPr lang="ru-RU" dirty="0" err="1"/>
            <a:t>електронен</a:t>
          </a:r>
          <a:r>
            <a:rPr lang="ru-RU" dirty="0"/>
            <a:t> документ по </a:t>
          </a:r>
          <a:r>
            <a:rPr lang="ru-RU" dirty="0" err="1"/>
            <a:t>смисъла</a:t>
          </a:r>
          <a:r>
            <a:rPr lang="ru-RU" dirty="0"/>
            <a:t> на чл. 3, т. 35 от Регламент (ЕС) № 910/2014</a:t>
          </a:r>
          <a:endParaRPr lang="en-US" dirty="0"/>
        </a:p>
      </dgm:t>
    </dgm:pt>
    <dgm:pt modelId="{26B4BE43-7DB2-4D2B-B031-2B4CD8D9360A}" type="parTrans" cxnId="{5A8E9827-69BC-4DAF-8181-B0B898B7BA9A}">
      <dgm:prSet/>
      <dgm:spPr/>
      <dgm:t>
        <a:bodyPr/>
        <a:lstStyle/>
        <a:p>
          <a:endParaRPr lang="en-US"/>
        </a:p>
      </dgm:t>
    </dgm:pt>
    <dgm:pt modelId="{161F7F66-4D9C-46D9-B6B2-B995C9BB3C80}" type="sibTrans" cxnId="{5A8E9827-69BC-4DAF-8181-B0B898B7BA9A}">
      <dgm:prSet/>
      <dgm:spPr/>
      <dgm:t>
        <a:bodyPr/>
        <a:lstStyle/>
        <a:p>
          <a:endParaRPr lang="en-US"/>
        </a:p>
      </dgm:t>
    </dgm:pt>
    <dgm:pt modelId="{12B6A137-96EE-4CCD-B6C5-58E95C8A145D}">
      <dgm:prSet/>
      <dgm:spPr/>
      <dgm:t>
        <a:bodyPr/>
        <a:lstStyle/>
        <a:p>
          <a:pPr rtl="0"/>
          <a:r>
            <a:rPr lang="bg-BG" dirty="0"/>
            <a:t>(2) Електронното изявление </a:t>
          </a:r>
          <a:r>
            <a:rPr lang="bg-BG" b="1" dirty="0"/>
            <a:t>може да съдържа и несловесна информация.</a:t>
          </a:r>
          <a:endParaRPr lang="en-US" dirty="0"/>
        </a:p>
      </dgm:t>
    </dgm:pt>
    <dgm:pt modelId="{5E5F3485-7282-4FB7-A571-B0969B807E65}" type="parTrans" cxnId="{770E0077-8F88-4A9B-9399-81B8F3A5D878}">
      <dgm:prSet/>
      <dgm:spPr/>
      <dgm:t>
        <a:bodyPr/>
        <a:lstStyle/>
        <a:p>
          <a:endParaRPr lang="en-US"/>
        </a:p>
      </dgm:t>
    </dgm:pt>
    <dgm:pt modelId="{38309B64-3AA2-4513-AD0C-049E61861DAC}" type="sibTrans" cxnId="{770E0077-8F88-4A9B-9399-81B8F3A5D878}">
      <dgm:prSet/>
      <dgm:spPr/>
      <dgm:t>
        <a:bodyPr/>
        <a:lstStyle/>
        <a:p>
          <a:endParaRPr lang="en-US"/>
        </a:p>
      </dgm:t>
    </dgm:pt>
    <dgm:pt modelId="{B73E5211-C011-4F7B-AE41-14381CC1AE32}">
      <dgm:prSet/>
      <dgm:spPr/>
      <dgm:t>
        <a:bodyPr/>
        <a:lstStyle/>
        <a:p>
          <a:pPr rtl="0"/>
          <a:r>
            <a:rPr lang="bg-BG" dirty="0"/>
            <a:t>Чл. 2. (1)</a:t>
          </a:r>
          <a:r>
            <a:rPr lang="bg-BG" dirty="0">
              <a:solidFill>
                <a:srgbClr val="FF0000"/>
              </a:solidFill>
            </a:rPr>
            <a:t>Електронно изявление </a:t>
          </a:r>
          <a:r>
            <a:rPr lang="bg-BG" dirty="0"/>
            <a:t>е словесно изявление, представено в цифрова форма чрез ОБЩОПРИЕТ СТАНДАРТ ЗА ПРЕОБРАЗУВАНЕ, РАЗЧИТАНЕ И ПРЕДСТАВЯНЕ НА ИНФОРМАЦИЯТА.</a:t>
          </a:r>
          <a:endParaRPr lang="en-US" dirty="0"/>
        </a:p>
      </dgm:t>
    </dgm:pt>
    <dgm:pt modelId="{1579EC6E-D603-4056-9995-4D18A158CDCF}" type="parTrans" cxnId="{A8BF9F3B-8D4B-481B-972C-43DDF8877926}">
      <dgm:prSet/>
      <dgm:spPr/>
      <dgm:t>
        <a:bodyPr/>
        <a:lstStyle/>
        <a:p>
          <a:endParaRPr lang="en-US"/>
        </a:p>
      </dgm:t>
    </dgm:pt>
    <dgm:pt modelId="{33DB8678-8DA9-49EE-8EDB-4C3561D2F75A}" type="sibTrans" cxnId="{A8BF9F3B-8D4B-481B-972C-43DDF8877926}">
      <dgm:prSet/>
      <dgm:spPr/>
      <dgm:t>
        <a:bodyPr/>
        <a:lstStyle/>
        <a:p>
          <a:endParaRPr lang="en-US"/>
        </a:p>
      </dgm:t>
    </dgm:pt>
    <dgm:pt modelId="{EA8A1BBE-815E-4A1A-BE44-298B483CB98C}">
      <dgm:prSet/>
      <dgm:spPr/>
      <dgm:t>
        <a:bodyPr/>
        <a:lstStyle/>
        <a:p>
          <a:pPr rtl="0"/>
          <a:r>
            <a:rPr lang="ru-RU" dirty="0"/>
            <a:t>(2) </a:t>
          </a:r>
          <a:r>
            <a:rPr lang="ru-RU" dirty="0" err="1"/>
            <a:t>Писмената</a:t>
          </a:r>
          <a:r>
            <a:rPr lang="ru-RU" dirty="0"/>
            <a:t> форма се смята за </a:t>
          </a:r>
          <a:r>
            <a:rPr lang="ru-RU" dirty="0" err="1"/>
            <a:t>спазена</a:t>
          </a:r>
          <a:r>
            <a:rPr lang="ru-RU" dirty="0"/>
            <a:t>, </a:t>
          </a:r>
          <a:r>
            <a:rPr lang="ru-RU" dirty="0" err="1"/>
            <a:t>ако</a:t>
          </a:r>
          <a:r>
            <a:rPr lang="ru-RU" dirty="0"/>
            <a:t> е </a:t>
          </a:r>
          <a:r>
            <a:rPr lang="ru-RU" dirty="0" err="1"/>
            <a:t>съставен</a:t>
          </a:r>
          <a:r>
            <a:rPr lang="ru-RU" dirty="0"/>
            <a:t> </a:t>
          </a:r>
          <a:r>
            <a:rPr lang="ru-RU" dirty="0" err="1"/>
            <a:t>електронен</a:t>
          </a:r>
          <a:r>
            <a:rPr lang="ru-RU" dirty="0"/>
            <a:t> документ </a:t>
          </a:r>
          <a:r>
            <a:rPr lang="ru-RU" dirty="0" err="1"/>
            <a:t>съдържащ</a:t>
          </a:r>
          <a:r>
            <a:rPr lang="ru-RU" dirty="0"/>
            <a:t> </a:t>
          </a:r>
          <a:r>
            <a:rPr lang="ru-RU" dirty="0" err="1">
              <a:solidFill>
                <a:srgbClr val="FF0000"/>
              </a:solidFill>
            </a:rPr>
            <a:t>електронно</a:t>
          </a:r>
          <a:r>
            <a:rPr lang="ru-RU" dirty="0">
              <a:solidFill>
                <a:srgbClr val="FF0000"/>
              </a:solidFill>
            </a:rPr>
            <a:t> изявление</a:t>
          </a:r>
          <a:r>
            <a:rPr lang="ru-RU" dirty="0"/>
            <a:t>.</a:t>
          </a:r>
          <a:endParaRPr lang="en-US" dirty="0"/>
        </a:p>
      </dgm:t>
    </dgm:pt>
    <dgm:pt modelId="{C308B157-22CD-4A1C-B814-ECD6F26B32C7}" type="parTrans" cxnId="{E4632640-FB7E-429C-95CA-7CFD110CD32F}">
      <dgm:prSet/>
      <dgm:spPr/>
      <dgm:t>
        <a:bodyPr/>
        <a:lstStyle/>
        <a:p>
          <a:endParaRPr lang="en-US"/>
        </a:p>
      </dgm:t>
    </dgm:pt>
    <dgm:pt modelId="{40F1176A-FF0D-4097-B0E1-E8B77534CCF7}" type="sibTrans" cxnId="{E4632640-FB7E-429C-95CA-7CFD110CD32F}">
      <dgm:prSet/>
      <dgm:spPr/>
      <dgm:t>
        <a:bodyPr/>
        <a:lstStyle/>
        <a:p>
          <a:endParaRPr lang="en-US"/>
        </a:p>
      </dgm:t>
    </dgm:pt>
    <dgm:pt modelId="{946818CF-2F3E-4E6D-B4AE-D962243C14EF}" type="pres">
      <dgm:prSet presAssocID="{5C407032-75D1-4E01-8EE2-3BEA7C8927D2}" presName="Name0" presStyleCnt="0">
        <dgm:presLayoutVars>
          <dgm:dir/>
          <dgm:animLvl val="lvl"/>
          <dgm:resizeHandles val="exact"/>
        </dgm:presLayoutVars>
      </dgm:prSet>
      <dgm:spPr/>
    </dgm:pt>
    <dgm:pt modelId="{75CA8FB7-7D75-4527-9B9F-C83D96639229}" type="pres">
      <dgm:prSet presAssocID="{B73E5211-C011-4F7B-AE41-14381CC1AE32}" presName="boxAndChildren" presStyleCnt="0"/>
      <dgm:spPr/>
    </dgm:pt>
    <dgm:pt modelId="{95956684-7BF5-4F19-AB4F-DBD8E3313EC7}" type="pres">
      <dgm:prSet presAssocID="{B73E5211-C011-4F7B-AE41-14381CC1AE32}" presName="parentTextBox" presStyleLbl="node1" presStyleIdx="0" presStyleCnt="2"/>
      <dgm:spPr/>
    </dgm:pt>
    <dgm:pt modelId="{9E63F007-F92A-4619-8185-766A6F4191B6}" type="pres">
      <dgm:prSet presAssocID="{B73E5211-C011-4F7B-AE41-14381CC1AE32}" presName="entireBox" presStyleLbl="node1" presStyleIdx="0" presStyleCnt="2"/>
      <dgm:spPr/>
    </dgm:pt>
    <dgm:pt modelId="{3DE457FA-5B2E-4E84-9EF1-0A8B05608137}" type="pres">
      <dgm:prSet presAssocID="{B73E5211-C011-4F7B-AE41-14381CC1AE32}" presName="descendantBox" presStyleCnt="0"/>
      <dgm:spPr/>
    </dgm:pt>
    <dgm:pt modelId="{9C06A818-7278-4D0D-A1D8-039E60432044}" type="pres">
      <dgm:prSet presAssocID="{12B6A137-96EE-4CCD-B6C5-58E95C8A145D}" presName="childTextBox" presStyleLbl="fgAccFollowNode1" presStyleIdx="0" presStyleCnt="2">
        <dgm:presLayoutVars>
          <dgm:bulletEnabled val="1"/>
        </dgm:presLayoutVars>
      </dgm:prSet>
      <dgm:spPr/>
    </dgm:pt>
    <dgm:pt modelId="{E40804FF-CF00-4289-B6E8-1C1415D8C186}" type="pres">
      <dgm:prSet presAssocID="{161F7F66-4D9C-46D9-B6B2-B995C9BB3C80}" presName="sp" presStyleCnt="0"/>
      <dgm:spPr/>
    </dgm:pt>
    <dgm:pt modelId="{E6AA6379-5A71-4B18-BB4C-416CAB900165}" type="pres">
      <dgm:prSet presAssocID="{4BECC1CB-E8C5-4C7F-89AB-299D62FB4273}" presName="arrowAndChildren" presStyleCnt="0"/>
      <dgm:spPr/>
    </dgm:pt>
    <dgm:pt modelId="{57AC4A66-BCE4-43EB-B9EB-336D5713180E}" type="pres">
      <dgm:prSet presAssocID="{4BECC1CB-E8C5-4C7F-89AB-299D62FB4273}" presName="parentTextArrow" presStyleLbl="node1" presStyleIdx="0" presStyleCnt="2"/>
      <dgm:spPr/>
    </dgm:pt>
    <dgm:pt modelId="{0EF29217-7021-4066-886E-8FF80DD37DF3}" type="pres">
      <dgm:prSet presAssocID="{4BECC1CB-E8C5-4C7F-89AB-299D62FB4273}" presName="arrow" presStyleLbl="node1" presStyleIdx="1" presStyleCnt="2"/>
      <dgm:spPr/>
    </dgm:pt>
    <dgm:pt modelId="{65E80D2E-0FDA-44D4-B800-A8C67372B4E3}" type="pres">
      <dgm:prSet presAssocID="{4BECC1CB-E8C5-4C7F-89AB-299D62FB4273}" presName="descendantArrow" presStyleCnt="0"/>
      <dgm:spPr/>
    </dgm:pt>
    <dgm:pt modelId="{1BA1FE22-AFD2-4B16-9486-2580BBBABA3B}" type="pres">
      <dgm:prSet presAssocID="{EA8A1BBE-815E-4A1A-BE44-298B483CB98C}" presName="childTextArrow" presStyleLbl="fgAccFollowNode1" presStyleIdx="1" presStyleCnt="2">
        <dgm:presLayoutVars>
          <dgm:bulletEnabled val="1"/>
        </dgm:presLayoutVars>
      </dgm:prSet>
      <dgm:spPr/>
    </dgm:pt>
  </dgm:ptLst>
  <dgm:cxnLst>
    <dgm:cxn modelId="{9CB33925-441D-492A-B74D-D2FC9C250DF7}" type="presOf" srcId="{4BECC1CB-E8C5-4C7F-89AB-299D62FB4273}" destId="{57AC4A66-BCE4-43EB-B9EB-336D5713180E}" srcOrd="0" destOrd="0" presId="urn:microsoft.com/office/officeart/2005/8/layout/process4"/>
    <dgm:cxn modelId="{5A8E9827-69BC-4DAF-8181-B0B898B7BA9A}" srcId="{5C407032-75D1-4E01-8EE2-3BEA7C8927D2}" destId="{4BECC1CB-E8C5-4C7F-89AB-299D62FB4273}" srcOrd="0" destOrd="0" parTransId="{26B4BE43-7DB2-4D2B-B031-2B4CD8D9360A}" sibTransId="{161F7F66-4D9C-46D9-B6B2-B995C9BB3C80}"/>
    <dgm:cxn modelId="{A8BF9F3B-8D4B-481B-972C-43DDF8877926}" srcId="{5C407032-75D1-4E01-8EE2-3BEA7C8927D2}" destId="{B73E5211-C011-4F7B-AE41-14381CC1AE32}" srcOrd="1" destOrd="0" parTransId="{1579EC6E-D603-4056-9995-4D18A158CDCF}" sibTransId="{33DB8678-8DA9-49EE-8EDB-4C3561D2F75A}"/>
    <dgm:cxn modelId="{E4632640-FB7E-429C-95CA-7CFD110CD32F}" srcId="{4BECC1CB-E8C5-4C7F-89AB-299D62FB4273}" destId="{EA8A1BBE-815E-4A1A-BE44-298B483CB98C}" srcOrd="0" destOrd="0" parTransId="{C308B157-22CD-4A1C-B814-ECD6F26B32C7}" sibTransId="{40F1176A-FF0D-4097-B0E1-E8B77534CCF7}"/>
    <dgm:cxn modelId="{E1200067-DC18-4090-8EBF-66166A78FD08}" type="presOf" srcId="{4BECC1CB-E8C5-4C7F-89AB-299D62FB4273}" destId="{0EF29217-7021-4066-886E-8FF80DD37DF3}" srcOrd="1" destOrd="0" presId="urn:microsoft.com/office/officeart/2005/8/layout/process4"/>
    <dgm:cxn modelId="{62A44C49-7CDE-45C2-9C79-4A021EF128AC}" type="presOf" srcId="{B73E5211-C011-4F7B-AE41-14381CC1AE32}" destId="{9E63F007-F92A-4619-8185-766A6F4191B6}" srcOrd="1" destOrd="0" presId="urn:microsoft.com/office/officeart/2005/8/layout/process4"/>
    <dgm:cxn modelId="{4F21A650-E030-49B8-BFFB-15BFECD62884}" type="presOf" srcId="{5C407032-75D1-4E01-8EE2-3BEA7C8927D2}" destId="{946818CF-2F3E-4E6D-B4AE-D962243C14EF}" srcOrd="0" destOrd="0" presId="urn:microsoft.com/office/officeart/2005/8/layout/process4"/>
    <dgm:cxn modelId="{770E0077-8F88-4A9B-9399-81B8F3A5D878}" srcId="{B73E5211-C011-4F7B-AE41-14381CC1AE32}" destId="{12B6A137-96EE-4CCD-B6C5-58E95C8A145D}" srcOrd="0" destOrd="0" parTransId="{5E5F3485-7282-4FB7-A571-B0969B807E65}" sibTransId="{38309B64-3AA2-4513-AD0C-049E61861DAC}"/>
    <dgm:cxn modelId="{42FF7E8D-6149-46CA-9A9D-0CC19C09A654}" type="presOf" srcId="{B73E5211-C011-4F7B-AE41-14381CC1AE32}" destId="{95956684-7BF5-4F19-AB4F-DBD8E3313EC7}" srcOrd="0" destOrd="0" presId="urn:microsoft.com/office/officeart/2005/8/layout/process4"/>
    <dgm:cxn modelId="{1365B79E-DB8F-45D6-93C8-82AB9D57988C}" type="presOf" srcId="{12B6A137-96EE-4CCD-B6C5-58E95C8A145D}" destId="{9C06A818-7278-4D0D-A1D8-039E60432044}" srcOrd="0" destOrd="0" presId="urn:microsoft.com/office/officeart/2005/8/layout/process4"/>
    <dgm:cxn modelId="{EF7BE7E0-B965-4AE0-8E00-BAD57366EC7C}" type="presOf" srcId="{EA8A1BBE-815E-4A1A-BE44-298B483CB98C}" destId="{1BA1FE22-AFD2-4B16-9486-2580BBBABA3B}" srcOrd="0" destOrd="0" presId="urn:microsoft.com/office/officeart/2005/8/layout/process4"/>
    <dgm:cxn modelId="{4008A7B4-DED7-4F3A-B661-F8EF733081D2}" type="presParOf" srcId="{946818CF-2F3E-4E6D-B4AE-D962243C14EF}" destId="{75CA8FB7-7D75-4527-9B9F-C83D96639229}" srcOrd="0" destOrd="0" presId="urn:microsoft.com/office/officeart/2005/8/layout/process4"/>
    <dgm:cxn modelId="{F7D02599-3E2E-4711-8862-395AA6DC2768}" type="presParOf" srcId="{75CA8FB7-7D75-4527-9B9F-C83D96639229}" destId="{95956684-7BF5-4F19-AB4F-DBD8E3313EC7}" srcOrd="0" destOrd="0" presId="urn:microsoft.com/office/officeart/2005/8/layout/process4"/>
    <dgm:cxn modelId="{9238BD6E-7449-4320-8CD0-B0DA04EE1E6C}" type="presParOf" srcId="{75CA8FB7-7D75-4527-9B9F-C83D96639229}" destId="{9E63F007-F92A-4619-8185-766A6F4191B6}" srcOrd="1" destOrd="0" presId="urn:microsoft.com/office/officeart/2005/8/layout/process4"/>
    <dgm:cxn modelId="{0DEB0899-6B78-4FB4-B1C3-1196DCBE33AF}" type="presParOf" srcId="{75CA8FB7-7D75-4527-9B9F-C83D96639229}" destId="{3DE457FA-5B2E-4E84-9EF1-0A8B05608137}" srcOrd="2" destOrd="0" presId="urn:microsoft.com/office/officeart/2005/8/layout/process4"/>
    <dgm:cxn modelId="{38865AAE-B78D-41C7-8CEB-8C590DEC3627}" type="presParOf" srcId="{3DE457FA-5B2E-4E84-9EF1-0A8B05608137}" destId="{9C06A818-7278-4D0D-A1D8-039E60432044}" srcOrd="0" destOrd="0" presId="urn:microsoft.com/office/officeart/2005/8/layout/process4"/>
    <dgm:cxn modelId="{509099A5-69E5-4478-B25E-B69A1443A03E}" type="presParOf" srcId="{946818CF-2F3E-4E6D-B4AE-D962243C14EF}" destId="{E40804FF-CF00-4289-B6E8-1C1415D8C186}" srcOrd="1" destOrd="0" presId="urn:microsoft.com/office/officeart/2005/8/layout/process4"/>
    <dgm:cxn modelId="{4FF4C324-267C-4C63-B77A-3919110D1104}" type="presParOf" srcId="{946818CF-2F3E-4E6D-B4AE-D962243C14EF}" destId="{E6AA6379-5A71-4B18-BB4C-416CAB900165}" srcOrd="2" destOrd="0" presId="urn:microsoft.com/office/officeart/2005/8/layout/process4"/>
    <dgm:cxn modelId="{86120693-1DDE-466B-8824-6CADBEFB7800}" type="presParOf" srcId="{E6AA6379-5A71-4B18-BB4C-416CAB900165}" destId="{57AC4A66-BCE4-43EB-B9EB-336D5713180E}" srcOrd="0" destOrd="0" presId="urn:microsoft.com/office/officeart/2005/8/layout/process4"/>
    <dgm:cxn modelId="{B160839E-0534-4D93-9CCC-DC6E7484F255}" type="presParOf" srcId="{E6AA6379-5A71-4B18-BB4C-416CAB900165}" destId="{0EF29217-7021-4066-886E-8FF80DD37DF3}" srcOrd="1" destOrd="0" presId="urn:microsoft.com/office/officeart/2005/8/layout/process4"/>
    <dgm:cxn modelId="{6DD15720-ECE9-441B-A25C-92F9FFCDC032}" type="presParOf" srcId="{E6AA6379-5A71-4B18-BB4C-416CAB900165}" destId="{65E80D2E-0FDA-44D4-B800-A8C67372B4E3}" srcOrd="2" destOrd="0" presId="urn:microsoft.com/office/officeart/2005/8/layout/process4"/>
    <dgm:cxn modelId="{0BBDA413-43D4-4790-BF82-B576CC3D747D}" type="presParOf" srcId="{65E80D2E-0FDA-44D4-B800-A8C67372B4E3}" destId="{1BA1FE22-AFD2-4B16-9486-2580BBBABA3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C90CBE-9116-4F58-86EE-4D67CFEB664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7A50CCDD-8AE4-4D01-9DE7-047A58FF6161}">
      <dgm:prSet/>
      <dgm:spPr/>
      <dgm:t>
        <a:bodyPr/>
        <a:lstStyle/>
        <a:p>
          <a:pPr rtl="0"/>
          <a:r>
            <a:rPr lang="bg-BG"/>
            <a:t>Развитие на ИКТ и влиянието им върху обществените отношения</a:t>
          </a:r>
          <a:endParaRPr lang="en-US"/>
        </a:p>
      </dgm:t>
    </dgm:pt>
    <dgm:pt modelId="{141E6155-A119-41CF-9017-907FA8020576}" type="parTrans" cxnId="{B0F0B3E7-0FC6-4939-B65F-0A3A9B5C9F83}">
      <dgm:prSet/>
      <dgm:spPr/>
      <dgm:t>
        <a:bodyPr/>
        <a:lstStyle/>
        <a:p>
          <a:endParaRPr lang="en-US"/>
        </a:p>
      </dgm:t>
    </dgm:pt>
    <dgm:pt modelId="{139B8CF1-71D6-430C-BD79-8DC9CAB5D43A}" type="sibTrans" cxnId="{B0F0B3E7-0FC6-4939-B65F-0A3A9B5C9F83}">
      <dgm:prSet/>
      <dgm:spPr/>
      <dgm:t>
        <a:bodyPr/>
        <a:lstStyle/>
        <a:p>
          <a:endParaRPr lang="en-US"/>
        </a:p>
      </dgm:t>
    </dgm:pt>
    <dgm:pt modelId="{EDC8378E-0F2C-48A3-84E7-47AE229D661B}">
      <dgm:prSet/>
      <dgm:spPr/>
      <dgm:t>
        <a:bodyPr/>
        <a:lstStyle/>
        <a:p>
          <a:pPr rtl="0"/>
          <a:r>
            <a:rPr lang="ru-RU"/>
            <a:t>Особености на виртуалните отношения, които изискват сигурна идентификация:</a:t>
          </a:r>
          <a:endParaRPr lang="en-US"/>
        </a:p>
      </dgm:t>
    </dgm:pt>
    <dgm:pt modelId="{2FE47834-3AB6-44AD-9A12-2C111AEB1413}" type="parTrans" cxnId="{ED79D437-F2D0-46D0-9682-F179D9532901}">
      <dgm:prSet/>
      <dgm:spPr/>
      <dgm:t>
        <a:bodyPr/>
        <a:lstStyle/>
        <a:p>
          <a:endParaRPr lang="en-US"/>
        </a:p>
      </dgm:t>
    </dgm:pt>
    <dgm:pt modelId="{0D39006F-EB16-4018-B640-AF442B1897EF}" type="sibTrans" cxnId="{ED79D437-F2D0-46D0-9682-F179D9532901}">
      <dgm:prSet/>
      <dgm:spPr/>
      <dgm:t>
        <a:bodyPr/>
        <a:lstStyle/>
        <a:p>
          <a:endParaRPr lang="en-US"/>
        </a:p>
      </dgm:t>
    </dgm:pt>
    <dgm:pt modelId="{518C4903-136A-416F-AC25-91C167FAA7D4}">
      <dgm:prSet/>
      <dgm:spPr/>
      <dgm:t>
        <a:bodyPr/>
        <a:lstStyle/>
        <a:p>
          <a:pPr rtl="0"/>
          <a:r>
            <a:rPr lang="ru-RU"/>
            <a:t>Субектите, които си взаимодействат не се намират на едно и също място </a:t>
          </a:r>
          <a:endParaRPr lang="en-US"/>
        </a:p>
      </dgm:t>
    </dgm:pt>
    <dgm:pt modelId="{4455B9E9-3F3D-49C7-AEBD-F7BF6B7AC098}" type="parTrans" cxnId="{9911C4DB-636F-4DCD-9BF6-98CEDCE7B8A2}">
      <dgm:prSet/>
      <dgm:spPr/>
      <dgm:t>
        <a:bodyPr/>
        <a:lstStyle/>
        <a:p>
          <a:endParaRPr lang="en-US"/>
        </a:p>
      </dgm:t>
    </dgm:pt>
    <dgm:pt modelId="{2C7052F3-070B-4926-8A20-9DFBBE94A2EC}" type="sibTrans" cxnId="{9911C4DB-636F-4DCD-9BF6-98CEDCE7B8A2}">
      <dgm:prSet/>
      <dgm:spPr/>
      <dgm:t>
        <a:bodyPr/>
        <a:lstStyle/>
        <a:p>
          <a:endParaRPr lang="en-US"/>
        </a:p>
      </dgm:t>
    </dgm:pt>
    <dgm:pt modelId="{7E49DAB7-A58A-470A-B116-76EE77D9DE5C}">
      <dgm:prSet/>
      <dgm:spPr/>
      <dgm:t>
        <a:bodyPr/>
        <a:lstStyle/>
        <a:p>
          <a:pPr rtl="0"/>
          <a:r>
            <a:rPr lang="ru-RU"/>
            <a:t>Взаимодействието е опосредено от информационна система</a:t>
          </a:r>
          <a:endParaRPr lang="en-US"/>
        </a:p>
      </dgm:t>
    </dgm:pt>
    <dgm:pt modelId="{FAE3DA12-917E-436B-8AB2-CFC2EDDACEB9}" type="parTrans" cxnId="{0A810D7F-3A63-4876-A613-E690870A2EE7}">
      <dgm:prSet/>
      <dgm:spPr/>
      <dgm:t>
        <a:bodyPr/>
        <a:lstStyle/>
        <a:p>
          <a:endParaRPr lang="en-US"/>
        </a:p>
      </dgm:t>
    </dgm:pt>
    <dgm:pt modelId="{C8F68452-F89C-43A6-9BA3-2D94300A0ED2}" type="sibTrans" cxnId="{0A810D7F-3A63-4876-A613-E690870A2EE7}">
      <dgm:prSet/>
      <dgm:spPr/>
      <dgm:t>
        <a:bodyPr/>
        <a:lstStyle/>
        <a:p>
          <a:endParaRPr lang="en-US"/>
        </a:p>
      </dgm:t>
    </dgm:pt>
    <dgm:pt modelId="{9F203237-53D6-4459-918D-612F4CE25ACC}">
      <dgm:prSet/>
      <dgm:spPr/>
      <dgm:t>
        <a:bodyPr/>
        <a:lstStyle/>
        <a:p>
          <a:pPr rtl="0"/>
          <a:r>
            <a:rPr lang="bg-BG"/>
            <a:t>Гарантиране на самоличността на лицата чрез национална схема за електронна идентификация</a:t>
          </a:r>
          <a:endParaRPr lang="en-US"/>
        </a:p>
      </dgm:t>
    </dgm:pt>
    <dgm:pt modelId="{7C2CB926-993A-4EAF-A4D1-D64755975711}" type="parTrans" cxnId="{C62467ED-8EAC-4C15-A95D-FB83F1C283A1}">
      <dgm:prSet/>
      <dgm:spPr/>
      <dgm:t>
        <a:bodyPr/>
        <a:lstStyle/>
        <a:p>
          <a:endParaRPr lang="en-US"/>
        </a:p>
      </dgm:t>
    </dgm:pt>
    <dgm:pt modelId="{20FA9026-61A2-4551-8A04-573A021386A3}" type="sibTrans" cxnId="{C62467ED-8EAC-4C15-A95D-FB83F1C283A1}">
      <dgm:prSet/>
      <dgm:spPr/>
      <dgm:t>
        <a:bodyPr/>
        <a:lstStyle/>
        <a:p>
          <a:endParaRPr lang="en-US"/>
        </a:p>
      </dgm:t>
    </dgm:pt>
    <dgm:pt modelId="{D2F0368E-E6EE-4E36-B6A7-39BD75196BEC}" type="pres">
      <dgm:prSet presAssocID="{53C90CBE-9116-4F58-86EE-4D67CFEB6644}" presName="linear" presStyleCnt="0">
        <dgm:presLayoutVars>
          <dgm:animLvl val="lvl"/>
          <dgm:resizeHandles val="exact"/>
        </dgm:presLayoutVars>
      </dgm:prSet>
      <dgm:spPr/>
    </dgm:pt>
    <dgm:pt modelId="{62E79F8D-8343-4E37-837F-83F9411F6F92}" type="pres">
      <dgm:prSet presAssocID="{7A50CCDD-8AE4-4D01-9DE7-047A58FF6161}" presName="parentText" presStyleLbl="node1" presStyleIdx="0" presStyleCnt="3">
        <dgm:presLayoutVars>
          <dgm:chMax val="0"/>
          <dgm:bulletEnabled val="1"/>
        </dgm:presLayoutVars>
      </dgm:prSet>
      <dgm:spPr/>
    </dgm:pt>
    <dgm:pt modelId="{8BC6A7A7-B1E8-48FE-B200-79862D435C82}" type="pres">
      <dgm:prSet presAssocID="{139B8CF1-71D6-430C-BD79-8DC9CAB5D43A}" presName="spacer" presStyleCnt="0"/>
      <dgm:spPr/>
    </dgm:pt>
    <dgm:pt modelId="{636B922E-93C5-4138-9A55-0960712CB560}" type="pres">
      <dgm:prSet presAssocID="{EDC8378E-0F2C-48A3-84E7-47AE229D661B}" presName="parentText" presStyleLbl="node1" presStyleIdx="1" presStyleCnt="3">
        <dgm:presLayoutVars>
          <dgm:chMax val="0"/>
          <dgm:bulletEnabled val="1"/>
        </dgm:presLayoutVars>
      </dgm:prSet>
      <dgm:spPr/>
    </dgm:pt>
    <dgm:pt modelId="{CB726384-2669-4A6F-A46C-2EF47EDE02C9}" type="pres">
      <dgm:prSet presAssocID="{EDC8378E-0F2C-48A3-84E7-47AE229D661B}" presName="childText" presStyleLbl="revTx" presStyleIdx="0" presStyleCnt="1">
        <dgm:presLayoutVars>
          <dgm:bulletEnabled val="1"/>
        </dgm:presLayoutVars>
      </dgm:prSet>
      <dgm:spPr/>
    </dgm:pt>
    <dgm:pt modelId="{61D8561E-985E-4E08-ADFA-836319F46966}" type="pres">
      <dgm:prSet presAssocID="{9F203237-53D6-4459-918D-612F4CE25ACC}" presName="parentText" presStyleLbl="node1" presStyleIdx="2" presStyleCnt="3">
        <dgm:presLayoutVars>
          <dgm:chMax val="0"/>
          <dgm:bulletEnabled val="1"/>
        </dgm:presLayoutVars>
      </dgm:prSet>
      <dgm:spPr/>
    </dgm:pt>
  </dgm:ptLst>
  <dgm:cxnLst>
    <dgm:cxn modelId="{95130A0F-080F-443A-9FDD-58AFBD1AFEE0}" type="presOf" srcId="{53C90CBE-9116-4F58-86EE-4D67CFEB6644}" destId="{D2F0368E-E6EE-4E36-B6A7-39BD75196BEC}" srcOrd="0" destOrd="0" presId="urn:microsoft.com/office/officeart/2005/8/layout/vList2"/>
    <dgm:cxn modelId="{ED79D437-F2D0-46D0-9682-F179D9532901}" srcId="{53C90CBE-9116-4F58-86EE-4D67CFEB6644}" destId="{EDC8378E-0F2C-48A3-84E7-47AE229D661B}" srcOrd="1" destOrd="0" parTransId="{2FE47834-3AB6-44AD-9A12-2C111AEB1413}" sibTransId="{0D39006F-EB16-4018-B640-AF442B1897EF}"/>
    <dgm:cxn modelId="{6F38AA4D-27F4-42C1-9940-8C742E28DD8A}" type="presOf" srcId="{EDC8378E-0F2C-48A3-84E7-47AE229D661B}" destId="{636B922E-93C5-4138-9A55-0960712CB560}" srcOrd="0" destOrd="0" presId="urn:microsoft.com/office/officeart/2005/8/layout/vList2"/>
    <dgm:cxn modelId="{0A810D7F-3A63-4876-A613-E690870A2EE7}" srcId="{EDC8378E-0F2C-48A3-84E7-47AE229D661B}" destId="{7E49DAB7-A58A-470A-B116-76EE77D9DE5C}" srcOrd="1" destOrd="0" parTransId="{FAE3DA12-917E-436B-8AB2-CFC2EDDACEB9}" sibTransId="{C8F68452-F89C-43A6-9BA3-2D94300A0ED2}"/>
    <dgm:cxn modelId="{8A862B8E-3974-40DA-A7DD-011089FF3EA0}" type="presOf" srcId="{9F203237-53D6-4459-918D-612F4CE25ACC}" destId="{61D8561E-985E-4E08-ADFA-836319F46966}" srcOrd="0" destOrd="0" presId="urn:microsoft.com/office/officeart/2005/8/layout/vList2"/>
    <dgm:cxn modelId="{ABC886AF-FC13-44B0-AE35-0BA496C4E474}" type="presOf" srcId="{7E49DAB7-A58A-470A-B116-76EE77D9DE5C}" destId="{CB726384-2669-4A6F-A46C-2EF47EDE02C9}" srcOrd="0" destOrd="1" presId="urn:microsoft.com/office/officeart/2005/8/layout/vList2"/>
    <dgm:cxn modelId="{9911C4DB-636F-4DCD-9BF6-98CEDCE7B8A2}" srcId="{EDC8378E-0F2C-48A3-84E7-47AE229D661B}" destId="{518C4903-136A-416F-AC25-91C167FAA7D4}" srcOrd="0" destOrd="0" parTransId="{4455B9E9-3F3D-49C7-AEBD-F7BF6B7AC098}" sibTransId="{2C7052F3-070B-4926-8A20-9DFBBE94A2EC}"/>
    <dgm:cxn modelId="{898C9AE4-D9C9-4311-9647-EED08B415957}" type="presOf" srcId="{518C4903-136A-416F-AC25-91C167FAA7D4}" destId="{CB726384-2669-4A6F-A46C-2EF47EDE02C9}" srcOrd="0" destOrd="0" presId="urn:microsoft.com/office/officeart/2005/8/layout/vList2"/>
    <dgm:cxn modelId="{B0F0B3E7-0FC6-4939-B65F-0A3A9B5C9F83}" srcId="{53C90CBE-9116-4F58-86EE-4D67CFEB6644}" destId="{7A50CCDD-8AE4-4D01-9DE7-047A58FF6161}" srcOrd="0" destOrd="0" parTransId="{141E6155-A119-41CF-9017-907FA8020576}" sibTransId="{139B8CF1-71D6-430C-BD79-8DC9CAB5D43A}"/>
    <dgm:cxn modelId="{4688D4E7-2944-44F2-8D92-BE6D70F7D51B}" type="presOf" srcId="{7A50CCDD-8AE4-4D01-9DE7-047A58FF6161}" destId="{62E79F8D-8343-4E37-837F-83F9411F6F92}" srcOrd="0" destOrd="0" presId="urn:microsoft.com/office/officeart/2005/8/layout/vList2"/>
    <dgm:cxn modelId="{C62467ED-8EAC-4C15-A95D-FB83F1C283A1}" srcId="{53C90CBE-9116-4F58-86EE-4D67CFEB6644}" destId="{9F203237-53D6-4459-918D-612F4CE25ACC}" srcOrd="2" destOrd="0" parTransId="{7C2CB926-993A-4EAF-A4D1-D64755975711}" sibTransId="{20FA9026-61A2-4551-8A04-573A021386A3}"/>
    <dgm:cxn modelId="{C842DA22-E243-406C-BB1C-63E50170C8E4}" type="presParOf" srcId="{D2F0368E-E6EE-4E36-B6A7-39BD75196BEC}" destId="{62E79F8D-8343-4E37-837F-83F9411F6F92}" srcOrd="0" destOrd="0" presId="urn:microsoft.com/office/officeart/2005/8/layout/vList2"/>
    <dgm:cxn modelId="{F5D9BD5C-ABD7-4E08-B598-8B56C38B2E1B}" type="presParOf" srcId="{D2F0368E-E6EE-4E36-B6A7-39BD75196BEC}" destId="{8BC6A7A7-B1E8-48FE-B200-79862D435C82}" srcOrd="1" destOrd="0" presId="urn:microsoft.com/office/officeart/2005/8/layout/vList2"/>
    <dgm:cxn modelId="{1BC84277-83F5-408B-BCB1-E7DC4CE568E7}" type="presParOf" srcId="{D2F0368E-E6EE-4E36-B6A7-39BD75196BEC}" destId="{636B922E-93C5-4138-9A55-0960712CB560}" srcOrd="2" destOrd="0" presId="urn:microsoft.com/office/officeart/2005/8/layout/vList2"/>
    <dgm:cxn modelId="{E46F38FD-D69F-4CB5-AE98-C100C4B79E97}" type="presParOf" srcId="{D2F0368E-E6EE-4E36-B6A7-39BD75196BEC}" destId="{CB726384-2669-4A6F-A46C-2EF47EDE02C9}" srcOrd="3" destOrd="0" presId="urn:microsoft.com/office/officeart/2005/8/layout/vList2"/>
    <dgm:cxn modelId="{7D7B9AB8-BB48-401D-8BB1-9DCE974B7575}" type="presParOf" srcId="{D2F0368E-E6EE-4E36-B6A7-39BD75196BEC}" destId="{61D8561E-985E-4E08-ADFA-836319F4696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8B2E124-95D7-41B6-AFF5-62A25BE0BC6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3CA9148-9104-4EA2-A578-0A2A01CB40FE}">
      <dgm:prSet/>
      <dgm:spPr/>
      <dgm:t>
        <a:bodyPr/>
        <a:lstStyle/>
        <a:p>
          <a:pPr rtl="0"/>
          <a:r>
            <a:rPr lang="bg-BG"/>
            <a:t>Задължение за признаване на национални схеми на други държави членки</a:t>
          </a:r>
          <a:endParaRPr lang="en-US"/>
        </a:p>
      </dgm:t>
    </dgm:pt>
    <dgm:pt modelId="{63B58667-2F1B-4295-AEDA-DC1735E24F76}" type="parTrans" cxnId="{6E69F0D3-E440-4287-BC3A-2F786BF97775}">
      <dgm:prSet/>
      <dgm:spPr/>
      <dgm:t>
        <a:bodyPr/>
        <a:lstStyle/>
        <a:p>
          <a:endParaRPr lang="en-US"/>
        </a:p>
      </dgm:t>
    </dgm:pt>
    <dgm:pt modelId="{69A48C8C-A082-4A3A-9C78-9AA776696173}" type="sibTrans" cxnId="{6E69F0D3-E440-4287-BC3A-2F786BF97775}">
      <dgm:prSet/>
      <dgm:spPr/>
      <dgm:t>
        <a:bodyPr/>
        <a:lstStyle/>
        <a:p>
          <a:endParaRPr lang="en-US"/>
        </a:p>
      </dgm:t>
    </dgm:pt>
    <dgm:pt modelId="{F3380B77-9751-45C6-847C-7614183DAF47}">
      <dgm:prSet/>
      <dgm:spPr/>
      <dgm:t>
        <a:bodyPr/>
        <a:lstStyle/>
        <a:p>
          <a:pPr rtl="0"/>
          <a:r>
            <a:rPr lang="bg-BG" dirty="0"/>
            <a:t>Условие за признаване – </a:t>
          </a:r>
          <a:r>
            <a:rPr lang="bg-BG" dirty="0" err="1"/>
            <a:t>нотифициране</a:t>
          </a:r>
          <a:r>
            <a:rPr lang="bg-BG" dirty="0"/>
            <a:t> на ЕК</a:t>
          </a:r>
          <a:endParaRPr lang="en-US" dirty="0"/>
        </a:p>
      </dgm:t>
    </dgm:pt>
    <dgm:pt modelId="{E2852CE8-114D-4F4A-952B-C2783600C31B}" type="parTrans" cxnId="{3DD94F34-EC02-4EAA-B297-7AB096239F2C}">
      <dgm:prSet/>
      <dgm:spPr/>
      <dgm:t>
        <a:bodyPr/>
        <a:lstStyle/>
        <a:p>
          <a:endParaRPr lang="en-US"/>
        </a:p>
      </dgm:t>
    </dgm:pt>
    <dgm:pt modelId="{C9794E1C-CE4F-4009-B109-E9CB01CF3BED}" type="sibTrans" cxnId="{3DD94F34-EC02-4EAA-B297-7AB096239F2C}">
      <dgm:prSet/>
      <dgm:spPr/>
      <dgm:t>
        <a:bodyPr/>
        <a:lstStyle/>
        <a:p>
          <a:endParaRPr lang="en-US"/>
        </a:p>
      </dgm:t>
    </dgm:pt>
    <dgm:pt modelId="{3C709A86-7881-4347-AA25-0A9DDF8F00D2}">
      <dgm:prSet/>
      <dgm:spPr/>
      <dgm:t>
        <a:bodyPr/>
        <a:lstStyle/>
        <a:p>
          <a:pPr rtl="0"/>
          <a:r>
            <a:rPr lang="bg-BG"/>
            <a:t>Унифицирани степени на сигурност (нива на осигуреност)</a:t>
          </a:r>
          <a:endParaRPr lang="en-US"/>
        </a:p>
      </dgm:t>
    </dgm:pt>
    <dgm:pt modelId="{DC2C5081-0470-45F1-990E-CA8A9011C5AC}" type="parTrans" cxnId="{24F8ADAA-C2EB-4F8A-8AFC-D91AC1E521F1}">
      <dgm:prSet/>
      <dgm:spPr/>
      <dgm:t>
        <a:bodyPr/>
        <a:lstStyle/>
        <a:p>
          <a:endParaRPr lang="en-US"/>
        </a:p>
      </dgm:t>
    </dgm:pt>
    <dgm:pt modelId="{46CDAA49-6122-4692-85CD-72F3587CCDC7}" type="sibTrans" cxnId="{24F8ADAA-C2EB-4F8A-8AFC-D91AC1E521F1}">
      <dgm:prSet/>
      <dgm:spPr/>
      <dgm:t>
        <a:bodyPr/>
        <a:lstStyle/>
        <a:p>
          <a:endParaRPr lang="en-US"/>
        </a:p>
      </dgm:t>
    </dgm:pt>
    <dgm:pt modelId="{75C13C7C-27ED-4E98-A28B-DBCB9BCE080D}" type="pres">
      <dgm:prSet presAssocID="{B8B2E124-95D7-41B6-AFF5-62A25BE0BC6C}" presName="linear" presStyleCnt="0">
        <dgm:presLayoutVars>
          <dgm:animLvl val="lvl"/>
          <dgm:resizeHandles val="exact"/>
        </dgm:presLayoutVars>
      </dgm:prSet>
      <dgm:spPr/>
    </dgm:pt>
    <dgm:pt modelId="{1191925F-3DE0-4352-8FD1-1704CD38DADA}" type="pres">
      <dgm:prSet presAssocID="{23CA9148-9104-4EA2-A578-0A2A01CB40FE}" presName="parentText" presStyleLbl="node1" presStyleIdx="0" presStyleCnt="3">
        <dgm:presLayoutVars>
          <dgm:chMax val="0"/>
          <dgm:bulletEnabled val="1"/>
        </dgm:presLayoutVars>
      </dgm:prSet>
      <dgm:spPr/>
    </dgm:pt>
    <dgm:pt modelId="{1AE72820-44F9-4ED2-BEAA-45EDAB0E5528}" type="pres">
      <dgm:prSet presAssocID="{69A48C8C-A082-4A3A-9C78-9AA776696173}" presName="spacer" presStyleCnt="0"/>
      <dgm:spPr/>
    </dgm:pt>
    <dgm:pt modelId="{B3163E8C-68CB-4C9B-9D61-578CDBA6ACEB}" type="pres">
      <dgm:prSet presAssocID="{F3380B77-9751-45C6-847C-7614183DAF47}" presName="parentText" presStyleLbl="node1" presStyleIdx="1" presStyleCnt="3">
        <dgm:presLayoutVars>
          <dgm:chMax val="0"/>
          <dgm:bulletEnabled val="1"/>
        </dgm:presLayoutVars>
      </dgm:prSet>
      <dgm:spPr/>
    </dgm:pt>
    <dgm:pt modelId="{BDBE8BA5-F0E0-4B8B-B778-98D474ADF7A8}" type="pres">
      <dgm:prSet presAssocID="{C9794E1C-CE4F-4009-B109-E9CB01CF3BED}" presName="spacer" presStyleCnt="0"/>
      <dgm:spPr/>
    </dgm:pt>
    <dgm:pt modelId="{43111A6E-4CAD-43A3-8EFA-BCBB920AAD9D}" type="pres">
      <dgm:prSet presAssocID="{3C709A86-7881-4347-AA25-0A9DDF8F00D2}" presName="parentText" presStyleLbl="node1" presStyleIdx="2" presStyleCnt="3">
        <dgm:presLayoutVars>
          <dgm:chMax val="0"/>
          <dgm:bulletEnabled val="1"/>
        </dgm:presLayoutVars>
      </dgm:prSet>
      <dgm:spPr/>
    </dgm:pt>
  </dgm:ptLst>
  <dgm:cxnLst>
    <dgm:cxn modelId="{3DD94F34-EC02-4EAA-B297-7AB096239F2C}" srcId="{B8B2E124-95D7-41B6-AFF5-62A25BE0BC6C}" destId="{F3380B77-9751-45C6-847C-7614183DAF47}" srcOrd="1" destOrd="0" parTransId="{E2852CE8-114D-4F4A-952B-C2783600C31B}" sibTransId="{C9794E1C-CE4F-4009-B109-E9CB01CF3BED}"/>
    <dgm:cxn modelId="{80E5C478-B08F-4B03-88AC-39EE995F057B}" type="presOf" srcId="{23CA9148-9104-4EA2-A578-0A2A01CB40FE}" destId="{1191925F-3DE0-4352-8FD1-1704CD38DADA}" srcOrd="0" destOrd="0" presId="urn:microsoft.com/office/officeart/2005/8/layout/vList2"/>
    <dgm:cxn modelId="{B124AE87-A0FC-4B50-B32D-6E084AB3FE5D}" type="presOf" srcId="{3C709A86-7881-4347-AA25-0A9DDF8F00D2}" destId="{43111A6E-4CAD-43A3-8EFA-BCBB920AAD9D}" srcOrd="0" destOrd="0" presId="urn:microsoft.com/office/officeart/2005/8/layout/vList2"/>
    <dgm:cxn modelId="{24F8ADAA-C2EB-4F8A-8AFC-D91AC1E521F1}" srcId="{B8B2E124-95D7-41B6-AFF5-62A25BE0BC6C}" destId="{3C709A86-7881-4347-AA25-0A9DDF8F00D2}" srcOrd="2" destOrd="0" parTransId="{DC2C5081-0470-45F1-990E-CA8A9011C5AC}" sibTransId="{46CDAA49-6122-4692-85CD-72F3587CCDC7}"/>
    <dgm:cxn modelId="{B26980AC-E1EE-4636-94C9-C59BB0809569}" type="presOf" srcId="{F3380B77-9751-45C6-847C-7614183DAF47}" destId="{B3163E8C-68CB-4C9B-9D61-578CDBA6ACEB}" srcOrd="0" destOrd="0" presId="urn:microsoft.com/office/officeart/2005/8/layout/vList2"/>
    <dgm:cxn modelId="{6E69F0D3-E440-4287-BC3A-2F786BF97775}" srcId="{B8B2E124-95D7-41B6-AFF5-62A25BE0BC6C}" destId="{23CA9148-9104-4EA2-A578-0A2A01CB40FE}" srcOrd="0" destOrd="0" parTransId="{63B58667-2F1B-4295-AEDA-DC1735E24F76}" sibTransId="{69A48C8C-A082-4A3A-9C78-9AA776696173}"/>
    <dgm:cxn modelId="{840AA3E9-3A5C-4521-9E35-6E27082AE548}" type="presOf" srcId="{B8B2E124-95D7-41B6-AFF5-62A25BE0BC6C}" destId="{75C13C7C-27ED-4E98-A28B-DBCB9BCE080D}" srcOrd="0" destOrd="0" presId="urn:microsoft.com/office/officeart/2005/8/layout/vList2"/>
    <dgm:cxn modelId="{8A0C5BA7-524B-412A-BD09-CDD37386632A}" type="presParOf" srcId="{75C13C7C-27ED-4E98-A28B-DBCB9BCE080D}" destId="{1191925F-3DE0-4352-8FD1-1704CD38DADA}" srcOrd="0" destOrd="0" presId="urn:microsoft.com/office/officeart/2005/8/layout/vList2"/>
    <dgm:cxn modelId="{B130EF8E-3773-45A5-816D-442C94AA822B}" type="presParOf" srcId="{75C13C7C-27ED-4E98-A28B-DBCB9BCE080D}" destId="{1AE72820-44F9-4ED2-BEAA-45EDAB0E5528}" srcOrd="1" destOrd="0" presId="urn:microsoft.com/office/officeart/2005/8/layout/vList2"/>
    <dgm:cxn modelId="{75904037-0B43-4D87-B225-A0B278DF70E5}" type="presParOf" srcId="{75C13C7C-27ED-4E98-A28B-DBCB9BCE080D}" destId="{B3163E8C-68CB-4C9B-9D61-578CDBA6ACEB}" srcOrd="2" destOrd="0" presId="urn:microsoft.com/office/officeart/2005/8/layout/vList2"/>
    <dgm:cxn modelId="{4BAD41DD-8DE2-44FB-99BE-340BA6D8241A}" type="presParOf" srcId="{75C13C7C-27ED-4E98-A28B-DBCB9BCE080D}" destId="{BDBE8BA5-F0E0-4B8B-B778-98D474ADF7A8}" srcOrd="3" destOrd="0" presId="urn:microsoft.com/office/officeart/2005/8/layout/vList2"/>
    <dgm:cxn modelId="{2E028063-ADB0-46D1-93C3-BFCC564FFB43}" type="presParOf" srcId="{75C13C7C-27ED-4E98-A28B-DBCB9BCE080D}" destId="{43111A6E-4CAD-43A3-8EFA-BCBB920AAD9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C661A3E-D0F8-432C-A30B-5083D67FEA3D}" type="doc">
      <dgm:prSet loTypeId="urn:microsoft.com/office/officeart/2005/8/layout/vList3" loCatId="list" qsTypeId="urn:microsoft.com/office/officeart/2005/8/quickstyle/simple1" qsCatId="simple" csTypeId="urn:microsoft.com/office/officeart/2005/8/colors/colorful5" csCatId="colorful" phldr="1"/>
      <dgm:spPr/>
      <dgm:t>
        <a:bodyPr/>
        <a:lstStyle/>
        <a:p>
          <a:endParaRPr lang="en-US"/>
        </a:p>
      </dgm:t>
    </dgm:pt>
    <dgm:pt modelId="{D3B2BB2E-4EFB-45AB-9E6B-A6D7493ABE28}">
      <dgm:prSet/>
      <dgm:spPr/>
      <dgm:t>
        <a:bodyPr/>
        <a:lstStyle/>
        <a:p>
          <a:pPr rtl="0"/>
          <a:r>
            <a:rPr lang="bg-BG"/>
            <a:t>Титуляр на електронна идентичност:</a:t>
          </a:r>
          <a:endParaRPr lang="en-US"/>
        </a:p>
      </dgm:t>
    </dgm:pt>
    <dgm:pt modelId="{F72F7BA7-18EA-47E5-8400-1617992AF513}" type="parTrans" cxnId="{A4D0079A-947C-4AB7-8800-E110757D0FD7}">
      <dgm:prSet/>
      <dgm:spPr/>
      <dgm:t>
        <a:bodyPr/>
        <a:lstStyle/>
        <a:p>
          <a:endParaRPr lang="en-US"/>
        </a:p>
      </dgm:t>
    </dgm:pt>
    <dgm:pt modelId="{73E01A23-EC63-4D4A-9B1E-0F94AA6DDA5E}" type="sibTrans" cxnId="{A4D0079A-947C-4AB7-8800-E110757D0FD7}">
      <dgm:prSet/>
      <dgm:spPr/>
      <dgm:t>
        <a:bodyPr/>
        <a:lstStyle/>
        <a:p>
          <a:endParaRPr lang="en-US"/>
        </a:p>
      </dgm:t>
    </dgm:pt>
    <dgm:pt modelId="{1E47B550-739F-4814-8A5B-BBF79BDBA91A}">
      <dgm:prSet/>
      <dgm:spPr/>
      <dgm:t>
        <a:bodyPr/>
        <a:lstStyle/>
        <a:p>
          <a:pPr rtl="0"/>
          <a:r>
            <a:rPr lang="bg-BG" dirty="0"/>
            <a:t>Физическо лице, вкл. </a:t>
          </a:r>
          <a:r>
            <a:rPr lang="ru-RU" dirty="0"/>
            <a:t>поставени под запрещение/ пълно или ограничено/</a:t>
          </a:r>
          <a:endParaRPr lang="en-US" dirty="0"/>
        </a:p>
      </dgm:t>
    </dgm:pt>
    <dgm:pt modelId="{8E92EB8C-B2F5-4799-B8E0-64CBAA84C094}" type="parTrans" cxnId="{3D7E33A7-654A-4DE8-8785-3DCAA44DCC3B}">
      <dgm:prSet/>
      <dgm:spPr/>
      <dgm:t>
        <a:bodyPr/>
        <a:lstStyle/>
        <a:p>
          <a:endParaRPr lang="en-US"/>
        </a:p>
      </dgm:t>
    </dgm:pt>
    <dgm:pt modelId="{5D05B610-B758-4104-806B-AADE3D2F3199}" type="sibTrans" cxnId="{3D7E33A7-654A-4DE8-8785-3DCAA44DCC3B}">
      <dgm:prSet/>
      <dgm:spPr/>
      <dgm:t>
        <a:bodyPr/>
        <a:lstStyle/>
        <a:p>
          <a:endParaRPr lang="en-US"/>
        </a:p>
      </dgm:t>
    </dgm:pt>
    <dgm:pt modelId="{513B3528-402B-43EC-BCCB-10C55D0610A8}">
      <dgm:prSet/>
      <dgm:spPr/>
      <dgm:t>
        <a:bodyPr/>
        <a:lstStyle/>
        <a:p>
          <a:pPr rtl="0"/>
          <a:r>
            <a:rPr lang="bg-BG" dirty="0"/>
            <a:t>Възраст</a:t>
          </a:r>
          <a:endParaRPr lang="en-US" dirty="0"/>
        </a:p>
      </dgm:t>
    </dgm:pt>
    <dgm:pt modelId="{35F6AC8D-359A-4072-8D37-C8669BBC09F7}" type="parTrans" cxnId="{F548B106-E67F-4DAF-8609-7374D4C4F389}">
      <dgm:prSet/>
      <dgm:spPr/>
      <dgm:t>
        <a:bodyPr/>
        <a:lstStyle/>
        <a:p>
          <a:endParaRPr lang="en-US"/>
        </a:p>
      </dgm:t>
    </dgm:pt>
    <dgm:pt modelId="{4727DFAD-541D-4180-8461-BE161FABB7E4}" type="sibTrans" cxnId="{F548B106-E67F-4DAF-8609-7374D4C4F389}">
      <dgm:prSet/>
      <dgm:spPr/>
      <dgm:t>
        <a:bodyPr/>
        <a:lstStyle/>
        <a:p>
          <a:endParaRPr lang="en-US"/>
        </a:p>
      </dgm:t>
    </dgm:pt>
    <dgm:pt modelId="{C7E424DB-BE72-4F09-8E23-294FD23B0476}">
      <dgm:prSet/>
      <dgm:spPr/>
      <dgm:t>
        <a:bodyPr/>
        <a:lstStyle/>
        <a:p>
          <a:pPr rtl="0"/>
          <a:r>
            <a:rPr lang="bg-BG" dirty="0"/>
            <a:t>Наличие на уникален цифров идентификатор с общо приложение (ЕГН;ЛНЧ) - гражданство</a:t>
          </a:r>
          <a:endParaRPr lang="en-US" dirty="0"/>
        </a:p>
      </dgm:t>
    </dgm:pt>
    <dgm:pt modelId="{00FE1F4A-C8B1-4904-8E4A-8898C27B6C64}" type="parTrans" cxnId="{49A56EC7-E3C1-49C0-A44C-90FB18E24EE1}">
      <dgm:prSet/>
      <dgm:spPr/>
      <dgm:t>
        <a:bodyPr/>
        <a:lstStyle/>
        <a:p>
          <a:endParaRPr lang="en-US"/>
        </a:p>
      </dgm:t>
    </dgm:pt>
    <dgm:pt modelId="{4934DC61-8976-4774-A3F9-7C59F18AD8F7}" type="sibTrans" cxnId="{49A56EC7-E3C1-49C0-A44C-90FB18E24EE1}">
      <dgm:prSet/>
      <dgm:spPr/>
      <dgm:t>
        <a:bodyPr/>
        <a:lstStyle/>
        <a:p>
          <a:endParaRPr lang="en-US"/>
        </a:p>
      </dgm:t>
    </dgm:pt>
    <dgm:pt modelId="{1C863527-B670-4472-8DDD-ABB7DC70CCF1}">
      <dgm:prSet/>
      <dgm:spPr/>
      <dgm:t>
        <a:bodyPr/>
        <a:lstStyle/>
        <a:p>
          <a:pPr rtl="0"/>
          <a:r>
            <a:rPr lang="bg-BG"/>
            <a:t>Идентификация на ЮЛ</a:t>
          </a:r>
          <a:endParaRPr lang="en-US"/>
        </a:p>
      </dgm:t>
    </dgm:pt>
    <dgm:pt modelId="{4758CA01-9040-4223-AD4B-AB42E215EEE9}" type="parTrans" cxnId="{AC1F00A4-ABE9-4637-BB67-6048917105E2}">
      <dgm:prSet/>
      <dgm:spPr/>
      <dgm:t>
        <a:bodyPr/>
        <a:lstStyle/>
        <a:p>
          <a:endParaRPr lang="en-US"/>
        </a:p>
      </dgm:t>
    </dgm:pt>
    <dgm:pt modelId="{27FD22C7-AB3E-47FA-B079-2919288668FA}" type="sibTrans" cxnId="{AC1F00A4-ABE9-4637-BB67-6048917105E2}">
      <dgm:prSet/>
      <dgm:spPr/>
      <dgm:t>
        <a:bodyPr/>
        <a:lstStyle/>
        <a:p>
          <a:endParaRPr lang="en-US"/>
        </a:p>
      </dgm:t>
    </dgm:pt>
    <dgm:pt modelId="{767DD81C-7277-4345-AE88-AF9577AD40D7}" type="pres">
      <dgm:prSet presAssocID="{7C661A3E-D0F8-432C-A30B-5083D67FEA3D}" presName="linearFlow" presStyleCnt="0">
        <dgm:presLayoutVars>
          <dgm:dir/>
          <dgm:resizeHandles val="exact"/>
        </dgm:presLayoutVars>
      </dgm:prSet>
      <dgm:spPr/>
    </dgm:pt>
    <dgm:pt modelId="{6BA67BE7-0EAD-48ED-83E1-3367AE72B03A}" type="pres">
      <dgm:prSet presAssocID="{D3B2BB2E-4EFB-45AB-9E6B-A6D7493ABE28}" presName="composite" presStyleCnt="0"/>
      <dgm:spPr/>
    </dgm:pt>
    <dgm:pt modelId="{58D87A3E-90A3-4ECF-81F3-35AB1667EC23}" type="pres">
      <dgm:prSet presAssocID="{D3B2BB2E-4EFB-45AB-9E6B-A6D7493ABE28}" presName="imgShp" presStyleLbl="fgImgPlace1" presStyleIdx="0" presStyleCnt="2" custLinFactNeighborX="-6020" custLinFactNeighborY="953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0" r="-20000"/>
          </a:stretch>
        </a:blipFill>
      </dgm:spPr>
    </dgm:pt>
    <dgm:pt modelId="{459187A8-FA8E-4F18-A899-E263A791409E}" type="pres">
      <dgm:prSet presAssocID="{D3B2BB2E-4EFB-45AB-9E6B-A6D7493ABE28}" presName="txShp" presStyleLbl="node1" presStyleIdx="0" presStyleCnt="2">
        <dgm:presLayoutVars>
          <dgm:bulletEnabled val="1"/>
        </dgm:presLayoutVars>
      </dgm:prSet>
      <dgm:spPr/>
    </dgm:pt>
    <dgm:pt modelId="{D9569BFF-FF70-4678-95E1-6C7E7C5D53B9}" type="pres">
      <dgm:prSet presAssocID="{73E01A23-EC63-4D4A-9B1E-0F94AA6DDA5E}" presName="spacing" presStyleCnt="0"/>
      <dgm:spPr/>
    </dgm:pt>
    <dgm:pt modelId="{404B2CB7-B5A5-46A7-BCF1-778565636670}" type="pres">
      <dgm:prSet presAssocID="{1C863527-B670-4472-8DDD-ABB7DC70CCF1}" presName="composite" presStyleCnt="0"/>
      <dgm:spPr/>
    </dgm:pt>
    <dgm:pt modelId="{1460CB26-5164-4360-9669-611811A2091F}" type="pres">
      <dgm:prSet presAssocID="{1C863527-B670-4472-8DDD-ABB7DC70CCF1}" presName="imgShp" presStyleLbl="fgImgPlac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dgm:spPr>
    </dgm:pt>
    <dgm:pt modelId="{B41698D1-CA22-4255-A9B7-7F9FCE2A412B}" type="pres">
      <dgm:prSet presAssocID="{1C863527-B670-4472-8DDD-ABB7DC70CCF1}" presName="txShp" presStyleLbl="node1" presStyleIdx="1" presStyleCnt="2" custLinFactNeighborX="-457">
        <dgm:presLayoutVars>
          <dgm:bulletEnabled val="1"/>
        </dgm:presLayoutVars>
      </dgm:prSet>
      <dgm:spPr/>
    </dgm:pt>
  </dgm:ptLst>
  <dgm:cxnLst>
    <dgm:cxn modelId="{F548B106-E67F-4DAF-8609-7374D4C4F389}" srcId="{D3B2BB2E-4EFB-45AB-9E6B-A6D7493ABE28}" destId="{513B3528-402B-43EC-BCCB-10C55D0610A8}" srcOrd="1" destOrd="0" parTransId="{35F6AC8D-359A-4072-8D37-C8669BBC09F7}" sibTransId="{4727DFAD-541D-4180-8461-BE161FABB7E4}"/>
    <dgm:cxn modelId="{35396825-8BDB-4F4D-8408-CB690FDC8E46}" type="presOf" srcId="{7C661A3E-D0F8-432C-A30B-5083D67FEA3D}" destId="{767DD81C-7277-4345-AE88-AF9577AD40D7}" srcOrd="0" destOrd="0" presId="urn:microsoft.com/office/officeart/2005/8/layout/vList3"/>
    <dgm:cxn modelId="{418C5E6D-B2D7-4C56-BDF3-EF0F447F95F0}" type="presOf" srcId="{1E47B550-739F-4814-8A5B-BBF79BDBA91A}" destId="{459187A8-FA8E-4F18-A899-E263A791409E}" srcOrd="0" destOrd="1" presId="urn:microsoft.com/office/officeart/2005/8/layout/vList3"/>
    <dgm:cxn modelId="{616B6F50-0A3D-409B-A103-B1A953B544E1}" type="presOf" srcId="{C7E424DB-BE72-4F09-8E23-294FD23B0476}" destId="{459187A8-FA8E-4F18-A899-E263A791409E}" srcOrd="0" destOrd="3" presId="urn:microsoft.com/office/officeart/2005/8/layout/vList3"/>
    <dgm:cxn modelId="{8C63FC76-BE49-4FF0-89AE-E5EE71541F66}" type="presOf" srcId="{1C863527-B670-4472-8DDD-ABB7DC70CCF1}" destId="{B41698D1-CA22-4255-A9B7-7F9FCE2A412B}" srcOrd="0" destOrd="0" presId="urn:microsoft.com/office/officeart/2005/8/layout/vList3"/>
    <dgm:cxn modelId="{A4D0079A-947C-4AB7-8800-E110757D0FD7}" srcId="{7C661A3E-D0F8-432C-A30B-5083D67FEA3D}" destId="{D3B2BB2E-4EFB-45AB-9E6B-A6D7493ABE28}" srcOrd="0" destOrd="0" parTransId="{F72F7BA7-18EA-47E5-8400-1617992AF513}" sibTransId="{73E01A23-EC63-4D4A-9B1E-0F94AA6DDA5E}"/>
    <dgm:cxn modelId="{AC1F00A4-ABE9-4637-BB67-6048917105E2}" srcId="{7C661A3E-D0F8-432C-A30B-5083D67FEA3D}" destId="{1C863527-B670-4472-8DDD-ABB7DC70CCF1}" srcOrd="1" destOrd="0" parTransId="{4758CA01-9040-4223-AD4B-AB42E215EEE9}" sibTransId="{27FD22C7-AB3E-47FA-B079-2919288668FA}"/>
    <dgm:cxn modelId="{3D7E33A7-654A-4DE8-8785-3DCAA44DCC3B}" srcId="{D3B2BB2E-4EFB-45AB-9E6B-A6D7493ABE28}" destId="{1E47B550-739F-4814-8A5B-BBF79BDBA91A}" srcOrd="0" destOrd="0" parTransId="{8E92EB8C-B2F5-4799-B8E0-64CBAA84C094}" sibTransId="{5D05B610-B758-4104-806B-AADE3D2F3199}"/>
    <dgm:cxn modelId="{433C40B1-7ADD-47F4-BFA9-B04873C3A92F}" type="presOf" srcId="{D3B2BB2E-4EFB-45AB-9E6B-A6D7493ABE28}" destId="{459187A8-FA8E-4F18-A899-E263A791409E}" srcOrd="0" destOrd="0" presId="urn:microsoft.com/office/officeart/2005/8/layout/vList3"/>
    <dgm:cxn modelId="{AD05F9C1-B529-478A-AEC3-3D2789B4EC1C}" type="presOf" srcId="{513B3528-402B-43EC-BCCB-10C55D0610A8}" destId="{459187A8-FA8E-4F18-A899-E263A791409E}" srcOrd="0" destOrd="2" presId="urn:microsoft.com/office/officeart/2005/8/layout/vList3"/>
    <dgm:cxn modelId="{49A56EC7-E3C1-49C0-A44C-90FB18E24EE1}" srcId="{D3B2BB2E-4EFB-45AB-9E6B-A6D7493ABE28}" destId="{C7E424DB-BE72-4F09-8E23-294FD23B0476}" srcOrd="2" destOrd="0" parTransId="{00FE1F4A-C8B1-4904-8E4A-8898C27B6C64}" sibTransId="{4934DC61-8976-4774-A3F9-7C59F18AD8F7}"/>
    <dgm:cxn modelId="{5BDC7AC7-1CC8-49A9-88BE-E9BA0833BD69}" type="presParOf" srcId="{767DD81C-7277-4345-AE88-AF9577AD40D7}" destId="{6BA67BE7-0EAD-48ED-83E1-3367AE72B03A}" srcOrd="0" destOrd="0" presId="urn:microsoft.com/office/officeart/2005/8/layout/vList3"/>
    <dgm:cxn modelId="{421F562B-153C-4600-85A7-C4F73BC728D1}" type="presParOf" srcId="{6BA67BE7-0EAD-48ED-83E1-3367AE72B03A}" destId="{58D87A3E-90A3-4ECF-81F3-35AB1667EC23}" srcOrd="0" destOrd="0" presId="urn:microsoft.com/office/officeart/2005/8/layout/vList3"/>
    <dgm:cxn modelId="{1B46CE4E-68F9-44C2-A1F9-D101726E6BD6}" type="presParOf" srcId="{6BA67BE7-0EAD-48ED-83E1-3367AE72B03A}" destId="{459187A8-FA8E-4F18-A899-E263A791409E}" srcOrd="1" destOrd="0" presId="urn:microsoft.com/office/officeart/2005/8/layout/vList3"/>
    <dgm:cxn modelId="{57724B84-7B2A-4D8E-BF25-95FED56573BF}" type="presParOf" srcId="{767DD81C-7277-4345-AE88-AF9577AD40D7}" destId="{D9569BFF-FF70-4678-95E1-6C7E7C5D53B9}" srcOrd="1" destOrd="0" presId="urn:microsoft.com/office/officeart/2005/8/layout/vList3"/>
    <dgm:cxn modelId="{28A1C31E-1ACE-4652-B9CE-659550F11D93}" type="presParOf" srcId="{767DD81C-7277-4345-AE88-AF9577AD40D7}" destId="{404B2CB7-B5A5-46A7-BCF1-778565636670}" srcOrd="2" destOrd="0" presId="urn:microsoft.com/office/officeart/2005/8/layout/vList3"/>
    <dgm:cxn modelId="{A0610718-42F8-43BF-B0B0-399DDA53FA24}" type="presParOf" srcId="{404B2CB7-B5A5-46A7-BCF1-778565636670}" destId="{1460CB26-5164-4360-9669-611811A2091F}" srcOrd="0" destOrd="0" presId="urn:microsoft.com/office/officeart/2005/8/layout/vList3"/>
    <dgm:cxn modelId="{EA1EC3F4-2A78-4FE2-9CC4-83A9428445E0}" type="presParOf" srcId="{404B2CB7-B5A5-46A7-BCF1-778565636670}" destId="{B41698D1-CA22-4255-A9B7-7F9FCE2A412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A7ACBD-87BC-431B-AC60-42AABC82F14F}"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8DB24305-03FA-43DD-8844-CF05B3B444F0}">
      <dgm:prSet/>
      <dgm:spPr/>
      <dgm:t>
        <a:bodyPr/>
        <a:lstStyle/>
        <a:p>
          <a:pPr rtl="0"/>
          <a:r>
            <a:rPr lang="bg-BG"/>
            <a:t>Министър на вътрешните работи</a:t>
          </a:r>
          <a:endParaRPr lang="en-US"/>
        </a:p>
      </dgm:t>
    </dgm:pt>
    <dgm:pt modelId="{83B2E604-64E4-4981-8EA3-475C789A5058}" type="parTrans" cxnId="{7AE04073-9FB2-46FB-9696-A9F38BFC9AD0}">
      <dgm:prSet/>
      <dgm:spPr/>
      <dgm:t>
        <a:bodyPr/>
        <a:lstStyle/>
        <a:p>
          <a:endParaRPr lang="en-US"/>
        </a:p>
      </dgm:t>
    </dgm:pt>
    <dgm:pt modelId="{099BA5F4-3340-4C76-8D1C-A30CCBCB1806}" type="sibTrans" cxnId="{7AE04073-9FB2-46FB-9696-A9F38BFC9AD0}">
      <dgm:prSet/>
      <dgm:spPr/>
      <dgm:t>
        <a:bodyPr/>
        <a:lstStyle/>
        <a:p>
          <a:endParaRPr lang="en-US"/>
        </a:p>
      </dgm:t>
    </dgm:pt>
    <dgm:pt modelId="{09DCA3B1-63CC-4F6F-8E3F-561788FC5C67}">
      <dgm:prSet/>
      <dgm:spPr/>
      <dgm:t>
        <a:bodyPr/>
        <a:lstStyle/>
        <a:p>
          <a:pPr rtl="0"/>
          <a:r>
            <a:rPr lang="ru-RU" dirty="0" err="1"/>
            <a:t>Задължения</a:t>
          </a:r>
          <a:r>
            <a:rPr lang="ru-RU" dirty="0"/>
            <a:t>, </a:t>
          </a:r>
          <a:r>
            <a:rPr lang="ru-RU" dirty="0" err="1"/>
            <a:t>свързани</a:t>
          </a:r>
          <a:r>
            <a:rPr lang="ru-RU" dirty="0"/>
            <a:t> с </a:t>
          </a:r>
          <a:r>
            <a:rPr lang="ru-RU" dirty="0" err="1"/>
            <a:t>функциите</a:t>
          </a:r>
          <a:r>
            <a:rPr lang="ru-RU" dirty="0"/>
            <a:t> на орган за </a:t>
          </a:r>
          <a:r>
            <a:rPr lang="ru-RU" dirty="0" err="1"/>
            <a:t>електронна</a:t>
          </a:r>
          <a:r>
            <a:rPr lang="ru-RU" dirty="0"/>
            <a:t> идентификация.</a:t>
          </a:r>
          <a:endParaRPr lang="en-US" dirty="0"/>
        </a:p>
      </dgm:t>
    </dgm:pt>
    <dgm:pt modelId="{92C57C6E-F647-4B3F-AEF7-74696D5BEFAD}" type="parTrans" cxnId="{2D756929-F03F-45E4-8421-284807C040E6}">
      <dgm:prSet/>
      <dgm:spPr/>
      <dgm:t>
        <a:bodyPr/>
        <a:lstStyle/>
        <a:p>
          <a:endParaRPr lang="en-US"/>
        </a:p>
      </dgm:t>
    </dgm:pt>
    <dgm:pt modelId="{64ACA613-A787-489F-95AC-45DE5E2F80AD}" type="sibTrans" cxnId="{2D756929-F03F-45E4-8421-284807C040E6}">
      <dgm:prSet/>
      <dgm:spPr/>
      <dgm:t>
        <a:bodyPr/>
        <a:lstStyle/>
        <a:p>
          <a:endParaRPr lang="en-US"/>
        </a:p>
      </dgm:t>
    </dgm:pt>
    <dgm:pt modelId="{BB03DE9B-6050-4487-A070-52A025611FDE}">
      <dgm:prSet/>
      <dgm:spPr/>
      <dgm:t>
        <a:bodyPr/>
        <a:lstStyle/>
        <a:p>
          <a:pPr rtl="0"/>
          <a:r>
            <a:rPr lang="ru-RU" dirty="0" err="1"/>
            <a:t>Задължения</a:t>
          </a:r>
          <a:r>
            <a:rPr lang="ru-RU" dirty="0"/>
            <a:t> </a:t>
          </a:r>
          <a:r>
            <a:rPr lang="ru-RU" dirty="0" err="1"/>
            <a:t>във</a:t>
          </a:r>
          <a:r>
            <a:rPr lang="ru-RU" dirty="0"/>
            <a:t> </a:t>
          </a:r>
          <a:r>
            <a:rPr lang="ru-RU" dirty="0" err="1"/>
            <a:t>връзка</a:t>
          </a:r>
          <a:r>
            <a:rPr lang="ru-RU" dirty="0"/>
            <a:t> с </a:t>
          </a:r>
          <a:r>
            <a:rPr lang="ru-RU" dirty="0" err="1"/>
            <a:t>регистрацията</a:t>
          </a:r>
          <a:r>
            <a:rPr lang="ru-RU" dirty="0"/>
            <a:t> и </a:t>
          </a:r>
          <a:r>
            <a:rPr lang="ru-RU" dirty="0" err="1"/>
            <a:t>дейността</a:t>
          </a:r>
          <a:r>
            <a:rPr lang="ru-RU" dirty="0"/>
            <a:t> на </a:t>
          </a:r>
          <a:r>
            <a:rPr lang="ru-RU" dirty="0" err="1"/>
            <a:t>администраторите</a:t>
          </a:r>
          <a:r>
            <a:rPr lang="ru-RU" dirty="0"/>
            <a:t> на </a:t>
          </a:r>
          <a:r>
            <a:rPr lang="ru-RU" dirty="0" err="1"/>
            <a:t>електронна</a:t>
          </a:r>
          <a:r>
            <a:rPr lang="ru-RU" dirty="0"/>
            <a:t> </a:t>
          </a:r>
          <a:r>
            <a:rPr lang="ru-RU" dirty="0" err="1"/>
            <a:t>идентичност</a:t>
          </a:r>
          <a:r>
            <a:rPr lang="ru-RU" dirty="0"/>
            <a:t> и </a:t>
          </a:r>
          <a:r>
            <a:rPr lang="ru-RU" dirty="0" err="1"/>
            <a:t>центровете</a:t>
          </a:r>
          <a:r>
            <a:rPr lang="ru-RU" dirty="0"/>
            <a:t> за </a:t>
          </a:r>
          <a:r>
            <a:rPr lang="ru-RU" dirty="0" err="1"/>
            <a:t>електронна</a:t>
          </a:r>
          <a:r>
            <a:rPr lang="ru-RU" dirty="0"/>
            <a:t> идентификация.</a:t>
          </a:r>
          <a:endParaRPr lang="en-US" dirty="0"/>
        </a:p>
      </dgm:t>
    </dgm:pt>
    <dgm:pt modelId="{C0CBD479-BE6A-46E5-AF21-8858594DD43E}" type="parTrans" cxnId="{E10C8EE5-917F-4AFF-B592-F64E423D12A8}">
      <dgm:prSet/>
      <dgm:spPr/>
      <dgm:t>
        <a:bodyPr/>
        <a:lstStyle/>
        <a:p>
          <a:endParaRPr lang="en-US"/>
        </a:p>
      </dgm:t>
    </dgm:pt>
    <dgm:pt modelId="{A886684D-6728-40B6-8E80-87ADA1AC0303}" type="sibTrans" cxnId="{E10C8EE5-917F-4AFF-B592-F64E423D12A8}">
      <dgm:prSet/>
      <dgm:spPr/>
      <dgm:t>
        <a:bodyPr/>
        <a:lstStyle/>
        <a:p>
          <a:endParaRPr lang="en-US"/>
        </a:p>
      </dgm:t>
    </dgm:pt>
    <dgm:pt modelId="{CDC0CC3B-F800-4476-A559-5106C64A8148}">
      <dgm:prSet/>
      <dgm:spPr/>
      <dgm:t>
        <a:bodyPr/>
        <a:lstStyle/>
        <a:p>
          <a:pPr rtl="0"/>
          <a:r>
            <a:rPr lang="ru-RU" dirty="0" err="1"/>
            <a:t>Задължения</a:t>
          </a:r>
          <a:r>
            <a:rPr lang="ru-RU" dirty="0"/>
            <a:t> за </a:t>
          </a:r>
          <a:r>
            <a:rPr lang="ru-RU" dirty="0" err="1"/>
            <a:t>осъществяване</a:t>
          </a:r>
          <a:r>
            <a:rPr lang="ru-RU" dirty="0"/>
            <a:t> на </a:t>
          </a:r>
          <a:r>
            <a:rPr lang="ru-RU" dirty="0" err="1"/>
            <a:t>контрол</a:t>
          </a:r>
          <a:r>
            <a:rPr lang="ru-RU" dirty="0"/>
            <a:t> </a:t>
          </a:r>
          <a:r>
            <a:rPr lang="ru-RU" dirty="0" err="1"/>
            <a:t>върху</a:t>
          </a:r>
          <a:r>
            <a:rPr lang="ru-RU" dirty="0"/>
            <a:t> </a:t>
          </a:r>
          <a:r>
            <a:rPr lang="ru-RU" dirty="0" err="1"/>
            <a:t>схемата</a:t>
          </a:r>
          <a:r>
            <a:rPr lang="ru-RU" dirty="0"/>
            <a:t> за </a:t>
          </a:r>
          <a:r>
            <a:rPr lang="ru-RU" dirty="0" err="1"/>
            <a:t>електронна</a:t>
          </a:r>
          <a:r>
            <a:rPr lang="ru-RU" dirty="0"/>
            <a:t> идентификация.</a:t>
          </a:r>
          <a:endParaRPr lang="en-US" dirty="0"/>
        </a:p>
      </dgm:t>
    </dgm:pt>
    <dgm:pt modelId="{F8FA222B-1561-47A6-8DBD-79D7925A7E07}" type="parTrans" cxnId="{45559554-A5AF-4B4C-84D0-73F081B85424}">
      <dgm:prSet/>
      <dgm:spPr/>
      <dgm:t>
        <a:bodyPr/>
        <a:lstStyle/>
        <a:p>
          <a:endParaRPr lang="en-US"/>
        </a:p>
      </dgm:t>
    </dgm:pt>
    <dgm:pt modelId="{073B8E0B-44E3-4B56-A050-DB868822C13D}" type="sibTrans" cxnId="{45559554-A5AF-4B4C-84D0-73F081B85424}">
      <dgm:prSet/>
      <dgm:spPr/>
      <dgm:t>
        <a:bodyPr/>
        <a:lstStyle/>
        <a:p>
          <a:endParaRPr lang="en-US"/>
        </a:p>
      </dgm:t>
    </dgm:pt>
    <dgm:pt modelId="{AC7ED552-6D86-4256-9DCE-EAD92868F2CB}">
      <dgm:prSet/>
      <dgm:spPr/>
      <dgm:t>
        <a:bodyPr/>
        <a:lstStyle/>
        <a:p>
          <a:pPr rtl="0"/>
          <a:r>
            <a:rPr lang="ru-RU"/>
            <a:t>Задължение за уведомяване на ЕК.</a:t>
          </a:r>
          <a:endParaRPr lang="en-US"/>
        </a:p>
      </dgm:t>
    </dgm:pt>
    <dgm:pt modelId="{CC72613F-8BC2-4DF2-88D6-2284C8DFF6E5}" type="parTrans" cxnId="{58B06A8F-2A8B-476A-8218-A26631BEEEFE}">
      <dgm:prSet/>
      <dgm:spPr/>
      <dgm:t>
        <a:bodyPr/>
        <a:lstStyle/>
        <a:p>
          <a:endParaRPr lang="en-US"/>
        </a:p>
      </dgm:t>
    </dgm:pt>
    <dgm:pt modelId="{495F527C-52A2-48DD-A364-296582B4DDFB}" type="sibTrans" cxnId="{58B06A8F-2A8B-476A-8218-A26631BEEEFE}">
      <dgm:prSet/>
      <dgm:spPr/>
      <dgm:t>
        <a:bodyPr/>
        <a:lstStyle/>
        <a:p>
          <a:endParaRPr lang="en-US"/>
        </a:p>
      </dgm:t>
    </dgm:pt>
    <dgm:pt modelId="{03E90390-7F9A-4B22-A17E-0FE7C1484151}">
      <dgm:prSet/>
      <dgm:spPr/>
      <dgm:t>
        <a:bodyPr/>
        <a:lstStyle/>
        <a:p>
          <a:pPr rtl="0"/>
          <a:r>
            <a:rPr lang="bg-BG" dirty="0"/>
            <a:t>Министър</a:t>
          </a:r>
          <a:r>
            <a:rPr lang="bg-BG" baseline="0" dirty="0"/>
            <a:t> на електронното управление</a:t>
          </a:r>
          <a:endParaRPr lang="en-US" dirty="0"/>
        </a:p>
      </dgm:t>
    </dgm:pt>
    <dgm:pt modelId="{74274429-C6EE-4A20-B8FB-99742CC0E6F7}" type="parTrans" cxnId="{40F4C7BE-38CD-42C0-AE49-E7348CB80AF3}">
      <dgm:prSet/>
      <dgm:spPr/>
      <dgm:t>
        <a:bodyPr/>
        <a:lstStyle/>
        <a:p>
          <a:endParaRPr lang="en-US"/>
        </a:p>
      </dgm:t>
    </dgm:pt>
    <dgm:pt modelId="{7C748FBB-3061-4B71-BF99-AB1FF0A65363}" type="sibTrans" cxnId="{40F4C7BE-38CD-42C0-AE49-E7348CB80AF3}">
      <dgm:prSet/>
      <dgm:spPr/>
      <dgm:t>
        <a:bodyPr/>
        <a:lstStyle/>
        <a:p>
          <a:endParaRPr lang="en-US"/>
        </a:p>
      </dgm:t>
    </dgm:pt>
    <dgm:pt modelId="{AEF9FD5B-88B2-4014-88DE-5B3CF8982273}">
      <dgm:prSet/>
      <dgm:spPr/>
      <dgm:t>
        <a:bodyPr/>
        <a:lstStyle/>
        <a:p>
          <a:pPr rtl="0"/>
          <a:r>
            <a:rPr lang="ru-RU"/>
            <a:t>Осъществява предвидените в регламента задължения за сътрудничество за постигане на оперативната съвместимост и сигурността на схемите</a:t>
          </a:r>
          <a:endParaRPr lang="en-US"/>
        </a:p>
      </dgm:t>
    </dgm:pt>
    <dgm:pt modelId="{1C66FB05-2214-4295-89B7-486C58E9BFF8}" type="parTrans" cxnId="{D3609EDA-0CA6-4BB2-8733-E9103B3C8AEA}">
      <dgm:prSet/>
      <dgm:spPr/>
      <dgm:t>
        <a:bodyPr/>
        <a:lstStyle/>
        <a:p>
          <a:endParaRPr lang="en-US"/>
        </a:p>
      </dgm:t>
    </dgm:pt>
    <dgm:pt modelId="{FF679AEB-E79D-4341-B3E0-18F33B56E6B2}" type="sibTrans" cxnId="{D3609EDA-0CA6-4BB2-8733-E9103B3C8AEA}">
      <dgm:prSet/>
      <dgm:spPr/>
      <dgm:t>
        <a:bodyPr/>
        <a:lstStyle/>
        <a:p>
          <a:endParaRPr lang="en-US"/>
        </a:p>
      </dgm:t>
    </dgm:pt>
    <dgm:pt modelId="{0B181406-AE07-4228-9554-3945FB6C1140}">
      <dgm:prSet/>
      <dgm:spPr/>
      <dgm:t>
        <a:bodyPr/>
        <a:lstStyle/>
        <a:p>
          <a:pPr rtl="0"/>
          <a:r>
            <a:rPr lang="ru-RU"/>
            <a:t>Други задължения, които не са предвидени в ЗЕИ</a:t>
          </a:r>
          <a:endParaRPr lang="en-US"/>
        </a:p>
      </dgm:t>
    </dgm:pt>
    <dgm:pt modelId="{5D424637-75D5-434B-9AAF-2F3E4FD18890}" type="parTrans" cxnId="{F1D709FD-6EAC-48BC-B524-D21D4386CFA9}">
      <dgm:prSet/>
      <dgm:spPr/>
      <dgm:t>
        <a:bodyPr/>
        <a:lstStyle/>
        <a:p>
          <a:endParaRPr lang="en-US"/>
        </a:p>
      </dgm:t>
    </dgm:pt>
    <dgm:pt modelId="{65B83D79-5CCB-4D0C-AB80-3F2D717CC1A5}" type="sibTrans" cxnId="{F1D709FD-6EAC-48BC-B524-D21D4386CFA9}">
      <dgm:prSet/>
      <dgm:spPr/>
      <dgm:t>
        <a:bodyPr/>
        <a:lstStyle/>
        <a:p>
          <a:endParaRPr lang="en-US"/>
        </a:p>
      </dgm:t>
    </dgm:pt>
    <dgm:pt modelId="{03445FC2-3A57-4185-9E40-B161A2B36AA2}" type="pres">
      <dgm:prSet presAssocID="{94A7ACBD-87BC-431B-AC60-42AABC82F14F}" presName="Name0" presStyleCnt="0">
        <dgm:presLayoutVars>
          <dgm:dir/>
          <dgm:animLvl val="lvl"/>
          <dgm:resizeHandles val="exact"/>
        </dgm:presLayoutVars>
      </dgm:prSet>
      <dgm:spPr/>
    </dgm:pt>
    <dgm:pt modelId="{59374587-84D5-4B12-A48B-AFBFDC19BA40}" type="pres">
      <dgm:prSet presAssocID="{8DB24305-03FA-43DD-8844-CF05B3B444F0}" presName="linNode" presStyleCnt="0"/>
      <dgm:spPr/>
    </dgm:pt>
    <dgm:pt modelId="{A7C790F3-B822-42ED-9CAB-77B8C5BB6655}" type="pres">
      <dgm:prSet presAssocID="{8DB24305-03FA-43DD-8844-CF05B3B444F0}" presName="parentText" presStyleLbl="node1" presStyleIdx="0" presStyleCnt="2">
        <dgm:presLayoutVars>
          <dgm:chMax val="1"/>
          <dgm:bulletEnabled val="1"/>
        </dgm:presLayoutVars>
      </dgm:prSet>
      <dgm:spPr/>
    </dgm:pt>
    <dgm:pt modelId="{F045361C-F08E-4E3F-B050-5C29CE3E8117}" type="pres">
      <dgm:prSet presAssocID="{8DB24305-03FA-43DD-8844-CF05B3B444F0}" presName="descendantText" presStyleLbl="alignAccFollowNode1" presStyleIdx="0" presStyleCnt="2">
        <dgm:presLayoutVars>
          <dgm:bulletEnabled val="1"/>
        </dgm:presLayoutVars>
      </dgm:prSet>
      <dgm:spPr/>
    </dgm:pt>
    <dgm:pt modelId="{437D1A5E-6826-4BC5-B374-C0A6111C27A3}" type="pres">
      <dgm:prSet presAssocID="{099BA5F4-3340-4C76-8D1C-A30CCBCB1806}" presName="sp" presStyleCnt="0"/>
      <dgm:spPr/>
    </dgm:pt>
    <dgm:pt modelId="{B20CCC6F-83CF-452A-8BFF-C87683E31B71}" type="pres">
      <dgm:prSet presAssocID="{03E90390-7F9A-4B22-A17E-0FE7C1484151}" presName="linNode" presStyleCnt="0"/>
      <dgm:spPr/>
    </dgm:pt>
    <dgm:pt modelId="{AC298EF2-F334-4A63-A039-F7C683E1FEE2}" type="pres">
      <dgm:prSet presAssocID="{03E90390-7F9A-4B22-A17E-0FE7C1484151}" presName="parentText" presStyleLbl="node1" presStyleIdx="1" presStyleCnt="2">
        <dgm:presLayoutVars>
          <dgm:chMax val="1"/>
          <dgm:bulletEnabled val="1"/>
        </dgm:presLayoutVars>
      </dgm:prSet>
      <dgm:spPr/>
    </dgm:pt>
    <dgm:pt modelId="{C7646E85-CE42-4461-B276-03FFFC90A843}" type="pres">
      <dgm:prSet presAssocID="{03E90390-7F9A-4B22-A17E-0FE7C1484151}" presName="descendantText" presStyleLbl="alignAccFollowNode1" presStyleIdx="1" presStyleCnt="2">
        <dgm:presLayoutVars>
          <dgm:bulletEnabled val="1"/>
        </dgm:presLayoutVars>
      </dgm:prSet>
      <dgm:spPr/>
    </dgm:pt>
  </dgm:ptLst>
  <dgm:cxnLst>
    <dgm:cxn modelId="{BBEA5308-3140-4985-916A-E65F91693BB6}" type="presOf" srcId="{BB03DE9B-6050-4487-A070-52A025611FDE}" destId="{F045361C-F08E-4E3F-B050-5C29CE3E8117}" srcOrd="0" destOrd="1" presId="urn:microsoft.com/office/officeart/2005/8/layout/vList5"/>
    <dgm:cxn modelId="{1E083E0B-0A98-43CC-893A-0831EC5F8464}" type="presOf" srcId="{03E90390-7F9A-4B22-A17E-0FE7C1484151}" destId="{AC298EF2-F334-4A63-A039-F7C683E1FEE2}" srcOrd="0" destOrd="0" presId="urn:microsoft.com/office/officeart/2005/8/layout/vList5"/>
    <dgm:cxn modelId="{74937719-D8BA-4645-8878-8172F68AAFAC}" type="presOf" srcId="{AC7ED552-6D86-4256-9DCE-EAD92868F2CB}" destId="{F045361C-F08E-4E3F-B050-5C29CE3E8117}" srcOrd="0" destOrd="3" presId="urn:microsoft.com/office/officeart/2005/8/layout/vList5"/>
    <dgm:cxn modelId="{2D756929-F03F-45E4-8421-284807C040E6}" srcId="{8DB24305-03FA-43DD-8844-CF05B3B444F0}" destId="{09DCA3B1-63CC-4F6F-8E3F-561788FC5C67}" srcOrd="0" destOrd="0" parTransId="{92C57C6E-F647-4B3F-AEF7-74696D5BEFAD}" sibTransId="{64ACA613-A787-489F-95AC-45DE5E2F80AD}"/>
    <dgm:cxn modelId="{902B6830-75C7-459D-81E0-662DA6E083E9}" type="presOf" srcId="{8DB24305-03FA-43DD-8844-CF05B3B444F0}" destId="{A7C790F3-B822-42ED-9CAB-77B8C5BB6655}" srcOrd="0" destOrd="0" presId="urn:microsoft.com/office/officeart/2005/8/layout/vList5"/>
    <dgm:cxn modelId="{483C695D-9D91-4EDC-88CE-3A1A400A3A4C}" type="presOf" srcId="{94A7ACBD-87BC-431B-AC60-42AABC82F14F}" destId="{03445FC2-3A57-4185-9E40-B161A2B36AA2}" srcOrd="0" destOrd="0" presId="urn:microsoft.com/office/officeart/2005/8/layout/vList5"/>
    <dgm:cxn modelId="{7AE04073-9FB2-46FB-9696-A9F38BFC9AD0}" srcId="{94A7ACBD-87BC-431B-AC60-42AABC82F14F}" destId="{8DB24305-03FA-43DD-8844-CF05B3B444F0}" srcOrd="0" destOrd="0" parTransId="{83B2E604-64E4-4981-8EA3-475C789A5058}" sibTransId="{099BA5F4-3340-4C76-8D1C-A30CCBCB1806}"/>
    <dgm:cxn modelId="{45559554-A5AF-4B4C-84D0-73F081B85424}" srcId="{8DB24305-03FA-43DD-8844-CF05B3B444F0}" destId="{CDC0CC3B-F800-4476-A559-5106C64A8148}" srcOrd="2" destOrd="0" parTransId="{F8FA222B-1561-47A6-8DBD-79D7925A7E07}" sibTransId="{073B8E0B-44E3-4B56-A050-DB868822C13D}"/>
    <dgm:cxn modelId="{3AB47D80-7325-4218-94C4-FD23ED7988BD}" type="presOf" srcId="{AEF9FD5B-88B2-4014-88DE-5B3CF8982273}" destId="{C7646E85-CE42-4461-B276-03FFFC90A843}" srcOrd="0" destOrd="0" presId="urn:microsoft.com/office/officeart/2005/8/layout/vList5"/>
    <dgm:cxn modelId="{58B06A8F-2A8B-476A-8218-A26631BEEEFE}" srcId="{8DB24305-03FA-43DD-8844-CF05B3B444F0}" destId="{AC7ED552-6D86-4256-9DCE-EAD92868F2CB}" srcOrd="3" destOrd="0" parTransId="{CC72613F-8BC2-4DF2-88D6-2284C8DFF6E5}" sibTransId="{495F527C-52A2-48DD-A364-296582B4DDFB}"/>
    <dgm:cxn modelId="{7908E1B1-A83A-4C2B-8D8B-DBB00546026F}" type="presOf" srcId="{0B181406-AE07-4228-9554-3945FB6C1140}" destId="{C7646E85-CE42-4461-B276-03FFFC90A843}" srcOrd="0" destOrd="1" presId="urn:microsoft.com/office/officeart/2005/8/layout/vList5"/>
    <dgm:cxn modelId="{40F4C7BE-38CD-42C0-AE49-E7348CB80AF3}" srcId="{94A7ACBD-87BC-431B-AC60-42AABC82F14F}" destId="{03E90390-7F9A-4B22-A17E-0FE7C1484151}" srcOrd="1" destOrd="0" parTransId="{74274429-C6EE-4A20-B8FB-99742CC0E6F7}" sibTransId="{7C748FBB-3061-4B71-BF99-AB1FF0A65363}"/>
    <dgm:cxn modelId="{D25C4DC2-830C-4148-A2AE-7037F0563596}" type="presOf" srcId="{09DCA3B1-63CC-4F6F-8E3F-561788FC5C67}" destId="{F045361C-F08E-4E3F-B050-5C29CE3E8117}" srcOrd="0" destOrd="0" presId="urn:microsoft.com/office/officeart/2005/8/layout/vList5"/>
    <dgm:cxn modelId="{5F756CC8-1D6D-4CD8-BC76-397952CC6C45}" type="presOf" srcId="{CDC0CC3B-F800-4476-A559-5106C64A8148}" destId="{F045361C-F08E-4E3F-B050-5C29CE3E8117}" srcOrd="0" destOrd="2" presId="urn:microsoft.com/office/officeart/2005/8/layout/vList5"/>
    <dgm:cxn modelId="{D3609EDA-0CA6-4BB2-8733-E9103B3C8AEA}" srcId="{03E90390-7F9A-4B22-A17E-0FE7C1484151}" destId="{AEF9FD5B-88B2-4014-88DE-5B3CF8982273}" srcOrd="0" destOrd="0" parTransId="{1C66FB05-2214-4295-89B7-486C58E9BFF8}" sibTransId="{FF679AEB-E79D-4341-B3E0-18F33B56E6B2}"/>
    <dgm:cxn modelId="{E10C8EE5-917F-4AFF-B592-F64E423D12A8}" srcId="{8DB24305-03FA-43DD-8844-CF05B3B444F0}" destId="{BB03DE9B-6050-4487-A070-52A025611FDE}" srcOrd="1" destOrd="0" parTransId="{C0CBD479-BE6A-46E5-AF21-8858594DD43E}" sibTransId="{A886684D-6728-40B6-8E80-87ADA1AC0303}"/>
    <dgm:cxn modelId="{F1D709FD-6EAC-48BC-B524-D21D4386CFA9}" srcId="{03E90390-7F9A-4B22-A17E-0FE7C1484151}" destId="{0B181406-AE07-4228-9554-3945FB6C1140}" srcOrd="1" destOrd="0" parTransId="{5D424637-75D5-434B-9AAF-2F3E4FD18890}" sibTransId="{65B83D79-5CCB-4D0C-AB80-3F2D717CC1A5}"/>
    <dgm:cxn modelId="{32E61B68-8381-4ACC-A78E-726D8F48F567}" type="presParOf" srcId="{03445FC2-3A57-4185-9E40-B161A2B36AA2}" destId="{59374587-84D5-4B12-A48B-AFBFDC19BA40}" srcOrd="0" destOrd="0" presId="urn:microsoft.com/office/officeart/2005/8/layout/vList5"/>
    <dgm:cxn modelId="{9FABA8A5-73EB-4001-BDA1-190B41CF5AC2}" type="presParOf" srcId="{59374587-84D5-4B12-A48B-AFBFDC19BA40}" destId="{A7C790F3-B822-42ED-9CAB-77B8C5BB6655}" srcOrd="0" destOrd="0" presId="urn:microsoft.com/office/officeart/2005/8/layout/vList5"/>
    <dgm:cxn modelId="{3BB0806B-3492-4D69-AB06-F5B199F1BDC7}" type="presParOf" srcId="{59374587-84D5-4B12-A48B-AFBFDC19BA40}" destId="{F045361C-F08E-4E3F-B050-5C29CE3E8117}" srcOrd="1" destOrd="0" presId="urn:microsoft.com/office/officeart/2005/8/layout/vList5"/>
    <dgm:cxn modelId="{889E2E8F-4FAC-4D39-8352-FB365ABCF3B8}" type="presParOf" srcId="{03445FC2-3A57-4185-9E40-B161A2B36AA2}" destId="{437D1A5E-6826-4BC5-B374-C0A6111C27A3}" srcOrd="1" destOrd="0" presId="urn:microsoft.com/office/officeart/2005/8/layout/vList5"/>
    <dgm:cxn modelId="{C20821F0-DCF9-4BAE-B674-B02FD68BB5FC}" type="presParOf" srcId="{03445FC2-3A57-4185-9E40-B161A2B36AA2}" destId="{B20CCC6F-83CF-452A-8BFF-C87683E31B71}" srcOrd="2" destOrd="0" presId="urn:microsoft.com/office/officeart/2005/8/layout/vList5"/>
    <dgm:cxn modelId="{9156AA27-4F8C-4F97-8682-A8A61B106341}" type="presParOf" srcId="{B20CCC6F-83CF-452A-8BFF-C87683E31B71}" destId="{AC298EF2-F334-4A63-A039-F7C683E1FEE2}" srcOrd="0" destOrd="0" presId="urn:microsoft.com/office/officeart/2005/8/layout/vList5"/>
    <dgm:cxn modelId="{150AEF6A-7C29-4303-8561-A313EFE40F44}" type="presParOf" srcId="{B20CCC6F-83CF-452A-8BFF-C87683E31B71}" destId="{C7646E85-CE42-4461-B276-03FFFC90A84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AD2512E-FF92-4297-A588-C559181B634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E2507DD-AD98-45F1-99B3-AAE52656915D}">
      <dgm:prSet/>
      <dgm:spPr/>
      <dgm:t>
        <a:bodyPr/>
        <a:lstStyle/>
        <a:p>
          <a:pPr rtl="0"/>
          <a:r>
            <a:rPr lang="bg-BG"/>
            <a:t>Функции</a:t>
          </a:r>
          <a:endParaRPr lang="en-US"/>
        </a:p>
      </dgm:t>
    </dgm:pt>
    <dgm:pt modelId="{076D5345-A166-48CF-834D-EFA91F70733C}" type="parTrans" cxnId="{2F1FE724-6C45-4615-A4D8-9BC131D8F9FA}">
      <dgm:prSet/>
      <dgm:spPr/>
      <dgm:t>
        <a:bodyPr/>
        <a:lstStyle/>
        <a:p>
          <a:endParaRPr lang="en-US"/>
        </a:p>
      </dgm:t>
    </dgm:pt>
    <dgm:pt modelId="{D87C3712-1E61-4DD9-B5D3-0732D5016882}" type="sibTrans" cxnId="{2F1FE724-6C45-4615-A4D8-9BC131D8F9FA}">
      <dgm:prSet/>
      <dgm:spPr/>
      <dgm:t>
        <a:bodyPr/>
        <a:lstStyle/>
        <a:p>
          <a:endParaRPr lang="en-US"/>
        </a:p>
      </dgm:t>
    </dgm:pt>
    <dgm:pt modelId="{5817624B-4701-46AE-92D7-8373347B562C}">
      <dgm:prSet/>
      <dgm:spPr/>
      <dgm:t>
        <a:bodyPr/>
        <a:lstStyle/>
        <a:p>
          <a:pPr rtl="0"/>
          <a:r>
            <a:rPr lang="bg-BG"/>
            <a:t>Удостоверяване на самоличност</a:t>
          </a:r>
          <a:endParaRPr lang="en-US"/>
        </a:p>
      </dgm:t>
    </dgm:pt>
    <dgm:pt modelId="{6E969BA7-9125-4888-B874-F4BF04F100B5}" type="parTrans" cxnId="{DF9CDD95-D82D-413D-8E19-65B192533C5D}">
      <dgm:prSet/>
      <dgm:spPr/>
      <dgm:t>
        <a:bodyPr/>
        <a:lstStyle/>
        <a:p>
          <a:endParaRPr lang="en-US"/>
        </a:p>
      </dgm:t>
    </dgm:pt>
    <dgm:pt modelId="{DA15EE64-D744-4ED1-9615-EEF5DED882ED}" type="sibTrans" cxnId="{DF9CDD95-D82D-413D-8E19-65B192533C5D}">
      <dgm:prSet/>
      <dgm:spPr/>
      <dgm:t>
        <a:bodyPr/>
        <a:lstStyle/>
        <a:p>
          <a:endParaRPr lang="en-US"/>
        </a:p>
      </dgm:t>
    </dgm:pt>
    <dgm:pt modelId="{671B8CAF-839E-4FBD-AA4A-39114DD9F4C8}">
      <dgm:prSet/>
      <dgm:spPr/>
      <dgm:t>
        <a:bodyPr/>
        <a:lstStyle/>
        <a:p>
          <a:pPr rtl="0"/>
          <a:r>
            <a:rPr lang="bg-BG"/>
            <a:t>Носителят на удостоверението може да съдържа КЕП</a:t>
          </a:r>
          <a:endParaRPr lang="en-US"/>
        </a:p>
      </dgm:t>
    </dgm:pt>
    <dgm:pt modelId="{13C4CA07-7201-4876-818F-ACE10D6EE3F0}" type="parTrans" cxnId="{A1E92922-E06B-42CD-99E2-FAA1BFEFD509}">
      <dgm:prSet/>
      <dgm:spPr/>
      <dgm:t>
        <a:bodyPr/>
        <a:lstStyle/>
        <a:p>
          <a:endParaRPr lang="en-US"/>
        </a:p>
      </dgm:t>
    </dgm:pt>
    <dgm:pt modelId="{5F5DF95B-D383-4548-9799-15D79C1E59C2}" type="sibTrans" cxnId="{A1E92922-E06B-42CD-99E2-FAA1BFEFD509}">
      <dgm:prSet/>
      <dgm:spPr/>
      <dgm:t>
        <a:bodyPr/>
        <a:lstStyle/>
        <a:p>
          <a:endParaRPr lang="en-US"/>
        </a:p>
      </dgm:t>
    </dgm:pt>
    <dgm:pt modelId="{48B10120-47C7-4380-945A-E2801EA9B3C0}">
      <dgm:prSet/>
      <dgm:spPr/>
      <dgm:t>
        <a:bodyPr/>
        <a:lstStyle/>
        <a:p>
          <a:pPr rtl="0"/>
          <a:r>
            <a:rPr lang="bg-BG"/>
            <a:t>Данни, които се съдържат (</a:t>
          </a:r>
          <a:r>
            <a:rPr lang="ru-RU"/>
            <a:t>„най-малко“):</a:t>
          </a:r>
          <a:endParaRPr lang="en-US"/>
        </a:p>
      </dgm:t>
    </dgm:pt>
    <dgm:pt modelId="{B67EA340-6D19-4BE1-9FD2-01F0D8C87B31}" type="parTrans" cxnId="{7B53CFFB-7840-47E8-9AA5-8966C6ED67CC}">
      <dgm:prSet/>
      <dgm:spPr/>
      <dgm:t>
        <a:bodyPr/>
        <a:lstStyle/>
        <a:p>
          <a:endParaRPr lang="en-US"/>
        </a:p>
      </dgm:t>
    </dgm:pt>
    <dgm:pt modelId="{38DC60BC-7D32-46F4-A2AF-522ADC556051}" type="sibTrans" cxnId="{7B53CFFB-7840-47E8-9AA5-8966C6ED67CC}">
      <dgm:prSet/>
      <dgm:spPr/>
      <dgm:t>
        <a:bodyPr/>
        <a:lstStyle/>
        <a:p>
          <a:endParaRPr lang="en-US"/>
        </a:p>
      </dgm:t>
    </dgm:pt>
    <dgm:pt modelId="{0D2EC24B-FCE0-4F07-BA2A-C426AC655E9F}">
      <dgm:prSet/>
      <dgm:spPr/>
      <dgm:t>
        <a:bodyPr/>
        <a:lstStyle/>
        <a:p>
          <a:pPr rtl="0"/>
          <a:r>
            <a:rPr lang="ru-RU"/>
            <a:t>уникалния сериен номер на удостоверението</a:t>
          </a:r>
          <a:endParaRPr lang="en-US"/>
        </a:p>
      </dgm:t>
    </dgm:pt>
    <dgm:pt modelId="{67CD51EB-A4E6-469D-9894-9418897ABACA}" type="parTrans" cxnId="{EDCB1593-3497-4C91-9907-51015E6E731A}">
      <dgm:prSet/>
      <dgm:spPr/>
      <dgm:t>
        <a:bodyPr/>
        <a:lstStyle/>
        <a:p>
          <a:endParaRPr lang="en-US"/>
        </a:p>
      </dgm:t>
    </dgm:pt>
    <dgm:pt modelId="{D930DE79-41B4-437D-BDF5-89EDFE7C2D4F}" type="sibTrans" cxnId="{EDCB1593-3497-4C91-9907-51015E6E731A}">
      <dgm:prSet/>
      <dgm:spPr/>
      <dgm:t>
        <a:bodyPr/>
        <a:lstStyle/>
        <a:p>
          <a:endParaRPr lang="en-US"/>
        </a:p>
      </dgm:t>
    </dgm:pt>
    <dgm:pt modelId="{ED0A15C3-4E11-4181-B8F8-F0AA3F4B61A4}">
      <dgm:prSet/>
      <dgm:spPr/>
      <dgm:t>
        <a:bodyPr/>
        <a:lstStyle/>
        <a:p>
          <a:pPr rtl="0"/>
          <a:r>
            <a:rPr lang="ru-RU"/>
            <a:t>периода му на валидност</a:t>
          </a:r>
          <a:endParaRPr lang="en-US"/>
        </a:p>
      </dgm:t>
    </dgm:pt>
    <dgm:pt modelId="{A64E7E1F-5938-43B0-97A8-13D79603ED30}" type="parTrans" cxnId="{26211DF9-80BC-48F4-9F42-BDF744574C0B}">
      <dgm:prSet/>
      <dgm:spPr/>
      <dgm:t>
        <a:bodyPr/>
        <a:lstStyle/>
        <a:p>
          <a:endParaRPr lang="en-US"/>
        </a:p>
      </dgm:t>
    </dgm:pt>
    <dgm:pt modelId="{E9793132-72E7-4D64-B221-47DFB60CD287}" type="sibTrans" cxnId="{26211DF9-80BC-48F4-9F42-BDF744574C0B}">
      <dgm:prSet/>
      <dgm:spPr/>
      <dgm:t>
        <a:bodyPr/>
        <a:lstStyle/>
        <a:p>
          <a:endParaRPr lang="en-US"/>
        </a:p>
      </dgm:t>
    </dgm:pt>
    <dgm:pt modelId="{9951405D-0A3F-4A00-B42B-CCA16392C573}">
      <dgm:prSet/>
      <dgm:spPr/>
      <dgm:t>
        <a:bodyPr/>
        <a:lstStyle/>
        <a:p>
          <a:pPr rtl="0"/>
          <a:r>
            <a:rPr lang="ru-RU"/>
            <a:t>електронния идентификатор и трите имена (изписани на кирилица и латиница) на титуляря </a:t>
          </a:r>
          <a:endParaRPr lang="en-US"/>
        </a:p>
      </dgm:t>
    </dgm:pt>
    <dgm:pt modelId="{6D0FDCDB-2F1A-4D31-8207-C9273E0F6A00}" type="parTrans" cxnId="{028744B8-B319-4B1A-B6E0-52B360BD3CA3}">
      <dgm:prSet/>
      <dgm:spPr/>
      <dgm:t>
        <a:bodyPr/>
        <a:lstStyle/>
        <a:p>
          <a:endParaRPr lang="en-US"/>
        </a:p>
      </dgm:t>
    </dgm:pt>
    <dgm:pt modelId="{721F022D-076E-4EAF-9E65-E201E22DFD5D}" type="sibTrans" cxnId="{028744B8-B319-4B1A-B6E0-52B360BD3CA3}">
      <dgm:prSet/>
      <dgm:spPr/>
      <dgm:t>
        <a:bodyPr/>
        <a:lstStyle/>
        <a:p>
          <a:endParaRPr lang="en-US"/>
        </a:p>
      </dgm:t>
    </dgm:pt>
    <dgm:pt modelId="{158922FC-FA9A-4182-8E86-73E025B24620}">
      <dgm:prSet/>
      <dgm:spPr/>
      <dgm:t>
        <a:bodyPr/>
        <a:lstStyle/>
        <a:p>
          <a:pPr rtl="0"/>
          <a:r>
            <a:rPr lang="ru-RU"/>
            <a:t>нивото на осигуреност на носителя. </a:t>
          </a:r>
          <a:endParaRPr lang="en-US"/>
        </a:p>
      </dgm:t>
    </dgm:pt>
    <dgm:pt modelId="{2A7AB743-38FB-4B5F-B927-CF1C2C75554A}" type="parTrans" cxnId="{D7317FB2-662A-40C5-9D62-1F347F8E8CF0}">
      <dgm:prSet/>
      <dgm:spPr/>
      <dgm:t>
        <a:bodyPr/>
        <a:lstStyle/>
        <a:p>
          <a:endParaRPr lang="en-US"/>
        </a:p>
      </dgm:t>
    </dgm:pt>
    <dgm:pt modelId="{4D13D1B6-3557-4FF5-B54E-D2E1D980E9CC}" type="sibTrans" cxnId="{D7317FB2-662A-40C5-9D62-1F347F8E8CF0}">
      <dgm:prSet/>
      <dgm:spPr/>
      <dgm:t>
        <a:bodyPr/>
        <a:lstStyle/>
        <a:p>
          <a:endParaRPr lang="en-US"/>
        </a:p>
      </dgm:t>
    </dgm:pt>
    <dgm:pt modelId="{4652E8E9-E05A-4382-9DF4-D38573EFA266}" type="pres">
      <dgm:prSet presAssocID="{4AD2512E-FF92-4297-A588-C559181B6348}" presName="linear" presStyleCnt="0">
        <dgm:presLayoutVars>
          <dgm:animLvl val="lvl"/>
          <dgm:resizeHandles val="exact"/>
        </dgm:presLayoutVars>
      </dgm:prSet>
      <dgm:spPr/>
    </dgm:pt>
    <dgm:pt modelId="{7459672B-97F9-4A1A-A14D-C1F884BA8C1C}" type="pres">
      <dgm:prSet presAssocID="{9E2507DD-AD98-45F1-99B3-AAE52656915D}" presName="parentText" presStyleLbl="node1" presStyleIdx="0" presStyleCnt="2">
        <dgm:presLayoutVars>
          <dgm:chMax val="0"/>
          <dgm:bulletEnabled val="1"/>
        </dgm:presLayoutVars>
      </dgm:prSet>
      <dgm:spPr/>
    </dgm:pt>
    <dgm:pt modelId="{7A86B322-9F24-4195-8F69-6B34155D2890}" type="pres">
      <dgm:prSet presAssocID="{9E2507DD-AD98-45F1-99B3-AAE52656915D}" presName="childText" presStyleLbl="revTx" presStyleIdx="0" presStyleCnt="2">
        <dgm:presLayoutVars>
          <dgm:bulletEnabled val="1"/>
        </dgm:presLayoutVars>
      </dgm:prSet>
      <dgm:spPr/>
    </dgm:pt>
    <dgm:pt modelId="{67F2FA6C-0697-4EDA-91CE-B3DB9C07918B}" type="pres">
      <dgm:prSet presAssocID="{48B10120-47C7-4380-945A-E2801EA9B3C0}" presName="parentText" presStyleLbl="node1" presStyleIdx="1" presStyleCnt="2">
        <dgm:presLayoutVars>
          <dgm:chMax val="0"/>
          <dgm:bulletEnabled val="1"/>
        </dgm:presLayoutVars>
      </dgm:prSet>
      <dgm:spPr/>
    </dgm:pt>
    <dgm:pt modelId="{977BCD16-EA47-422E-AA8C-7EB13485EEE8}" type="pres">
      <dgm:prSet presAssocID="{48B10120-47C7-4380-945A-E2801EA9B3C0}" presName="childText" presStyleLbl="revTx" presStyleIdx="1" presStyleCnt="2">
        <dgm:presLayoutVars>
          <dgm:bulletEnabled val="1"/>
        </dgm:presLayoutVars>
      </dgm:prSet>
      <dgm:spPr/>
    </dgm:pt>
  </dgm:ptLst>
  <dgm:cxnLst>
    <dgm:cxn modelId="{26962206-01DE-4FF9-89C2-0BBD0B0EE8F9}" type="presOf" srcId="{48B10120-47C7-4380-945A-E2801EA9B3C0}" destId="{67F2FA6C-0697-4EDA-91CE-B3DB9C07918B}" srcOrd="0" destOrd="0" presId="urn:microsoft.com/office/officeart/2005/8/layout/vList2"/>
    <dgm:cxn modelId="{173E900F-BCD8-4C49-B4D0-B4440C7CE0E6}" type="presOf" srcId="{4AD2512E-FF92-4297-A588-C559181B6348}" destId="{4652E8E9-E05A-4382-9DF4-D38573EFA266}" srcOrd="0" destOrd="0" presId="urn:microsoft.com/office/officeart/2005/8/layout/vList2"/>
    <dgm:cxn modelId="{A1E92922-E06B-42CD-99E2-FAA1BFEFD509}" srcId="{9E2507DD-AD98-45F1-99B3-AAE52656915D}" destId="{671B8CAF-839E-4FBD-AA4A-39114DD9F4C8}" srcOrd="1" destOrd="0" parTransId="{13C4CA07-7201-4876-818F-ACE10D6EE3F0}" sibTransId="{5F5DF95B-D383-4548-9799-15D79C1E59C2}"/>
    <dgm:cxn modelId="{2F1FE724-6C45-4615-A4D8-9BC131D8F9FA}" srcId="{4AD2512E-FF92-4297-A588-C559181B6348}" destId="{9E2507DD-AD98-45F1-99B3-AAE52656915D}" srcOrd="0" destOrd="0" parTransId="{076D5345-A166-48CF-834D-EFA91F70733C}" sibTransId="{D87C3712-1E61-4DD9-B5D3-0732D5016882}"/>
    <dgm:cxn modelId="{E018A76B-328C-4CD2-B2CD-947F653FD217}" type="presOf" srcId="{ED0A15C3-4E11-4181-B8F8-F0AA3F4B61A4}" destId="{977BCD16-EA47-422E-AA8C-7EB13485EEE8}" srcOrd="0" destOrd="1" presId="urn:microsoft.com/office/officeart/2005/8/layout/vList2"/>
    <dgm:cxn modelId="{E8F1B74F-996A-4E2C-B6DC-BFC3ADB0AA2A}" type="presOf" srcId="{5817624B-4701-46AE-92D7-8373347B562C}" destId="{7A86B322-9F24-4195-8F69-6B34155D2890}" srcOrd="0" destOrd="0" presId="urn:microsoft.com/office/officeart/2005/8/layout/vList2"/>
    <dgm:cxn modelId="{2DA39757-574A-4167-9DFA-D50BF0684178}" type="presOf" srcId="{671B8CAF-839E-4FBD-AA4A-39114DD9F4C8}" destId="{7A86B322-9F24-4195-8F69-6B34155D2890}" srcOrd="0" destOrd="1" presId="urn:microsoft.com/office/officeart/2005/8/layout/vList2"/>
    <dgm:cxn modelId="{223C3891-C53F-4EB2-B1E1-35458BCA228C}" type="presOf" srcId="{0D2EC24B-FCE0-4F07-BA2A-C426AC655E9F}" destId="{977BCD16-EA47-422E-AA8C-7EB13485EEE8}" srcOrd="0" destOrd="0" presId="urn:microsoft.com/office/officeart/2005/8/layout/vList2"/>
    <dgm:cxn modelId="{EDCB1593-3497-4C91-9907-51015E6E731A}" srcId="{48B10120-47C7-4380-945A-E2801EA9B3C0}" destId="{0D2EC24B-FCE0-4F07-BA2A-C426AC655E9F}" srcOrd="0" destOrd="0" parTransId="{67CD51EB-A4E6-469D-9894-9418897ABACA}" sibTransId="{D930DE79-41B4-437D-BDF5-89EDFE7C2D4F}"/>
    <dgm:cxn modelId="{DF9CDD95-D82D-413D-8E19-65B192533C5D}" srcId="{9E2507DD-AD98-45F1-99B3-AAE52656915D}" destId="{5817624B-4701-46AE-92D7-8373347B562C}" srcOrd="0" destOrd="0" parTransId="{6E969BA7-9125-4888-B874-F4BF04F100B5}" sibTransId="{DA15EE64-D744-4ED1-9615-EEF5DED882ED}"/>
    <dgm:cxn modelId="{91A7FE9C-9AF2-4B8E-B4B1-890B3AD6BECF}" type="presOf" srcId="{9951405D-0A3F-4A00-B42B-CCA16392C573}" destId="{977BCD16-EA47-422E-AA8C-7EB13485EEE8}" srcOrd="0" destOrd="2" presId="urn:microsoft.com/office/officeart/2005/8/layout/vList2"/>
    <dgm:cxn modelId="{D7317FB2-662A-40C5-9D62-1F347F8E8CF0}" srcId="{48B10120-47C7-4380-945A-E2801EA9B3C0}" destId="{158922FC-FA9A-4182-8E86-73E025B24620}" srcOrd="3" destOrd="0" parTransId="{2A7AB743-38FB-4B5F-B927-CF1C2C75554A}" sibTransId="{4D13D1B6-3557-4FF5-B54E-D2E1D980E9CC}"/>
    <dgm:cxn modelId="{028744B8-B319-4B1A-B6E0-52B360BD3CA3}" srcId="{48B10120-47C7-4380-945A-E2801EA9B3C0}" destId="{9951405D-0A3F-4A00-B42B-CCA16392C573}" srcOrd="2" destOrd="0" parTransId="{6D0FDCDB-2F1A-4D31-8207-C9273E0F6A00}" sibTransId="{721F022D-076E-4EAF-9E65-E201E22DFD5D}"/>
    <dgm:cxn modelId="{DA2184BF-4FD3-4845-A31F-6A38642333B7}" type="presOf" srcId="{9E2507DD-AD98-45F1-99B3-AAE52656915D}" destId="{7459672B-97F9-4A1A-A14D-C1F884BA8C1C}" srcOrd="0" destOrd="0" presId="urn:microsoft.com/office/officeart/2005/8/layout/vList2"/>
    <dgm:cxn modelId="{060761CE-58F3-4267-816F-BAA76819AD19}" type="presOf" srcId="{158922FC-FA9A-4182-8E86-73E025B24620}" destId="{977BCD16-EA47-422E-AA8C-7EB13485EEE8}" srcOrd="0" destOrd="3" presId="urn:microsoft.com/office/officeart/2005/8/layout/vList2"/>
    <dgm:cxn modelId="{26211DF9-80BC-48F4-9F42-BDF744574C0B}" srcId="{48B10120-47C7-4380-945A-E2801EA9B3C0}" destId="{ED0A15C3-4E11-4181-B8F8-F0AA3F4B61A4}" srcOrd="1" destOrd="0" parTransId="{A64E7E1F-5938-43B0-97A8-13D79603ED30}" sibTransId="{E9793132-72E7-4D64-B221-47DFB60CD287}"/>
    <dgm:cxn modelId="{7B53CFFB-7840-47E8-9AA5-8966C6ED67CC}" srcId="{4AD2512E-FF92-4297-A588-C559181B6348}" destId="{48B10120-47C7-4380-945A-E2801EA9B3C0}" srcOrd="1" destOrd="0" parTransId="{B67EA340-6D19-4BE1-9FD2-01F0D8C87B31}" sibTransId="{38DC60BC-7D32-46F4-A2AF-522ADC556051}"/>
    <dgm:cxn modelId="{D8A4D5A1-B38C-4B53-844B-7CC1FA6F937B}" type="presParOf" srcId="{4652E8E9-E05A-4382-9DF4-D38573EFA266}" destId="{7459672B-97F9-4A1A-A14D-C1F884BA8C1C}" srcOrd="0" destOrd="0" presId="urn:microsoft.com/office/officeart/2005/8/layout/vList2"/>
    <dgm:cxn modelId="{92B9FD0E-E444-4502-A2A4-2F4A7625B5DC}" type="presParOf" srcId="{4652E8E9-E05A-4382-9DF4-D38573EFA266}" destId="{7A86B322-9F24-4195-8F69-6B34155D2890}" srcOrd="1" destOrd="0" presId="urn:microsoft.com/office/officeart/2005/8/layout/vList2"/>
    <dgm:cxn modelId="{320333A3-A02D-4D97-85E1-193F2F071BCA}" type="presParOf" srcId="{4652E8E9-E05A-4382-9DF4-D38573EFA266}" destId="{67F2FA6C-0697-4EDA-91CE-B3DB9C07918B}" srcOrd="2" destOrd="0" presId="urn:microsoft.com/office/officeart/2005/8/layout/vList2"/>
    <dgm:cxn modelId="{2E332B0C-D72E-41AB-BD1A-844579FFEAC2}" type="presParOf" srcId="{4652E8E9-E05A-4382-9DF4-D38573EFA266}" destId="{977BCD16-EA47-422E-AA8C-7EB13485EEE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5EAD501-0E14-4223-A94B-935F4D401243}"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910B3FCE-5184-47AC-9765-902D5CBCE5A5}">
      <dgm:prSet/>
      <dgm:spPr/>
      <dgm:t>
        <a:bodyPr/>
        <a:lstStyle/>
        <a:p>
          <a:pPr rtl="0"/>
          <a:r>
            <a:rPr lang="bg-BG"/>
            <a:t>Подаване на писмено или електронно заявление пред МВР или администратор на електронна идентичност</a:t>
          </a:r>
          <a:endParaRPr lang="en-US"/>
        </a:p>
      </dgm:t>
    </dgm:pt>
    <dgm:pt modelId="{5114934C-A8AC-47CC-98EA-87AB63495264}" type="parTrans" cxnId="{8F7BCD96-9D7F-40DF-A20E-DC7E33630119}">
      <dgm:prSet/>
      <dgm:spPr/>
      <dgm:t>
        <a:bodyPr/>
        <a:lstStyle/>
        <a:p>
          <a:endParaRPr lang="en-US"/>
        </a:p>
      </dgm:t>
    </dgm:pt>
    <dgm:pt modelId="{5601C758-99E3-46D5-A51D-9C87458BDBD8}" type="sibTrans" cxnId="{8F7BCD96-9D7F-40DF-A20E-DC7E33630119}">
      <dgm:prSet/>
      <dgm:spPr/>
      <dgm:t>
        <a:bodyPr/>
        <a:lstStyle/>
        <a:p>
          <a:endParaRPr lang="en-US"/>
        </a:p>
      </dgm:t>
    </dgm:pt>
    <dgm:pt modelId="{DF6BB733-922E-48AB-8F5C-462607A02006}">
      <dgm:prSet/>
      <dgm:spPr/>
      <dgm:t>
        <a:bodyPr/>
        <a:lstStyle/>
        <a:p>
          <a:pPr rtl="0"/>
          <a:r>
            <a:rPr lang="bg-BG"/>
            <a:t>Издаване на удостоверението от МВР</a:t>
          </a:r>
          <a:endParaRPr lang="en-US"/>
        </a:p>
      </dgm:t>
    </dgm:pt>
    <dgm:pt modelId="{90280E0B-8B0B-4C3D-9ADD-0263FC38B517}" type="parTrans" cxnId="{5D0B7B33-3B2B-405C-949D-12812BCC4334}">
      <dgm:prSet/>
      <dgm:spPr/>
      <dgm:t>
        <a:bodyPr/>
        <a:lstStyle/>
        <a:p>
          <a:endParaRPr lang="en-US"/>
        </a:p>
      </dgm:t>
    </dgm:pt>
    <dgm:pt modelId="{26230D36-0C8E-4490-879A-7DAD1DC016E7}" type="sibTrans" cxnId="{5D0B7B33-3B2B-405C-949D-12812BCC4334}">
      <dgm:prSet/>
      <dgm:spPr/>
      <dgm:t>
        <a:bodyPr/>
        <a:lstStyle/>
        <a:p>
          <a:endParaRPr lang="en-US"/>
        </a:p>
      </dgm:t>
    </dgm:pt>
    <dgm:pt modelId="{246E08FF-4CA4-49C1-9651-885AFD9EF8D8}">
      <dgm:prSet/>
      <dgm:spPr/>
      <dgm:t>
        <a:bodyPr/>
        <a:lstStyle/>
        <a:p>
          <a:pPr rtl="0"/>
          <a:r>
            <a:rPr lang="bg-BG"/>
            <a:t>Вписване на удостоверението в регистъра на удостоверенията</a:t>
          </a:r>
          <a:endParaRPr lang="en-US"/>
        </a:p>
      </dgm:t>
    </dgm:pt>
    <dgm:pt modelId="{FEAF1219-DE4C-448C-B5B8-11067088F1CC}" type="parTrans" cxnId="{B2D188C5-3324-482C-AC3E-694454CA155D}">
      <dgm:prSet/>
      <dgm:spPr/>
      <dgm:t>
        <a:bodyPr/>
        <a:lstStyle/>
        <a:p>
          <a:endParaRPr lang="en-US"/>
        </a:p>
      </dgm:t>
    </dgm:pt>
    <dgm:pt modelId="{641851D0-4EF8-42ED-98B7-A9D96D2D52C7}" type="sibTrans" cxnId="{B2D188C5-3324-482C-AC3E-694454CA155D}">
      <dgm:prSet/>
      <dgm:spPr/>
      <dgm:t>
        <a:bodyPr/>
        <a:lstStyle/>
        <a:p>
          <a:endParaRPr lang="en-US"/>
        </a:p>
      </dgm:t>
    </dgm:pt>
    <dgm:pt modelId="{B82AE3AE-947B-43CC-A578-497555BAF83C}">
      <dgm:prSet/>
      <dgm:spPr/>
      <dgm:t>
        <a:bodyPr/>
        <a:lstStyle/>
        <a:p>
          <a:pPr rtl="0"/>
          <a:r>
            <a:rPr lang="bg-BG"/>
            <a:t>Записване на удостоверението в носителя</a:t>
          </a:r>
          <a:endParaRPr lang="en-US"/>
        </a:p>
      </dgm:t>
    </dgm:pt>
    <dgm:pt modelId="{1A957001-511F-410B-8148-236EAE4CFF4F}" type="parTrans" cxnId="{E34DBA44-DEF7-4DC3-86DB-58FE57AAC863}">
      <dgm:prSet/>
      <dgm:spPr/>
      <dgm:t>
        <a:bodyPr/>
        <a:lstStyle/>
        <a:p>
          <a:endParaRPr lang="en-US"/>
        </a:p>
      </dgm:t>
    </dgm:pt>
    <dgm:pt modelId="{D5B49A3B-875E-4423-883F-515F84C7862F}" type="sibTrans" cxnId="{E34DBA44-DEF7-4DC3-86DB-58FE57AAC863}">
      <dgm:prSet/>
      <dgm:spPr/>
      <dgm:t>
        <a:bodyPr/>
        <a:lstStyle/>
        <a:p>
          <a:endParaRPr lang="en-US"/>
        </a:p>
      </dgm:t>
    </dgm:pt>
    <dgm:pt modelId="{11FBD46F-F7FC-42E9-81C3-49FAD3064B6A}" type="pres">
      <dgm:prSet presAssocID="{A5EAD501-0E14-4223-A94B-935F4D401243}" presName="CompostProcess" presStyleCnt="0">
        <dgm:presLayoutVars>
          <dgm:dir/>
          <dgm:resizeHandles val="exact"/>
        </dgm:presLayoutVars>
      </dgm:prSet>
      <dgm:spPr/>
    </dgm:pt>
    <dgm:pt modelId="{92A21AC6-8ACE-4F68-B56C-980658D2941B}" type="pres">
      <dgm:prSet presAssocID="{A5EAD501-0E14-4223-A94B-935F4D401243}" presName="arrow" presStyleLbl="bgShp" presStyleIdx="0" presStyleCnt="1"/>
      <dgm:spPr/>
    </dgm:pt>
    <dgm:pt modelId="{DC23E8F5-C0BD-475A-A8AF-80319A3FF9B9}" type="pres">
      <dgm:prSet presAssocID="{A5EAD501-0E14-4223-A94B-935F4D401243}" presName="linearProcess" presStyleCnt="0"/>
      <dgm:spPr/>
    </dgm:pt>
    <dgm:pt modelId="{A01CC462-C4C1-4E85-94F5-13D44A5C01DF}" type="pres">
      <dgm:prSet presAssocID="{910B3FCE-5184-47AC-9765-902D5CBCE5A5}" presName="textNode" presStyleLbl="node1" presStyleIdx="0" presStyleCnt="4">
        <dgm:presLayoutVars>
          <dgm:bulletEnabled val="1"/>
        </dgm:presLayoutVars>
      </dgm:prSet>
      <dgm:spPr/>
    </dgm:pt>
    <dgm:pt modelId="{BB4E303F-36C5-4300-9135-145B9AB8115E}" type="pres">
      <dgm:prSet presAssocID="{5601C758-99E3-46D5-A51D-9C87458BDBD8}" presName="sibTrans" presStyleCnt="0"/>
      <dgm:spPr/>
    </dgm:pt>
    <dgm:pt modelId="{96444443-6D0C-4A75-96CB-344C2FFEFA9A}" type="pres">
      <dgm:prSet presAssocID="{DF6BB733-922E-48AB-8F5C-462607A02006}" presName="textNode" presStyleLbl="node1" presStyleIdx="1" presStyleCnt="4">
        <dgm:presLayoutVars>
          <dgm:bulletEnabled val="1"/>
        </dgm:presLayoutVars>
      </dgm:prSet>
      <dgm:spPr/>
    </dgm:pt>
    <dgm:pt modelId="{271148E6-9790-4A8C-905E-2C2C4A50E360}" type="pres">
      <dgm:prSet presAssocID="{26230D36-0C8E-4490-879A-7DAD1DC016E7}" presName="sibTrans" presStyleCnt="0"/>
      <dgm:spPr/>
    </dgm:pt>
    <dgm:pt modelId="{0BC21063-AC80-4F6F-822E-8F18380E7EB4}" type="pres">
      <dgm:prSet presAssocID="{246E08FF-4CA4-49C1-9651-885AFD9EF8D8}" presName="textNode" presStyleLbl="node1" presStyleIdx="2" presStyleCnt="4">
        <dgm:presLayoutVars>
          <dgm:bulletEnabled val="1"/>
        </dgm:presLayoutVars>
      </dgm:prSet>
      <dgm:spPr/>
    </dgm:pt>
    <dgm:pt modelId="{1AD8FD83-63F8-48B2-8BF0-25922465DCF1}" type="pres">
      <dgm:prSet presAssocID="{641851D0-4EF8-42ED-98B7-A9D96D2D52C7}" presName="sibTrans" presStyleCnt="0"/>
      <dgm:spPr/>
    </dgm:pt>
    <dgm:pt modelId="{8AB9243F-DE0B-444F-B3C6-C707D7C0C59C}" type="pres">
      <dgm:prSet presAssocID="{B82AE3AE-947B-43CC-A578-497555BAF83C}" presName="textNode" presStyleLbl="node1" presStyleIdx="3" presStyleCnt="4">
        <dgm:presLayoutVars>
          <dgm:bulletEnabled val="1"/>
        </dgm:presLayoutVars>
      </dgm:prSet>
      <dgm:spPr/>
    </dgm:pt>
  </dgm:ptLst>
  <dgm:cxnLst>
    <dgm:cxn modelId="{5D0B7B33-3B2B-405C-949D-12812BCC4334}" srcId="{A5EAD501-0E14-4223-A94B-935F4D401243}" destId="{DF6BB733-922E-48AB-8F5C-462607A02006}" srcOrd="1" destOrd="0" parTransId="{90280E0B-8B0B-4C3D-9ADD-0263FC38B517}" sibTransId="{26230D36-0C8E-4490-879A-7DAD1DC016E7}"/>
    <dgm:cxn modelId="{E34DBA44-DEF7-4DC3-86DB-58FE57AAC863}" srcId="{A5EAD501-0E14-4223-A94B-935F4D401243}" destId="{B82AE3AE-947B-43CC-A578-497555BAF83C}" srcOrd="3" destOrd="0" parTransId="{1A957001-511F-410B-8148-236EAE4CFF4F}" sibTransId="{D5B49A3B-875E-4423-883F-515F84C7862F}"/>
    <dgm:cxn modelId="{ADA17855-96E7-45AE-A0CF-4865AD9F8655}" type="presOf" srcId="{910B3FCE-5184-47AC-9765-902D5CBCE5A5}" destId="{A01CC462-C4C1-4E85-94F5-13D44A5C01DF}" srcOrd="0" destOrd="0" presId="urn:microsoft.com/office/officeart/2005/8/layout/hProcess9"/>
    <dgm:cxn modelId="{BD72F457-D5CA-43E7-8935-B5766F7487DD}" type="presOf" srcId="{B82AE3AE-947B-43CC-A578-497555BAF83C}" destId="{8AB9243F-DE0B-444F-B3C6-C707D7C0C59C}" srcOrd="0" destOrd="0" presId="urn:microsoft.com/office/officeart/2005/8/layout/hProcess9"/>
    <dgm:cxn modelId="{18176280-C882-4622-BA71-3163DDC24025}" type="presOf" srcId="{DF6BB733-922E-48AB-8F5C-462607A02006}" destId="{96444443-6D0C-4A75-96CB-344C2FFEFA9A}" srcOrd="0" destOrd="0" presId="urn:microsoft.com/office/officeart/2005/8/layout/hProcess9"/>
    <dgm:cxn modelId="{3BE28592-6EC1-47B5-ADF3-B33AA98C1EED}" type="presOf" srcId="{A5EAD501-0E14-4223-A94B-935F4D401243}" destId="{11FBD46F-F7FC-42E9-81C3-49FAD3064B6A}" srcOrd="0" destOrd="0" presId="urn:microsoft.com/office/officeart/2005/8/layout/hProcess9"/>
    <dgm:cxn modelId="{8F7BCD96-9D7F-40DF-A20E-DC7E33630119}" srcId="{A5EAD501-0E14-4223-A94B-935F4D401243}" destId="{910B3FCE-5184-47AC-9765-902D5CBCE5A5}" srcOrd="0" destOrd="0" parTransId="{5114934C-A8AC-47CC-98EA-87AB63495264}" sibTransId="{5601C758-99E3-46D5-A51D-9C87458BDBD8}"/>
    <dgm:cxn modelId="{B2D188C5-3324-482C-AC3E-694454CA155D}" srcId="{A5EAD501-0E14-4223-A94B-935F4D401243}" destId="{246E08FF-4CA4-49C1-9651-885AFD9EF8D8}" srcOrd="2" destOrd="0" parTransId="{FEAF1219-DE4C-448C-B5B8-11067088F1CC}" sibTransId="{641851D0-4EF8-42ED-98B7-A9D96D2D52C7}"/>
    <dgm:cxn modelId="{336043CF-EBF4-4B9C-A3BC-44252B499C22}" type="presOf" srcId="{246E08FF-4CA4-49C1-9651-885AFD9EF8D8}" destId="{0BC21063-AC80-4F6F-822E-8F18380E7EB4}" srcOrd="0" destOrd="0" presId="urn:microsoft.com/office/officeart/2005/8/layout/hProcess9"/>
    <dgm:cxn modelId="{A67229AF-B500-44DE-B82F-4B97A8AF2135}" type="presParOf" srcId="{11FBD46F-F7FC-42E9-81C3-49FAD3064B6A}" destId="{92A21AC6-8ACE-4F68-B56C-980658D2941B}" srcOrd="0" destOrd="0" presId="urn:microsoft.com/office/officeart/2005/8/layout/hProcess9"/>
    <dgm:cxn modelId="{BB14F445-E63F-491F-B2D2-6AAB343914E8}" type="presParOf" srcId="{11FBD46F-F7FC-42E9-81C3-49FAD3064B6A}" destId="{DC23E8F5-C0BD-475A-A8AF-80319A3FF9B9}" srcOrd="1" destOrd="0" presId="urn:microsoft.com/office/officeart/2005/8/layout/hProcess9"/>
    <dgm:cxn modelId="{C03F650E-58B9-42DC-B9FD-5E4AB2AA88CE}" type="presParOf" srcId="{DC23E8F5-C0BD-475A-A8AF-80319A3FF9B9}" destId="{A01CC462-C4C1-4E85-94F5-13D44A5C01DF}" srcOrd="0" destOrd="0" presId="urn:microsoft.com/office/officeart/2005/8/layout/hProcess9"/>
    <dgm:cxn modelId="{BC2F569C-B34C-4DE5-BA34-473DF594C93B}" type="presParOf" srcId="{DC23E8F5-C0BD-475A-A8AF-80319A3FF9B9}" destId="{BB4E303F-36C5-4300-9135-145B9AB8115E}" srcOrd="1" destOrd="0" presId="urn:microsoft.com/office/officeart/2005/8/layout/hProcess9"/>
    <dgm:cxn modelId="{579E77FB-C425-41C0-8E6D-1A4E97E617D5}" type="presParOf" srcId="{DC23E8F5-C0BD-475A-A8AF-80319A3FF9B9}" destId="{96444443-6D0C-4A75-96CB-344C2FFEFA9A}" srcOrd="2" destOrd="0" presId="urn:microsoft.com/office/officeart/2005/8/layout/hProcess9"/>
    <dgm:cxn modelId="{AB7E005C-2CFA-421E-9F8C-E516DE6C0E2D}" type="presParOf" srcId="{DC23E8F5-C0BD-475A-A8AF-80319A3FF9B9}" destId="{271148E6-9790-4A8C-905E-2C2C4A50E360}" srcOrd="3" destOrd="0" presId="urn:microsoft.com/office/officeart/2005/8/layout/hProcess9"/>
    <dgm:cxn modelId="{64A1B5AC-FDC7-48D7-AC31-B273420DC39A}" type="presParOf" srcId="{DC23E8F5-C0BD-475A-A8AF-80319A3FF9B9}" destId="{0BC21063-AC80-4F6F-822E-8F18380E7EB4}" srcOrd="4" destOrd="0" presId="urn:microsoft.com/office/officeart/2005/8/layout/hProcess9"/>
    <dgm:cxn modelId="{4E084934-824B-40AE-8E3B-E6483F898717}" type="presParOf" srcId="{DC23E8F5-C0BD-475A-A8AF-80319A3FF9B9}" destId="{1AD8FD83-63F8-48B2-8BF0-25922465DCF1}" srcOrd="5" destOrd="0" presId="urn:microsoft.com/office/officeart/2005/8/layout/hProcess9"/>
    <dgm:cxn modelId="{8AB964C8-74E8-4DEF-85B4-39A96FD17B9F}" type="presParOf" srcId="{DC23E8F5-C0BD-475A-A8AF-80319A3FF9B9}" destId="{8AB9243F-DE0B-444F-B3C6-C707D7C0C59C}"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8437E66-EC91-4BE5-87F0-01DD1315B5F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E275260-9BFD-4025-99D0-C0CA572F87B9}">
      <dgm:prSet/>
      <dgm:spPr/>
      <dgm:t>
        <a:bodyPr/>
        <a:lstStyle/>
        <a:p>
          <a:pPr rtl="0"/>
          <a:r>
            <a:rPr lang="bg-BG"/>
            <a:t>Валидност на удостоверението –  5 години</a:t>
          </a:r>
          <a:endParaRPr lang="en-US"/>
        </a:p>
      </dgm:t>
    </dgm:pt>
    <dgm:pt modelId="{307027FA-369A-4DB9-8328-C28ECC93305A}" type="parTrans" cxnId="{0E406E93-465A-41A2-BC09-58B24D4AFFCE}">
      <dgm:prSet/>
      <dgm:spPr/>
      <dgm:t>
        <a:bodyPr/>
        <a:lstStyle/>
        <a:p>
          <a:endParaRPr lang="en-US"/>
        </a:p>
      </dgm:t>
    </dgm:pt>
    <dgm:pt modelId="{82C2BE78-2E9D-4871-81ED-784635279555}" type="sibTrans" cxnId="{0E406E93-465A-41A2-BC09-58B24D4AFFCE}">
      <dgm:prSet/>
      <dgm:spPr/>
      <dgm:t>
        <a:bodyPr/>
        <a:lstStyle/>
        <a:p>
          <a:endParaRPr lang="en-US"/>
        </a:p>
      </dgm:t>
    </dgm:pt>
    <dgm:pt modelId="{A377A936-041D-41B4-B206-F95BDD45F88F}">
      <dgm:prSet/>
      <dgm:spPr/>
      <dgm:t>
        <a:bodyPr/>
        <a:lstStyle/>
        <a:p>
          <a:pPr rtl="0"/>
          <a:r>
            <a:rPr lang="bg-BG"/>
            <a:t>Спиране и възобновяване – временно </a:t>
          </a:r>
          <a:r>
            <a:rPr lang="ru-RU"/>
            <a:t>преустановяване/възстановяване  на удостоверителната му сила </a:t>
          </a:r>
          <a:endParaRPr lang="en-US"/>
        </a:p>
      </dgm:t>
    </dgm:pt>
    <dgm:pt modelId="{52499F3A-8564-4D7D-9FAD-C9DEF37F5997}" type="parTrans" cxnId="{58864BEC-3F07-4646-BC89-CCEB3067AAE4}">
      <dgm:prSet/>
      <dgm:spPr/>
      <dgm:t>
        <a:bodyPr/>
        <a:lstStyle/>
        <a:p>
          <a:endParaRPr lang="en-US"/>
        </a:p>
      </dgm:t>
    </dgm:pt>
    <dgm:pt modelId="{EA4B5238-C48F-42FD-83FD-FF7EBC53A48C}" type="sibTrans" cxnId="{58864BEC-3F07-4646-BC89-CCEB3067AAE4}">
      <dgm:prSet/>
      <dgm:spPr/>
      <dgm:t>
        <a:bodyPr/>
        <a:lstStyle/>
        <a:p>
          <a:endParaRPr lang="en-US"/>
        </a:p>
      </dgm:t>
    </dgm:pt>
    <dgm:pt modelId="{A98D6E2E-F4C2-46C2-9BA1-2B19B9EB1D15}">
      <dgm:prSet/>
      <dgm:spPr/>
      <dgm:t>
        <a:bodyPr/>
        <a:lstStyle/>
        <a:p>
          <a:pPr rtl="0"/>
          <a:r>
            <a:rPr lang="bg-BG"/>
            <a:t>Прекратяване –удостоверението губи удостоверителната си сила</a:t>
          </a:r>
          <a:endParaRPr lang="en-US"/>
        </a:p>
      </dgm:t>
    </dgm:pt>
    <dgm:pt modelId="{9C65DD4A-F660-4CC0-A5BD-CA7551CDCDA4}" type="parTrans" cxnId="{7E6EECCF-D2DE-4710-BD9E-361C95858399}">
      <dgm:prSet/>
      <dgm:spPr/>
      <dgm:t>
        <a:bodyPr/>
        <a:lstStyle/>
        <a:p>
          <a:endParaRPr lang="en-US"/>
        </a:p>
      </dgm:t>
    </dgm:pt>
    <dgm:pt modelId="{596F77CE-FB9C-46B0-9D22-2A7245A9862B}" type="sibTrans" cxnId="{7E6EECCF-D2DE-4710-BD9E-361C95858399}">
      <dgm:prSet/>
      <dgm:spPr/>
      <dgm:t>
        <a:bodyPr/>
        <a:lstStyle/>
        <a:p>
          <a:endParaRPr lang="en-US"/>
        </a:p>
      </dgm:t>
    </dgm:pt>
    <dgm:pt modelId="{204717DA-142A-44CF-9E67-F634CE6B4FFB}" type="pres">
      <dgm:prSet presAssocID="{A8437E66-EC91-4BE5-87F0-01DD1315B5FA}" presName="linear" presStyleCnt="0">
        <dgm:presLayoutVars>
          <dgm:animLvl val="lvl"/>
          <dgm:resizeHandles val="exact"/>
        </dgm:presLayoutVars>
      </dgm:prSet>
      <dgm:spPr/>
    </dgm:pt>
    <dgm:pt modelId="{10E8F7BC-F604-452C-B962-10C37A6AE2D9}" type="pres">
      <dgm:prSet presAssocID="{7E275260-9BFD-4025-99D0-C0CA572F87B9}" presName="parentText" presStyleLbl="node1" presStyleIdx="0" presStyleCnt="3">
        <dgm:presLayoutVars>
          <dgm:chMax val="0"/>
          <dgm:bulletEnabled val="1"/>
        </dgm:presLayoutVars>
      </dgm:prSet>
      <dgm:spPr/>
    </dgm:pt>
    <dgm:pt modelId="{68171857-EF40-4927-A763-148882B04B4A}" type="pres">
      <dgm:prSet presAssocID="{82C2BE78-2E9D-4871-81ED-784635279555}" presName="spacer" presStyleCnt="0"/>
      <dgm:spPr/>
    </dgm:pt>
    <dgm:pt modelId="{4D41990F-CBBF-4FD0-A3D8-CD9E57EE1D66}" type="pres">
      <dgm:prSet presAssocID="{A377A936-041D-41B4-B206-F95BDD45F88F}" presName="parentText" presStyleLbl="node1" presStyleIdx="1" presStyleCnt="3">
        <dgm:presLayoutVars>
          <dgm:chMax val="0"/>
          <dgm:bulletEnabled val="1"/>
        </dgm:presLayoutVars>
      </dgm:prSet>
      <dgm:spPr/>
    </dgm:pt>
    <dgm:pt modelId="{EB238ED0-CBB6-40F2-9C6A-3199A11FDC1B}" type="pres">
      <dgm:prSet presAssocID="{EA4B5238-C48F-42FD-83FD-FF7EBC53A48C}" presName="spacer" presStyleCnt="0"/>
      <dgm:spPr/>
    </dgm:pt>
    <dgm:pt modelId="{CE99A714-1814-4CED-9B74-285224077E66}" type="pres">
      <dgm:prSet presAssocID="{A98D6E2E-F4C2-46C2-9BA1-2B19B9EB1D15}" presName="parentText" presStyleLbl="node1" presStyleIdx="2" presStyleCnt="3">
        <dgm:presLayoutVars>
          <dgm:chMax val="0"/>
          <dgm:bulletEnabled val="1"/>
        </dgm:presLayoutVars>
      </dgm:prSet>
      <dgm:spPr/>
    </dgm:pt>
  </dgm:ptLst>
  <dgm:cxnLst>
    <dgm:cxn modelId="{CB51B705-0AE6-430F-B75A-C1E3F121E085}" type="presOf" srcId="{A8437E66-EC91-4BE5-87F0-01DD1315B5FA}" destId="{204717DA-142A-44CF-9E67-F634CE6B4FFB}" srcOrd="0" destOrd="0" presId="urn:microsoft.com/office/officeart/2005/8/layout/vList2"/>
    <dgm:cxn modelId="{1A7F5837-B256-4542-9A2A-5721FB41B5B6}" type="presOf" srcId="{A98D6E2E-F4C2-46C2-9BA1-2B19B9EB1D15}" destId="{CE99A714-1814-4CED-9B74-285224077E66}" srcOrd="0" destOrd="0" presId="urn:microsoft.com/office/officeart/2005/8/layout/vList2"/>
    <dgm:cxn modelId="{2BC79E70-3DEB-4D83-92F0-EFA598306042}" type="presOf" srcId="{A377A936-041D-41B4-B206-F95BDD45F88F}" destId="{4D41990F-CBBF-4FD0-A3D8-CD9E57EE1D66}" srcOrd="0" destOrd="0" presId="urn:microsoft.com/office/officeart/2005/8/layout/vList2"/>
    <dgm:cxn modelId="{B8CEE273-11E3-4140-99CF-89F33D853DDF}" type="presOf" srcId="{7E275260-9BFD-4025-99D0-C0CA572F87B9}" destId="{10E8F7BC-F604-452C-B962-10C37A6AE2D9}" srcOrd="0" destOrd="0" presId="urn:microsoft.com/office/officeart/2005/8/layout/vList2"/>
    <dgm:cxn modelId="{0E406E93-465A-41A2-BC09-58B24D4AFFCE}" srcId="{A8437E66-EC91-4BE5-87F0-01DD1315B5FA}" destId="{7E275260-9BFD-4025-99D0-C0CA572F87B9}" srcOrd="0" destOrd="0" parTransId="{307027FA-369A-4DB9-8328-C28ECC93305A}" sibTransId="{82C2BE78-2E9D-4871-81ED-784635279555}"/>
    <dgm:cxn modelId="{7E6EECCF-D2DE-4710-BD9E-361C95858399}" srcId="{A8437E66-EC91-4BE5-87F0-01DD1315B5FA}" destId="{A98D6E2E-F4C2-46C2-9BA1-2B19B9EB1D15}" srcOrd="2" destOrd="0" parTransId="{9C65DD4A-F660-4CC0-A5BD-CA7551CDCDA4}" sibTransId="{596F77CE-FB9C-46B0-9D22-2A7245A9862B}"/>
    <dgm:cxn modelId="{58864BEC-3F07-4646-BC89-CCEB3067AAE4}" srcId="{A8437E66-EC91-4BE5-87F0-01DD1315B5FA}" destId="{A377A936-041D-41B4-B206-F95BDD45F88F}" srcOrd="1" destOrd="0" parTransId="{52499F3A-8564-4D7D-9FAD-C9DEF37F5997}" sibTransId="{EA4B5238-C48F-42FD-83FD-FF7EBC53A48C}"/>
    <dgm:cxn modelId="{92604E86-0A46-476F-AA2F-B31E35D9074A}" type="presParOf" srcId="{204717DA-142A-44CF-9E67-F634CE6B4FFB}" destId="{10E8F7BC-F604-452C-B962-10C37A6AE2D9}" srcOrd="0" destOrd="0" presId="urn:microsoft.com/office/officeart/2005/8/layout/vList2"/>
    <dgm:cxn modelId="{3AF3925F-C8E2-45A5-A5D2-AA092407B551}" type="presParOf" srcId="{204717DA-142A-44CF-9E67-F634CE6B4FFB}" destId="{68171857-EF40-4927-A763-148882B04B4A}" srcOrd="1" destOrd="0" presId="urn:microsoft.com/office/officeart/2005/8/layout/vList2"/>
    <dgm:cxn modelId="{EA8C1EF2-06BE-4A64-AB98-106DED0C18CA}" type="presParOf" srcId="{204717DA-142A-44CF-9E67-F634CE6B4FFB}" destId="{4D41990F-CBBF-4FD0-A3D8-CD9E57EE1D66}" srcOrd="2" destOrd="0" presId="urn:microsoft.com/office/officeart/2005/8/layout/vList2"/>
    <dgm:cxn modelId="{6F996B41-BAD5-4EB6-9B34-AC07C5CC4AE1}" type="presParOf" srcId="{204717DA-142A-44CF-9E67-F634CE6B4FFB}" destId="{EB238ED0-CBB6-40F2-9C6A-3199A11FDC1B}" srcOrd="3" destOrd="0" presId="urn:microsoft.com/office/officeart/2005/8/layout/vList2"/>
    <dgm:cxn modelId="{5FB4F42C-87FB-490C-B070-072A0309D826}" type="presParOf" srcId="{204717DA-142A-44CF-9E67-F634CE6B4FFB}" destId="{CE99A714-1814-4CED-9B74-285224077E6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CFA9E62-1D62-41C7-AE9C-282E75076016}"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1A82CA4F-C358-4EA7-90A7-7EB46F07FFDB}">
      <dgm:prSet/>
      <dgm:spPr/>
      <dgm:t>
        <a:bodyPr/>
        <a:lstStyle/>
        <a:p>
          <a:pPr rtl="0"/>
          <a:r>
            <a:rPr lang="ru-RU" dirty="0"/>
            <a:t>процес на </a:t>
          </a:r>
          <a:r>
            <a:rPr lang="ru-RU" dirty="0" err="1"/>
            <a:t>автоматизирана</a:t>
          </a:r>
          <a:r>
            <a:rPr lang="ru-RU" dirty="0"/>
            <a:t> проверка на </a:t>
          </a:r>
          <a:r>
            <a:rPr lang="ru-RU" b="1" dirty="0" err="1"/>
            <a:t>валидността</a:t>
          </a:r>
          <a:r>
            <a:rPr lang="ru-RU" b="1" dirty="0"/>
            <a:t> </a:t>
          </a:r>
          <a:r>
            <a:rPr lang="ru-RU" dirty="0"/>
            <a:t>на </a:t>
          </a:r>
          <a:r>
            <a:rPr lang="ru-RU" dirty="0" err="1"/>
            <a:t>издадено</a:t>
          </a:r>
          <a:r>
            <a:rPr lang="ru-RU" dirty="0"/>
            <a:t> удостоверение за </a:t>
          </a:r>
          <a:r>
            <a:rPr lang="ru-RU" dirty="0" err="1"/>
            <a:t>електронна</a:t>
          </a:r>
          <a:r>
            <a:rPr lang="ru-RU" dirty="0"/>
            <a:t> </a:t>
          </a:r>
          <a:r>
            <a:rPr lang="ru-RU" dirty="0" err="1"/>
            <a:t>идентичност</a:t>
          </a:r>
          <a:r>
            <a:rPr lang="ru-RU" dirty="0"/>
            <a:t> при </a:t>
          </a:r>
          <a:r>
            <a:rPr lang="ru-RU" dirty="0" err="1"/>
            <a:t>предоставянето</a:t>
          </a:r>
          <a:r>
            <a:rPr lang="ru-RU" dirty="0"/>
            <a:t> на </a:t>
          </a:r>
          <a:r>
            <a:rPr lang="ru-RU" dirty="0" err="1"/>
            <a:t>електронни</a:t>
          </a:r>
          <a:r>
            <a:rPr lang="ru-RU" dirty="0"/>
            <a:t> услуги</a:t>
          </a:r>
          <a:endParaRPr lang="en-US" dirty="0"/>
        </a:p>
      </dgm:t>
    </dgm:pt>
    <dgm:pt modelId="{02F166AC-9DE5-412A-86FB-CA1FBDCF6B98}" type="parTrans" cxnId="{03C4FCF7-8A7B-4938-96D0-A2D5B1A51FDD}">
      <dgm:prSet/>
      <dgm:spPr/>
      <dgm:t>
        <a:bodyPr/>
        <a:lstStyle/>
        <a:p>
          <a:endParaRPr lang="en-US"/>
        </a:p>
      </dgm:t>
    </dgm:pt>
    <dgm:pt modelId="{351DA0C9-ADB9-46BE-ADED-E4D38E20CA41}" type="sibTrans" cxnId="{03C4FCF7-8A7B-4938-96D0-A2D5B1A51FDD}">
      <dgm:prSet/>
      <dgm:spPr/>
      <dgm:t>
        <a:bodyPr/>
        <a:lstStyle/>
        <a:p>
          <a:endParaRPr lang="en-US"/>
        </a:p>
      </dgm:t>
    </dgm:pt>
    <dgm:pt modelId="{A8B9263E-BCBE-41C2-8D6F-B886536431A7}">
      <dgm:prSet/>
      <dgm:spPr/>
      <dgm:t>
        <a:bodyPr/>
        <a:lstStyle/>
        <a:p>
          <a:pPr rtl="0"/>
          <a:r>
            <a:rPr lang="ru-RU" dirty="0"/>
            <a:t>Центровете за идентификация предоставят на доставчика необходимите данни</a:t>
          </a:r>
          <a:endParaRPr lang="en-US" dirty="0"/>
        </a:p>
      </dgm:t>
    </dgm:pt>
    <dgm:pt modelId="{16DEA48E-08F8-4E7D-ABEF-F5244D049BA5}" type="parTrans" cxnId="{9B1F92C3-4E5E-4652-BCDB-260242EB50C9}">
      <dgm:prSet/>
      <dgm:spPr/>
      <dgm:t>
        <a:bodyPr/>
        <a:lstStyle/>
        <a:p>
          <a:endParaRPr lang="en-US"/>
        </a:p>
      </dgm:t>
    </dgm:pt>
    <dgm:pt modelId="{A9FC75BE-3D12-4265-9418-C912AAE16E3B}" type="sibTrans" cxnId="{9B1F92C3-4E5E-4652-BCDB-260242EB50C9}">
      <dgm:prSet/>
      <dgm:spPr/>
      <dgm:t>
        <a:bodyPr/>
        <a:lstStyle/>
        <a:p>
          <a:endParaRPr lang="en-US"/>
        </a:p>
      </dgm:t>
    </dgm:pt>
    <dgm:pt modelId="{A4FD8A31-B322-4336-AF33-6485CE73BE57}" type="pres">
      <dgm:prSet presAssocID="{4CFA9E62-1D62-41C7-AE9C-282E75076016}" presName="diagram" presStyleCnt="0">
        <dgm:presLayoutVars>
          <dgm:dir/>
          <dgm:resizeHandles val="exact"/>
        </dgm:presLayoutVars>
      </dgm:prSet>
      <dgm:spPr/>
    </dgm:pt>
    <dgm:pt modelId="{E3C6258C-E257-4B12-B5ED-AD39CC8B40BE}" type="pres">
      <dgm:prSet presAssocID="{1A82CA4F-C358-4EA7-90A7-7EB46F07FFDB}" presName="arrow" presStyleLbl="node1" presStyleIdx="0" presStyleCnt="2">
        <dgm:presLayoutVars>
          <dgm:bulletEnabled val="1"/>
        </dgm:presLayoutVars>
      </dgm:prSet>
      <dgm:spPr/>
    </dgm:pt>
    <dgm:pt modelId="{5DA9F436-F05F-4CA5-BE20-5888D0BA4450}" type="pres">
      <dgm:prSet presAssocID="{A8B9263E-BCBE-41C2-8D6F-B886536431A7}" presName="arrow" presStyleLbl="node1" presStyleIdx="1" presStyleCnt="2">
        <dgm:presLayoutVars>
          <dgm:bulletEnabled val="1"/>
        </dgm:presLayoutVars>
      </dgm:prSet>
      <dgm:spPr/>
    </dgm:pt>
  </dgm:ptLst>
  <dgm:cxnLst>
    <dgm:cxn modelId="{F515C70A-DFB7-4941-B69C-301060119941}" type="presOf" srcId="{A8B9263E-BCBE-41C2-8D6F-B886536431A7}" destId="{5DA9F436-F05F-4CA5-BE20-5888D0BA4450}" srcOrd="0" destOrd="0" presId="urn:microsoft.com/office/officeart/2005/8/layout/arrow5"/>
    <dgm:cxn modelId="{4585E918-5263-43FD-A065-5F965C7BA949}" type="presOf" srcId="{1A82CA4F-C358-4EA7-90A7-7EB46F07FFDB}" destId="{E3C6258C-E257-4B12-B5ED-AD39CC8B40BE}" srcOrd="0" destOrd="0" presId="urn:microsoft.com/office/officeart/2005/8/layout/arrow5"/>
    <dgm:cxn modelId="{72720F2F-A085-4C41-9810-2CDCDA53310E}" type="presOf" srcId="{4CFA9E62-1D62-41C7-AE9C-282E75076016}" destId="{A4FD8A31-B322-4336-AF33-6485CE73BE57}" srcOrd="0" destOrd="0" presId="urn:microsoft.com/office/officeart/2005/8/layout/arrow5"/>
    <dgm:cxn modelId="{9B1F92C3-4E5E-4652-BCDB-260242EB50C9}" srcId="{4CFA9E62-1D62-41C7-AE9C-282E75076016}" destId="{A8B9263E-BCBE-41C2-8D6F-B886536431A7}" srcOrd="1" destOrd="0" parTransId="{16DEA48E-08F8-4E7D-ABEF-F5244D049BA5}" sibTransId="{A9FC75BE-3D12-4265-9418-C912AAE16E3B}"/>
    <dgm:cxn modelId="{03C4FCF7-8A7B-4938-96D0-A2D5B1A51FDD}" srcId="{4CFA9E62-1D62-41C7-AE9C-282E75076016}" destId="{1A82CA4F-C358-4EA7-90A7-7EB46F07FFDB}" srcOrd="0" destOrd="0" parTransId="{02F166AC-9DE5-412A-86FB-CA1FBDCF6B98}" sibTransId="{351DA0C9-ADB9-46BE-ADED-E4D38E20CA41}"/>
    <dgm:cxn modelId="{6EFD56CC-7B2F-4B17-99D8-89DF97F26140}" type="presParOf" srcId="{A4FD8A31-B322-4336-AF33-6485CE73BE57}" destId="{E3C6258C-E257-4B12-B5ED-AD39CC8B40BE}" srcOrd="0" destOrd="0" presId="urn:microsoft.com/office/officeart/2005/8/layout/arrow5"/>
    <dgm:cxn modelId="{E92879A4-51BD-44FC-B242-671FDDD8DE32}" type="presParOf" srcId="{A4FD8A31-B322-4336-AF33-6485CE73BE57}" destId="{5DA9F436-F05F-4CA5-BE20-5888D0BA4450}"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A6C96D-5733-40AB-8FD4-C2A1E792DBEA}"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en-US"/>
        </a:p>
      </dgm:t>
    </dgm:pt>
    <dgm:pt modelId="{01A6730E-81A1-4306-89C0-7141AE5BA561}">
      <dgm:prSet phldrT="[Text]"/>
      <dgm:spPr/>
      <dgm:t>
        <a:bodyPr/>
        <a:lstStyle/>
        <a:p>
          <a:r>
            <a:rPr lang="bg-BG" dirty="0"/>
            <a:t>посредник</a:t>
          </a:r>
          <a:endParaRPr lang="en-US" dirty="0"/>
        </a:p>
      </dgm:t>
    </dgm:pt>
    <dgm:pt modelId="{F142AF25-279D-46D8-8E52-62DCF7BC171B}" type="parTrans" cxnId="{A6B1AE12-6D82-45AF-B9BD-37C2D6852FA2}">
      <dgm:prSet/>
      <dgm:spPr/>
      <dgm:t>
        <a:bodyPr/>
        <a:lstStyle/>
        <a:p>
          <a:endParaRPr lang="en-US"/>
        </a:p>
      </dgm:t>
    </dgm:pt>
    <dgm:pt modelId="{FA5A51D6-3229-4C33-A316-6A7ECBF631CE}" type="sibTrans" cxnId="{A6B1AE12-6D82-45AF-B9BD-37C2D6852FA2}">
      <dgm:prSet/>
      <dgm:spPr/>
      <dgm:t>
        <a:bodyPr/>
        <a:lstStyle/>
        <a:p>
          <a:endParaRPr lang="en-US"/>
        </a:p>
      </dgm:t>
    </dgm:pt>
    <dgm:pt modelId="{AC898901-01F6-4F12-97D9-A216405F47C3}">
      <dgm:prSet phldrT="[Text]"/>
      <dgm:spPr/>
      <dgm:t>
        <a:bodyPr/>
        <a:lstStyle/>
        <a:p>
          <a:r>
            <a:rPr lang="bg-BG" dirty="0"/>
            <a:t>Автор/ титуляр</a:t>
          </a:r>
          <a:endParaRPr lang="en-US" dirty="0"/>
        </a:p>
      </dgm:t>
    </dgm:pt>
    <dgm:pt modelId="{C1855737-717A-455D-B126-28BBF51C0E1C}" type="parTrans" cxnId="{6745F71C-D15D-4E72-8C80-156E42F582AE}">
      <dgm:prSet/>
      <dgm:spPr/>
      <dgm:t>
        <a:bodyPr/>
        <a:lstStyle/>
        <a:p>
          <a:endParaRPr lang="en-US"/>
        </a:p>
      </dgm:t>
    </dgm:pt>
    <dgm:pt modelId="{C9632869-5F26-40E1-94E4-95A38F5FA7CC}" type="sibTrans" cxnId="{6745F71C-D15D-4E72-8C80-156E42F582AE}">
      <dgm:prSet/>
      <dgm:spPr/>
      <dgm:t>
        <a:bodyPr/>
        <a:lstStyle/>
        <a:p>
          <a:endParaRPr lang="en-US"/>
        </a:p>
      </dgm:t>
    </dgm:pt>
    <dgm:pt modelId="{8BAE6643-31EE-4935-AEEA-2ECCF11E4F33}">
      <dgm:prSet phldrT="[Text]"/>
      <dgm:spPr/>
      <dgm:t>
        <a:bodyPr/>
        <a:lstStyle/>
        <a:p>
          <a:r>
            <a:rPr lang="bg-BG" dirty="0"/>
            <a:t>адресат</a:t>
          </a:r>
          <a:endParaRPr lang="en-US" dirty="0"/>
        </a:p>
      </dgm:t>
    </dgm:pt>
    <dgm:pt modelId="{F25B8702-F2DB-4354-B07C-A65E9E9BCC00}" type="parTrans" cxnId="{BF5FC1DA-7FAD-4A98-A63B-BF2A9EA7B951}">
      <dgm:prSet/>
      <dgm:spPr/>
      <dgm:t>
        <a:bodyPr/>
        <a:lstStyle/>
        <a:p>
          <a:endParaRPr lang="en-US"/>
        </a:p>
      </dgm:t>
    </dgm:pt>
    <dgm:pt modelId="{C7442B6C-7816-4395-A9F3-7AEBEFD872F5}" type="sibTrans" cxnId="{BF5FC1DA-7FAD-4A98-A63B-BF2A9EA7B951}">
      <dgm:prSet/>
      <dgm:spPr/>
      <dgm:t>
        <a:bodyPr/>
        <a:lstStyle/>
        <a:p>
          <a:endParaRPr lang="en-US"/>
        </a:p>
      </dgm:t>
    </dgm:pt>
    <dgm:pt modelId="{B067DF40-612F-4612-8F8B-E74CA6A15E9B}" type="pres">
      <dgm:prSet presAssocID="{22A6C96D-5733-40AB-8FD4-C2A1E792DBEA}" presName="Name0" presStyleCnt="0">
        <dgm:presLayoutVars>
          <dgm:chMax val="1"/>
          <dgm:chPref val="1"/>
        </dgm:presLayoutVars>
      </dgm:prSet>
      <dgm:spPr/>
    </dgm:pt>
    <dgm:pt modelId="{1880AFF0-5B67-40A9-9134-7BA680CAD572}" type="pres">
      <dgm:prSet presAssocID="{01A6730E-81A1-4306-89C0-7141AE5BA561}" presName="Parent" presStyleLbl="node0" presStyleIdx="0" presStyleCnt="1" custLinFactNeighborX="5689" custLinFactNeighborY="3845">
        <dgm:presLayoutVars>
          <dgm:chMax val="5"/>
          <dgm:chPref val="5"/>
        </dgm:presLayoutVars>
      </dgm:prSet>
      <dgm:spPr/>
    </dgm:pt>
    <dgm:pt modelId="{5DCCA678-C2B4-489A-A794-BBF7C66E953B}" type="pres">
      <dgm:prSet presAssocID="{01A6730E-81A1-4306-89C0-7141AE5BA561}" presName="Accent1" presStyleLbl="node1" presStyleIdx="0" presStyleCnt="13"/>
      <dgm:spPr/>
    </dgm:pt>
    <dgm:pt modelId="{09D068B4-289A-4236-B9FB-38B794D51005}" type="pres">
      <dgm:prSet presAssocID="{01A6730E-81A1-4306-89C0-7141AE5BA561}" presName="Accent2" presStyleLbl="node1" presStyleIdx="1" presStyleCnt="13"/>
      <dgm:spPr/>
    </dgm:pt>
    <dgm:pt modelId="{E27DE91E-CFA8-497D-99E7-E3AFD5A12300}" type="pres">
      <dgm:prSet presAssocID="{01A6730E-81A1-4306-89C0-7141AE5BA561}" presName="Accent3" presStyleLbl="node1" presStyleIdx="2" presStyleCnt="13"/>
      <dgm:spPr/>
    </dgm:pt>
    <dgm:pt modelId="{81CDD018-09C3-43D8-9213-EC1F3B77F920}" type="pres">
      <dgm:prSet presAssocID="{01A6730E-81A1-4306-89C0-7141AE5BA561}" presName="Accent4" presStyleLbl="node1" presStyleIdx="3" presStyleCnt="13"/>
      <dgm:spPr/>
    </dgm:pt>
    <dgm:pt modelId="{0C9F3302-37ED-4522-8E81-94559EE1EF0C}" type="pres">
      <dgm:prSet presAssocID="{01A6730E-81A1-4306-89C0-7141AE5BA561}" presName="Accent5" presStyleLbl="node1" presStyleIdx="4" presStyleCnt="13"/>
      <dgm:spPr/>
    </dgm:pt>
    <dgm:pt modelId="{EE4140A7-FB9C-4F41-B975-63E4BA744D1C}" type="pres">
      <dgm:prSet presAssocID="{01A6730E-81A1-4306-89C0-7141AE5BA561}" presName="Accent6" presStyleLbl="node1" presStyleIdx="5" presStyleCnt="13"/>
      <dgm:spPr/>
    </dgm:pt>
    <dgm:pt modelId="{4E6E6FE1-0360-405B-AFEB-F1CDC23240EA}" type="pres">
      <dgm:prSet presAssocID="{AC898901-01F6-4F12-97D9-A216405F47C3}" presName="Child1" presStyleLbl="node1" presStyleIdx="6" presStyleCnt="13" custLinFactNeighborX="-9207" custLinFactNeighborY="-67435">
        <dgm:presLayoutVars>
          <dgm:chMax val="0"/>
          <dgm:chPref val="0"/>
        </dgm:presLayoutVars>
      </dgm:prSet>
      <dgm:spPr/>
    </dgm:pt>
    <dgm:pt modelId="{A0D83822-A37B-4DB2-858A-40A50BAB6123}" type="pres">
      <dgm:prSet presAssocID="{AC898901-01F6-4F12-97D9-A216405F47C3}" presName="Accent7" presStyleCnt="0"/>
      <dgm:spPr/>
    </dgm:pt>
    <dgm:pt modelId="{590765F3-C2B6-4BFD-AB05-C1D1ABD485CE}" type="pres">
      <dgm:prSet presAssocID="{AC898901-01F6-4F12-97D9-A216405F47C3}" presName="AccentHold1" presStyleLbl="node1" presStyleIdx="7" presStyleCnt="13"/>
      <dgm:spPr/>
    </dgm:pt>
    <dgm:pt modelId="{15759AA0-FDFF-46AC-9B73-AD8ECE3B7CF2}" type="pres">
      <dgm:prSet presAssocID="{AC898901-01F6-4F12-97D9-A216405F47C3}" presName="Accent8" presStyleCnt="0"/>
      <dgm:spPr/>
    </dgm:pt>
    <dgm:pt modelId="{DA6994C5-AC29-4005-8137-BB9285A96FB4}" type="pres">
      <dgm:prSet presAssocID="{AC898901-01F6-4F12-97D9-A216405F47C3}" presName="AccentHold2" presStyleLbl="node1" presStyleIdx="8" presStyleCnt="13"/>
      <dgm:spPr/>
    </dgm:pt>
    <dgm:pt modelId="{2C111A1C-AB63-40DA-BAE4-C3476E33AD83}" type="pres">
      <dgm:prSet presAssocID="{8BAE6643-31EE-4935-AEEA-2ECCF11E4F33}" presName="Child2" presStyleLbl="node1" presStyleIdx="9" presStyleCnt="13" custLinFactY="84562" custLinFactNeighborX="-24" custLinFactNeighborY="100000">
        <dgm:presLayoutVars>
          <dgm:chMax val="0"/>
          <dgm:chPref val="0"/>
        </dgm:presLayoutVars>
      </dgm:prSet>
      <dgm:spPr/>
    </dgm:pt>
    <dgm:pt modelId="{6C9D081B-8E65-45FA-BB55-E207921A7B56}" type="pres">
      <dgm:prSet presAssocID="{8BAE6643-31EE-4935-AEEA-2ECCF11E4F33}" presName="Accent9" presStyleCnt="0"/>
      <dgm:spPr/>
    </dgm:pt>
    <dgm:pt modelId="{CEFEE890-FB1F-4B15-B3F5-CAC6F7A5A921}" type="pres">
      <dgm:prSet presAssocID="{8BAE6643-31EE-4935-AEEA-2ECCF11E4F33}" presName="AccentHold1" presStyleLbl="node1" presStyleIdx="10" presStyleCnt="13"/>
      <dgm:spPr/>
    </dgm:pt>
    <dgm:pt modelId="{55D95451-5E3A-4CB8-BBB7-26C7AD42A904}" type="pres">
      <dgm:prSet presAssocID="{8BAE6643-31EE-4935-AEEA-2ECCF11E4F33}" presName="Accent10" presStyleCnt="0"/>
      <dgm:spPr/>
    </dgm:pt>
    <dgm:pt modelId="{30D6BB6F-3335-4037-8760-3E2DE9B5C2FB}" type="pres">
      <dgm:prSet presAssocID="{8BAE6643-31EE-4935-AEEA-2ECCF11E4F33}" presName="AccentHold2" presStyleLbl="node1" presStyleIdx="11" presStyleCnt="13"/>
      <dgm:spPr/>
    </dgm:pt>
    <dgm:pt modelId="{325C15D3-22D7-4920-A15B-590796C203B3}" type="pres">
      <dgm:prSet presAssocID="{8BAE6643-31EE-4935-AEEA-2ECCF11E4F33}" presName="Accent11" presStyleCnt="0"/>
      <dgm:spPr/>
    </dgm:pt>
    <dgm:pt modelId="{A3D127AE-5E33-4F7C-85ED-323E885E3B88}" type="pres">
      <dgm:prSet presAssocID="{8BAE6643-31EE-4935-AEEA-2ECCF11E4F33}" presName="AccentHold3" presStyleLbl="node1" presStyleIdx="12" presStyleCnt="13"/>
      <dgm:spPr/>
    </dgm:pt>
  </dgm:ptLst>
  <dgm:cxnLst>
    <dgm:cxn modelId="{A6B1AE12-6D82-45AF-B9BD-37C2D6852FA2}" srcId="{22A6C96D-5733-40AB-8FD4-C2A1E792DBEA}" destId="{01A6730E-81A1-4306-89C0-7141AE5BA561}" srcOrd="0" destOrd="0" parTransId="{F142AF25-279D-46D8-8E52-62DCF7BC171B}" sibTransId="{FA5A51D6-3229-4C33-A316-6A7ECBF631CE}"/>
    <dgm:cxn modelId="{6745F71C-D15D-4E72-8C80-156E42F582AE}" srcId="{01A6730E-81A1-4306-89C0-7141AE5BA561}" destId="{AC898901-01F6-4F12-97D9-A216405F47C3}" srcOrd="0" destOrd="0" parTransId="{C1855737-717A-455D-B126-28BBF51C0E1C}" sibTransId="{C9632869-5F26-40E1-94E4-95A38F5FA7CC}"/>
    <dgm:cxn modelId="{28D7BB37-7A30-4E26-934D-78D530BD897D}" type="presOf" srcId="{AC898901-01F6-4F12-97D9-A216405F47C3}" destId="{4E6E6FE1-0360-405B-AFEB-F1CDC23240EA}" srcOrd="0" destOrd="0" presId="urn:microsoft.com/office/officeart/2009/3/layout/CircleRelationship"/>
    <dgm:cxn modelId="{3D1F096C-5745-494C-A615-77037AFD2504}" type="presOf" srcId="{01A6730E-81A1-4306-89C0-7141AE5BA561}" destId="{1880AFF0-5B67-40A9-9134-7BA680CAD572}" srcOrd="0" destOrd="0" presId="urn:microsoft.com/office/officeart/2009/3/layout/CircleRelationship"/>
    <dgm:cxn modelId="{CA53EC57-4D0D-4C71-938C-EC993972862A}" type="presOf" srcId="{8BAE6643-31EE-4935-AEEA-2ECCF11E4F33}" destId="{2C111A1C-AB63-40DA-BAE4-C3476E33AD83}" srcOrd="0" destOrd="0" presId="urn:microsoft.com/office/officeart/2009/3/layout/CircleRelationship"/>
    <dgm:cxn modelId="{0787D578-8EB2-44A2-BA85-DE51848CABC8}" type="presOf" srcId="{22A6C96D-5733-40AB-8FD4-C2A1E792DBEA}" destId="{B067DF40-612F-4612-8F8B-E74CA6A15E9B}" srcOrd="0" destOrd="0" presId="urn:microsoft.com/office/officeart/2009/3/layout/CircleRelationship"/>
    <dgm:cxn modelId="{BF5FC1DA-7FAD-4A98-A63B-BF2A9EA7B951}" srcId="{01A6730E-81A1-4306-89C0-7141AE5BA561}" destId="{8BAE6643-31EE-4935-AEEA-2ECCF11E4F33}" srcOrd="1" destOrd="0" parTransId="{F25B8702-F2DB-4354-B07C-A65E9E9BCC00}" sibTransId="{C7442B6C-7816-4395-A9F3-7AEBEFD872F5}"/>
    <dgm:cxn modelId="{C8FC5459-18E5-41F7-A48B-D09F5FEE68B1}" type="presParOf" srcId="{B067DF40-612F-4612-8F8B-E74CA6A15E9B}" destId="{1880AFF0-5B67-40A9-9134-7BA680CAD572}" srcOrd="0" destOrd="0" presId="urn:microsoft.com/office/officeart/2009/3/layout/CircleRelationship"/>
    <dgm:cxn modelId="{887C9FF2-521B-463C-9404-091CB0BCCBDC}" type="presParOf" srcId="{B067DF40-612F-4612-8F8B-E74CA6A15E9B}" destId="{5DCCA678-C2B4-489A-A794-BBF7C66E953B}" srcOrd="1" destOrd="0" presId="urn:microsoft.com/office/officeart/2009/3/layout/CircleRelationship"/>
    <dgm:cxn modelId="{DCDC426D-C9F7-491C-BEE0-73DBE475B42E}" type="presParOf" srcId="{B067DF40-612F-4612-8F8B-E74CA6A15E9B}" destId="{09D068B4-289A-4236-B9FB-38B794D51005}" srcOrd="2" destOrd="0" presId="urn:microsoft.com/office/officeart/2009/3/layout/CircleRelationship"/>
    <dgm:cxn modelId="{2C0BB2B3-8DF8-4CF2-9402-A78A1BC5F241}" type="presParOf" srcId="{B067DF40-612F-4612-8F8B-E74CA6A15E9B}" destId="{E27DE91E-CFA8-497D-99E7-E3AFD5A12300}" srcOrd="3" destOrd="0" presId="urn:microsoft.com/office/officeart/2009/3/layout/CircleRelationship"/>
    <dgm:cxn modelId="{76310D72-C787-48A7-AA50-2D284BC124BA}" type="presParOf" srcId="{B067DF40-612F-4612-8F8B-E74CA6A15E9B}" destId="{81CDD018-09C3-43D8-9213-EC1F3B77F920}" srcOrd="4" destOrd="0" presId="urn:microsoft.com/office/officeart/2009/3/layout/CircleRelationship"/>
    <dgm:cxn modelId="{F72B5A31-BEC6-483B-9D69-379B4BAEC883}" type="presParOf" srcId="{B067DF40-612F-4612-8F8B-E74CA6A15E9B}" destId="{0C9F3302-37ED-4522-8E81-94559EE1EF0C}" srcOrd="5" destOrd="0" presId="urn:microsoft.com/office/officeart/2009/3/layout/CircleRelationship"/>
    <dgm:cxn modelId="{E7D67232-3447-4BBF-B714-8E181854B932}" type="presParOf" srcId="{B067DF40-612F-4612-8F8B-E74CA6A15E9B}" destId="{EE4140A7-FB9C-4F41-B975-63E4BA744D1C}" srcOrd="6" destOrd="0" presId="urn:microsoft.com/office/officeart/2009/3/layout/CircleRelationship"/>
    <dgm:cxn modelId="{48788F2D-D825-4724-985D-7443252E7B12}" type="presParOf" srcId="{B067DF40-612F-4612-8F8B-E74CA6A15E9B}" destId="{4E6E6FE1-0360-405B-AFEB-F1CDC23240EA}" srcOrd="7" destOrd="0" presId="urn:microsoft.com/office/officeart/2009/3/layout/CircleRelationship"/>
    <dgm:cxn modelId="{6DAE16FB-9238-4422-8B6A-035FB5D3C370}" type="presParOf" srcId="{B067DF40-612F-4612-8F8B-E74CA6A15E9B}" destId="{A0D83822-A37B-4DB2-858A-40A50BAB6123}" srcOrd="8" destOrd="0" presId="urn:microsoft.com/office/officeart/2009/3/layout/CircleRelationship"/>
    <dgm:cxn modelId="{A42B5BFB-783D-4929-8088-0608AC3B6549}" type="presParOf" srcId="{A0D83822-A37B-4DB2-858A-40A50BAB6123}" destId="{590765F3-C2B6-4BFD-AB05-C1D1ABD485CE}" srcOrd="0" destOrd="0" presId="urn:microsoft.com/office/officeart/2009/3/layout/CircleRelationship"/>
    <dgm:cxn modelId="{F68EEA14-30E6-4101-A1F5-4830B7CA0BE3}" type="presParOf" srcId="{B067DF40-612F-4612-8F8B-E74CA6A15E9B}" destId="{15759AA0-FDFF-46AC-9B73-AD8ECE3B7CF2}" srcOrd="9" destOrd="0" presId="urn:microsoft.com/office/officeart/2009/3/layout/CircleRelationship"/>
    <dgm:cxn modelId="{F43A0EF8-62FD-428D-8C89-E664B4996F2D}" type="presParOf" srcId="{15759AA0-FDFF-46AC-9B73-AD8ECE3B7CF2}" destId="{DA6994C5-AC29-4005-8137-BB9285A96FB4}" srcOrd="0" destOrd="0" presId="urn:microsoft.com/office/officeart/2009/3/layout/CircleRelationship"/>
    <dgm:cxn modelId="{80001057-D727-400C-BA82-5F32616DBCF4}" type="presParOf" srcId="{B067DF40-612F-4612-8F8B-E74CA6A15E9B}" destId="{2C111A1C-AB63-40DA-BAE4-C3476E33AD83}" srcOrd="10" destOrd="0" presId="urn:microsoft.com/office/officeart/2009/3/layout/CircleRelationship"/>
    <dgm:cxn modelId="{BE7EC4A7-57AD-43D1-BF9C-46A4D88E5E63}" type="presParOf" srcId="{B067DF40-612F-4612-8F8B-E74CA6A15E9B}" destId="{6C9D081B-8E65-45FA-BB55-E207921A7B56}" srcOrd="11" destOrd="0" presId="urn:microsoft.com/office/officeart/2009/3/layout/CircleRelationship"/>
    <dgm:cxn modelId="{9522B02D-363B-4B00-BCC3-581FC296CA96}" type="presParOf" srcId="{6C9D081B-8E65-45FA-BB55-E207921A7B56}" destId="{CEFEE890-FB1F-4B15-B3F5-CAC6F7A5A921}" srcOrd="0" destOrd="0" presId="urn:microsoft.com/office/officeart/2009/3/layout/CircleRelationship"/>
    <dgm:cxn modelId="{0734C532-018D-45A1-A571-3D1C19260200}" type="presParOf" srcId="{B067DF40-612F-4612-8F8B-E74CA6A15E9B}" destId="{55D95451-5E3A-4CB8-BBB7-26C7AD42A904}" srcOrd="12" destOrd="0" presId="urn:microsoft.com/office/officeart/2009/3/layout/CircleRelationship"/>
    <dgm:cxn modelId="{ABE617BD-6C67-4411-9D83-72AED64B9D60}" type="presParOf" srcId="{55D95451-5E3A-4CB8-BBB7-26C7AD42A904}" destId="{30D6BB6F-3335-4037-8760-3E2DE9B5C2FB}" srcOrd="0" destOrd="0" presId="urn:microsoft.com/office/officeart/2009/3/layout/CircleRelationship"/>
    <dgm:cxn modelId="{9DB0332D-A969-4DF6-BB76-47C036D7341F}" type="presParOf" srcId="{B067DF40-612F-4612-8F8B-E74CA6A15E9B}" destId="{325C15D3-22D7-4920-A15B-590796C203B3}" srcOrd="13" destOrd="0" presId="urn:microsoft.com/office/officeart/2009/3/layout/CircleRelationship"/>
    <dgm:cxn modelId="{F26A4EA0-6ECD-431C-A75E-BAD7567681E6}" type="presParOf" srcId="{325C15D3-22D7-4920-A15B-590796C203B3}" destId="{A3D127AE-5E33-4F7C-85ED-323E885E3B88}"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394AA0-AA31-43B0-A773-E25184B153F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0B8D113-F852-41DC-BC72-71E4FBE543F5}">
      <dgm:prSet/>
      <dgm:spPr/>
      <dgm:t>
        <a:bodyPr/>
        <a:lstStyle/>
        <a:p>
          <a:pPr rtl="0"/>
          <a:r>
            <a:rPr lang="ru-RU" dirty="0"/>
            <a:t>на </a:t>
          </a:r>
          <a:r>
            <a:rPr lang="ru-RU" dirty="0" err="1"/>
            <a:t>изпращане</a:t>
          </a:r>
          <a:r>
            <a:rPr lang="ru-RU" dirty="0"/>
            <a:t> (чл.9 ЗЕДЕУУ)</a:t>
          </a:r>
          <a:endParaRPr lang="en-US" dirty="0"/>
        </a:p>
      </dgm:t>
    </dgm:pt>
    <dgm:pt modelId="{44C6A8E9-6F9D-4647-8788-4782DA8FFA07}" type="parTrans" cxnId="{F67540A2-DC9F-486F-B903-0F4D74BAE85F}">
      <dgm:prSet/>
      <dgm:spPr/>
      <dgm:t>
        <a:bodyPr/>
        <a:lstStyle/>
        <a:p>
          <a:endParaRPr lang="en-US"/>
        </a:p>
      </dgm:t>
    </dgm:pt>
    <dgm:pt modelId="{CD558901-72D5-4B7A-B14B-2AECA8FB00F9}" type="sibTrans" cxnId="{F67540A2-DC9F-486F-B903-0F4D74BAE85F}">
      <dgm:prSet/>
      <dgm:spPr/>
      <dgm:t>
        <a:bodyPr/>
        <a:lstStyle/>
        <a:p>
          <a:endParaRPr lang="en-US"/>
        </a:p>
      </dgm:t>
    </dgm:pt>
    <dgm:pt modelId="{64F16A4E-8968-4009-9ED0-C5908EC274CF}">
      <dgm:prSet/>
      <dgm:spPr/>
      <dgm:t>
        <a:bodyPr/>
        <a:lstStyle/>
        <a:p>
          <a:pPr rtl="0"/>
          <a:r>
            <a:rPr lang="ru-RU" dirty="0" err="1">
              <a:latin typeface="Times New Roman" panose="02020603050405020304" pitchFamily="18" charset="0"/>
              <a:cs typeface="Times New Roman" panose="02020603050405020304" pitchFamily="18" charset="0"/>
            </a:rPr>
            <a:t>Постъпване</a:t>
          </a:r>
          <a:r>
            <a:rPr lang="ru-RU" dirty="0">
              <a:latin typeface="Times New Roman" panose="02020603050405020304" pitchFamily="18" charset="0"/>
              <a:cs typeface="Times New Roman" panose="02020603050405020304" pitchFamily="18" charset="0"/>
            </a:rPr>
            <a:t>  в </a:t>
          </a:r>
          <a:r>
            <a:rPr lang="ru-RU" dirty="0" err="1">
              <a:latin typeface="Times New Roman" panose="02020603050405020304" pitchFamily="18" charset="0"/>
              <a:cs typeface="Times New Roman" panose="02020603050405020304" pitchFamily="18" charset="0"/>
            </a:rPr>
            <a:t>информационна</a:t>
          </a:r>
          <a:r>
            <a:rPr lang="ru-RU" dirty="0">
              <a:latin typeface="Times New Roman" panose="02020603050405020304" pitchFamily="18" charset="0"/>
              <a:cs typeface="Times New Roman" panose="02020603050405020304" pitchFamily="18" charset="0"/>
            </a:rPr>
            <a:t> система, </a:t>
          </a:r>
          <a:r>
            <a:rPr lang="ru-RU" dirty="0" err="1">
              <a:latin typeface="Times New Roman" panose="02020603050405020304" pitchFamily="18" charset="0"/>
              <a:cs typeface="Times New Roman" panose="02020603050405020304" pitchFamily="18" charset="0"/>
            </a:rPr>
            <a:t>която</a:t>
          </a:r>
          <a:r>
            <a:rPr lang="ru-RU" dirty="0">
              <a:latin typeface="Times New Roman" panose="02020603050405020304" pitchFamily="18" charset="0"/>
              <a:cs typeface="Times New Roman" panose="02020603050405020304" pitchFamily="18" charset="0"/>
            </a:rPr>
            <a:t> не е под </a:t>
          </a:r>
          <a:r>
            <a:rPr lang="ru-RU" dirty="0" err="1">
              <a:latin typeface="Times New Roman" panose="02020603050405020304" pitchFamily="18" charset="0"/>
              <a:cs typeface="Times New Roman" panose="02020603050405020304" pitchFamily="18" charset="0"/>
            </a:rPr>
            <a:t>контрола</a:t>
          </a:r>
          <a:r>
            <a:rPr lang="ru-RU" dirty="0">
              <a:latin typeface="Times New Roman" panose="02020603050405020304" pitchFamily="18" charset="0"/>
              <a:cs typeface="Times New Roman" panose="02020603050405020304" pitchFamily="18" charset="0"/>
            </a:rPr>
            <a:t> на автора</a:t>
          </a:r>
          <a:r>
            <a:rPr lang="ru-RU" dirty="0"/>
            <a:t>.</a:t>
          </a:r>
          <a:endParaRPr lang="en-US" dirty="0"/>
        </a:p>
      </dgm:t>
    </dgm:pt>
    <dgm:pt modelId="{E9EEE2D7-DC7E-49CB-9848-024A933F5F52}" type="parTrans" cxnId="{580D66D6-5879-4565-AFAD-66BB4E1C6DFD}">
      <dgm:prSet/>
      <dgm:spPr/>
      <dgm:t>
        <a:bodyPr/>
        <a:lstStyle/>
        <a:p>
          <a:endParaRPr lang="en-US"/>
        </a:p>
      </dgm:t>
    </dgm:pt>
    <dgm:pt modelId="{342FA89E-C911-4B5E-A2BA-A4A876E398CF}" type="sibTrans" cxnId="{580D66D6-5879-4565-AFAD-66BB4E1C6DFD}">
      <dgm:prSet/>
      <dgm:spPr/>
      <dgm:t>
        <a:bodyPr/>
        <a:lstStyle/>
        <a:p>
          <a:endParaRPr lang="en-US"/>
        </a:p>
      </dgm:t>
    </dgm:pt>
    <dgm:pt modelId="{73925FD6-CA9A-44DF-9505-64C01FDF0117}">
      <dgm:prSet/>
      <dgm:spPr/>
      <dgm:t>
        <a:bodyPr/>
        <a:lstStyle/>
        <a:p>
          <a:pPr rtl="0"/>
          <a:r>
            <a:rPr lang="ru-RU" dirty="0"/>
            <a:t>на получаване (чл.10 ЗЕДЕУУ)</a:t>
          </a:r>
          <a:endParaRPr lang="en-US" dirty="0"/>
        </a:p>
      </dgm:t>
    </dgm:pt>
    <dgm:pt modelId="{D954CDF3-9B72-4CA4-AFFF-CE22C37171D8}" type="parTrans" cxnId="{66F1DF5F-E003-47FA-977B-358CBC936E02}">
      <dgm:prSet/>
      <dgm:spPr/>
      <dgm:t>
        <a:bodyPr/>
        <a:lstStyle/>
        <a:p>
          <a:endParaRPr lang="en-US"/>
        </a:p>
      </dgm:t>
    </dgm:pt>
    <dgm:pt modelId="{0242E4B7-98FF-4039-9C7E-0042CBA16952}" type="sibTrans" cxnId="{66F1DF5F-E003-47FA-977B-358CBC936E02}">
      <dgm:prSet/>
      <dgm:spPr/>
      <dgm:t>
        <a:bodyPr/>
        <a:lstStyle/>
        <a:p>
          <a:endParaRPr lang="en-US"/>
        </a:p>
      </dgm:t>
    </dgm:pt>
    <dgm:pt modelId="{5A1480AD-2B18-4117-86EB-BA7A1E48A0CF}">
      <dgm:prSet/>
      <dgm:spPr/>
      <dgm:t>
        <a:bodyPr/>
        <a:lstStyle/>
        <a:p>
          <a:pPr rtl="0"/>
          <a:r>
            <a:rPr lang="ru-RU" dirty="0" err="1">
              <a:latin typeface="Times New Roman" panose="02020603050405020304" pitchFamily="18" charset="0"/>
              <a:cs typeface="Times New Roman" panose="02020603050405020304" pitchFamily="18" charset="0"/>
            </a:rPr>
            <a:t>Моментът</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постъпването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му</a:t>
          </a:r>
          <a:r>
            <a:rPr lang="ru-RU" dirty="0">
              <a:latin typeface="Times New Roman" panose="02020603050405020304" pitchFamily="18" charset="0"/>
              <a:cs typeface="Times New Roman" panose="02020603050405020304" pitchFamily="18" charset="0"/>
            </a:rPr>
            <a:t> в </a:t>
          </a:r>
          <a:r>
            <a:rPr lang="ru-RU" dirty="0" err="1">
              <a:latin typeface="Times New Roman" panose="02020603050405020304" pitchFamily="18" charset="0"/>
              <a:cs typeface="Times New Roman" panose="02020603050405020304" pitchFamily="18" charset="0"/>
            </a:rPr>
            <a:t>посочената</a:t>
          </a:r>
          <a:r>
            <a:rPr lang="ru-RU" dirty="0">
              <a:latin typeface="Times New Roman" panose="02020603050405020304" pitchFamily="18" charset="0"/>
              <a:cs typeface="Times New Roman" panose="02020603050405020304" pitchFamily="18" charset="0"/>
            </a:rPr>
            <a:t> от адресата </a:t>
          </a:r>
          <a:r>
            <a:rPr lang="ru-RU" dirty="0" err="1">
              <a:latin typeface="Times New Roman" panose="02020603050405020304" pitchFamily="18" charset="0"/>
              <a:cs typeface="Times New Roman" panose="02020603050405020304" pitchFamily="18" charset="0"/>
            </a:rPr>
            <a:t>информационна</a:t>
          </a:r>
          <a:r>
            <a:rPr lang="ru-RU" dirty="0">
              <a:latin typeface="Times New Roman" panose="02020603050405020304" pitchFamily="18" charset="0"/>
              <a:cs typeface="Times New Roman" panose="02020603050405020304" pitchFamily="18" charset="0"/>
            </a:rPr>
            <a:t> система. </a:t>
          </a:r>
          <a:endParaRPr lang="en-US" dirty="0">
            <a:latin typeface="Times New Roman" panose="02020603050405020304" pitchFamily="18" charset="0"/>
            <a:cs typeface="Times New Roman" panose="02020603050405020304" pitchFamily="18" charset="0"/>
          </a:endParaRPr>
        </a:p>
      </dgm:t>
    </dgm:pt>
    <dgm:pt modelId="{7101E246-65EB-4D73-887D-C99CA2787401}" type="parTrans" cxnId="{37724BEC-9A90-43F3-AE42-AA69AD82686B}">
      <dgm:prSet/>
      <dgm:spPr/>
      <dgm:t>
        <a:bodyPr/>
        <a:lstStyle/>
        <a:p>
          <a:endParaRPr lang="en-US"/>
        </a:p>
      </dgm:t>
    </dgm:pt>
    <dgm:pt modelId="{3A7173F1-4156-4973-BB49-308964FBB33B}" type="sibTrans" cxnId="{37724BEC-9A90-43F3-AE42-AA69AD82686B}">
      <dgm:prSet/>
      <dgm:spPr/>
      <dgm:t>
        <a:bodyPr/>
        <a:lstStyle/>
        <a:p>
          <a:endParaRPr lang="en-US"/>
        </a:p>
      </dgm:t>
    </dgm:pt>
    <dgm:pt modelId="{17C058C4-8B3E-43D8-A090-0B8CAB97F7B2}">
      <dgm:prSet/>
      <dgm:spPr/>
      <dgm:t>
        <a:bodyPr/>
        <a:lstStyle/>
        <a:p>
          <a:pPr rtl="0"/>
          <a:r>
            <a:rPr lang="ru-RU" dirty="0">
              <a:latin typeface="Times New Roman" panose="02020603050405020304" pitchFamily="18" charset="0"/>
              <a:cs typeface="Times New Roman" panose="02020603050405020304" pitchFamily="18" charset="0"/>
            </a:rPr>
            <a:t>Ако адресатът не е посочил конкретна информационна система, изявлението е получено с постъпването му в която и да е информационна система на адресата.</a:t>
          </a:r>
          <a:endParaRPr lang="en-US" dirty="0">
            <a:latin typeface="Times New Roman" panose="02020603050405020304" pitchFamily="18" charset="0"/>
            <a:cs typeface="Times New Roman" panose="02020603050405020304" pitchFamily="18" charset="0"/>
          </a:endParaRPr>
        </a:p>
      </dgm:t>
    </dgm:pt>
    <dgm:pt modelId="{0C472947-D45D-43D5-A7F2-5841460BA310}" type="parTrans" cxnId="{CF6F3C1B-9FCA-46ED-BF63-0105EC0A0A07}">
      <dgm:prSet/>
      <dgm:spPr/>
      <dgm:t>
        <a:bodyPr/>
        <a:lstStyle/>
        <a:p>
          <a:endParaRPr lang="en-US"/>
        </a:p>
      </dgm:t>
    </dgm:pt>
    <dgm:pt modelId="{FBBEBA66-52E7-4123-B712-92F3D722185E}" type="sibTrans" cxnId="{CF6F3C1B-9FCA-46ED-BF63-0105EC0A0A07}">
      <dgm:prSet/>
      <dgm:spPr/>
      <dgm:t>
        <a:bodyPr/>
        <a:lstStyle/>
        <a:p>
          <a:endParaRPr lang="en-US"/>
        </a:p>
      </dgm:t>
    </dgm:pt>
    <dgm:pt modelId="{15DA5EA6-8341-4280-A938-C494C0E60CAE}">
      <dgm:prSet/>
      <dgm:spPr/>
      <dgm:t>
        <a:bodyPr/>
        <a:lstStyle/>
        <a:p>
          <a:pPr rtl="0"/>
          <a:r>
            <a:rPr lang="ru-RU" dirty="0">
              <a:latin typeface="Times New Roman" panose="02020603050405020304" pitchFamily="18" charset="0"/>
              <a:cs typeface="Times New Roman" panose="02020603050405020304" pitchFamily="18" charset="0"/>
            </a:rPr>
            <a:t>Ако </a:t>
          </a:r>
          <a:r>
            <a:rPr lang="ru-RU" dirty="0" err="1">
              <a:latin typeface="Times New Roman" panose="02020603050405020304" pitchFamily="18" charset="0"/>
              <a:cs typeface="Times New Roman" panose="02020603050405020304" pitchFamily="18" charset="0"/>
            </a:rPr>
            <a:t>адресатът</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няма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информационна</a:t>
          </a:r>
          <a:r>
            <a:rPr lang="ru-RU" dirty="0">
              <a:latin typeface="Times New Roman" panose="02020603050405020304" pitchFamily="18" charset="0"/>
              <a:cs typeface="Times New Roman" panose="02020603050405020304" pitchFamily="18" charset="0"/>
            </a:rPr>
            <a:t> система - с </a:t>
          </a:r>
          <a:r>
            <a:rPr lang="ru-RU" dirty="0" err="1">
              <a:latin typeface="Times New Roman" panose="02020603050405020304" pitchFamily="18" charset="0"/>
              <a:cs typeface="Times New Roman" panose="02020603050405020304" pitchFamily="18" charset="0"/>
            </a:rPr>
            <a:t>изтеглянето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му</a:t>
          </a:r>
          <a:r>
            <a:rPr lang="ru-RU" dirty="0">
              <a:latin typeface="Times New Roman" panose="02020603050405020304" pitchFamily="18" charset="0"/>
              <a:cs typeface="Times New Roman" panose="02020603050405020304" pitchFamily="18" charset="0"/>
            </a:rPr>
            <a:t> от адресата от </a:t>
          </a:r>
          <a:r>
            <a:rPr lang="ru-RU" dirty="0" err="1">
              <a:latin typeface="Times New Roman" panose="02020603050405020304" pitchFamily="18" charset="0"/>
              <a:cs typeface="Times New Roman" panose="02020603050405020304" pitchFamily="18" charset="0"/>
            </a:rPr>
            <a:t>информационната</a:t>
          </a:r>
          <a:r>
            <a:rPr lang="ru-RU" dirty="0">
              <a:latin typeface="Times New Roman" panose="02020603050405020304" pitchFamily="18" charset="0"/>
              <a:cs typeface="Times New Roman" panose="02020603050405020304" pitchFamily="18" charset="0"/>
            </a:rPr>
            <a:t> система, в </a:t>
          </a:r>
          <a:r>
            <a:rPr lang="ru-RU" dirty="0" err="1">
              <a:latin typeface="Times New Roman" panose="02020603050405020304" pitchFamily="18" charset="0"/>
              <a:cs typeface="Times New Roman" panose="02020603050405020304" pitchFamily="18" charset="0"/>
            </a:rPr>
            <a:t>която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изявлението</a:t>
          </a:r>
          <a:r>
            <a:rPr lang="ru-RU" dirty="0">
              <a:latin typeface="Times New Roman" panose="02020603050405020304" pitchFamily="18" charset="0"/>
              <a:cs typeface="Times New Roman" panose="02020603050405020304" pitchFamily="18" charset="0"/>
            </a:rPr>
            <a:t> е </a:t>
          </a:r>
          <a:r>
            <a:rPr lang="ru-RU" dirty="0" err="1">
              <a:latin typeface="Times New Roman" panose="02020603050405020304" pitchFamily="18" charset="0"/>
              <a:cs typeface="Times New Roman" panose="02020603050405020304" pitchFamily="18" charset="0"/>
            </a:rPr>
            <a:t>постъпило</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dgm:t>
    </dgm:pt>
    <dgm:pt modelId="{E5F4D56D-999D-4A23-BD29-96B7B8BEA12D}" type="parTrans" cxnId="{B92E224B-27A5-447C-981F-C8298AB02B89}">
      <dgm:prSet/>
      <dgm:spPr/>
      <dgm:t>
        <a:bodyPr/>
        <a:lstStyle/>
        <a:p>
          <a:endParaRPr lang="en-US"/>
        </a:p>
      </dgm:t>
    </dgm:pt>
    <dgm:pt modelId="{04F05B0B-94CA-47E0-B717-797F9978175D}" type="sibTrans" cxnId="{B92E224B-27A5-447C-981F-C8298AB02B89}">
      <dgm:prSet/>
      <dgm:spPr/>
      <dgm:t>
        <a:bodyPr/>
        <a:lstStyle/>
        <a:p>
          <a:endParaRPr lang="en-US"/>
        </a:p>
      </dgm:t>
    </dgm:pt>
    <dgm:pt modelId="{361B7996-0CF0-4BAA-83C6-C943C76B39CC}">
      <dgm:prSet/>
      <dgm:spPr/>
      <dgm:t>
        <a:bodyPr/>
        <a:lstStyle/>
        <a:p>
          <a:pPr rtl="0"/>
          <a:r>
            <a:rPr lang="ru-RU" dirty="0"/>
            <a:t>на </a:t>
          </a:r>
          <a:r>
            <a:rPr lang="ru-RU" dirty="0" err="1"/>
            <a:t>узнаване</a:t>
          </a:r>
          <a:r>
            <a:rPr lang="ru-RU" dirty="0"/>
            <a:t> на </a:t>
          </a:r>
          <a:r>
            <a:rPr lang="ru-RU" dirty="0" err="1"/>
            <a:t>електронното</a:t>
          </a:r>
          <a:r>
            <a:rPr lang="ru-RU" dirty="0"/>
            <a:t> изявление (чл.11 ЗЕДЕУУ)</a:t>
          </a:r>
          <a:endParaRPr lang="en-US" dirty="0"/>
        </a:p>
      </dgm:t>
    </dgm:pt>
    <dgm:pt modelId="{A099EE85-4576-4220-A248-9D5FDDB3EC97}" type="parTrans" cxnId="{26053C37-7409-4A56-9394-957041684C93}">
      <dgm:prSet/>
      <dgm:spPr/>
      <dgm:t>
        <a:bodyPr/>
        <a:lstStyle/>
        <a:p>
          <a:endParaRPr lang="en-US"/>
        </a:p>
      </dgm:t>
    </dgm:pt>
    <dgm:pt modelId="{F61EBBB5-8A78-4412-93F6-0365FC6A95BA}" type="sibTrans" cxnId="{26053C37-7409-4A56-9394-957041684C93}">
      <dgm:prSet/>
      <dgm:spPr/>
      <dgm:t>
        <a:bodyPr/>
        <a:lstStyle/>
        <a:p>
          <a:endParaRPr lang="en-US"/>
        </a:p>
      </dgm:t>
    </dgm:pt>
    <dgm:pt modelId="{2E7852D7-3DA9-4929-B79F-A70F9CCF9D58}">
      <dgm:prSet/>
      <dgm:spPr/>
      <dgm:t>
        <a:bodyPr/>
        <a:lstStyle/>
        <a:p>
          <a:pPr rtl="0"/>
          <a:r>
            <a:rPr lang="ru-RU" dirty="0">
              <a:latin typeface="Times New Roman" panose="02020603050405020304" pitchFamily="18" charset="0"/>
              <a:cs typeface="Times New Roman" panose="02020603050405020304" pitchFamily="18" charset="0"/>
            </a:rPr>
            <a:t>Смята се, че </a:t>
          </a:r>
          <a:r>
            <a:rPr lang="ru-RU" dirty="0" err="1">
              <a:latin typeface="Times New Roman" panose="02020603050405020304" pitchFamily="18" charset="0"/>
              <a:cs typeface="Times New Roman" panose="02020603050405020304" pitchFamily="18" charset="0"/>
            </a:rPr>
            <a:t>адресатът</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електронното</a:t>
          </a:r>
          <a:r>
            <a:rPr lang="ru-RU" dirty="0">
              <a:latin typeface="Times New Roman" panose="02020603050405020304" pitchFamily="18" charset="0"/>
              <a:cs typeface="Times New Roman" panose="02020603050405020304" pitchFamily="18" charset="0"/>
            </a:rPr>
            <a:t> изявление е узнал </a:t>
          </a:r>
          <a:r>
            <a:rPr lang="ru-RU" dirty="0" err="1">
              <a:latin typeface="Times New Roman" panose="02020603050405020304" pitchFamily="18" charset="0"/>
              <a:cs typeface="Times New Roman" panose="02020603050405020304" pitchFamily="18" charset="0"/>
            </a:rPr>
            <a:t>съдържанието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му</a:t>
          </a:r>
          <a:r>
            <a:rPr lang="ru-RU" dirty="0">
              <a:latin typeface="Times New Roman" panose="02020603050405020304" pitchFamily="18" charset="0"/>
              <a:cs typeface="Times New Roman" panose="02020603050405020304" pitchFamily="18" charset="0"/>
            </a:rPr>
            <a:t> в разумен срок след </a:t>
          </a:r>
          <a:r>
            <a:rPr lang="ru-RU" dirty="0" err="1">
              <a:latin typeface="Times New Roman" panose="02020603050405020304" pitchFamily="18" charset="0"/>
              <a:cs typeface="Times New Roman" panose="02020603050405020304" pitchFamily="18" charset="0"/>
            </a:rPr>
            <a:t>неговото</a:t>
          </a:r>
          <a:r>
            <a:rPr lang="ru-RU" dirty="0">
              <a:latin typeface="Times New Roman" panose="02020603050405020304" pitchFamily="18" charset="0"/>
              <a:cs typeface="Times New Roman" panose="02020603050405020304" pitchFamily="18" charset="0"/>
            </a:rPr>
            <a:t> получаване</a:t>
          </a:r>
          <a:endParaRPr lang="en-US" dirty="0">
            <a:latin typeface="Times New Roman" panose="02020603050405020304" pitchFamily="18" charset="0"/>
            <a:cs typeface="Times New Roman" panose="02020603050405020304" pitchFamily="18" charset="0"/>
          </a:endParaRPr>
        </a:p>
      </dgm:t>
    </dgm:pt>
    <dgm:pt modelId="{D61A0827-DCA0-4CD7-AD93-1BA426A9C888}" type="parTrans" cxnId="{5041207B-C55A-4AC1-9772-389F895F4628}">
      <dgm:prSet/>
      <dgm:spPr/>
      <dgm:t>
        <a:bodyPr/>
        <a:lstStyle/>
        <a:p>
          <a:endParaRPr lang="en-US"/>
        </a:p>
      </dgm:t>
    </dgm:pt>
    <dgm:pt modelId="{C7FD1381-CA33-4284-8A2D-63C8BA5C872E}" type="sibTrans" cxnId="{5041207B-C55A-4AC1-9772-389F895F4628}">
      <dgm:prSet/>
      <dgm:spPr/>
      <dgm:t>
        <a:bodyPr/>
        <a:lstStyle/>
        <a:p>
          <a:endParaRPr lang="en-US"/>
        </a:p>
      </dgm:t>
    </dgm:pt>
    <dgm:pt modelId="{75A2B340-83B8-491F-9DAE-C5CA7929119B}">
      <dgm:prSet/>
      <dgm:spPr/>
      <dgm:t>
        <a:bodyPr/>
        <a:lstStyle/>
        <a:p>
          <a:endParaRPr lang="en-US" dirty="0"/>
        </a:p>
      </dgm:t>
    </dgm:pt>
    <dgm:pt modelId="{3DEDE7B6-5E57-49EE-A3C3-F4FFD11F3BDC}" type="parTrans" cxnId="{7BE01DB0-5BD3-4756-9C56-8AB2DF96F46A}">
      <dgm:prSet/>
      <dgm:spPr/>
      <dgm:t>
        <a:bodyPr/>
        <a:lstStyle/>
        <a:p>
          <a:endParaRPr lang="en-US"/>
        </a:p>
      </dgm:t>
    </dgm:pt>
    <dgm:pt modelId="{5127321E-7138-4E2C-96A2-6748AAEA9AD3}" type="sibTrans" cxnId="{7BE01DB0-5BD3-4756-9C56-8AB2DF96F46A}">
      <dgm:prSet/>
      <dgm:spPr/>
      <dgm:t>
        <a:bodyPr/>
        <a:lstStyle/>
        <a:p>
          <a:endParaRPr lang="en-US"/>
        </a:p>
      </dgm:t>
    </dgm:pt>
    <dgm:pt modelId="{9BFBB5E1-CD33-4DF8-850B-47DB53A01ECD}" type="pres">
      <dgm:prSet presAssocID="{0C394AA0-AA31-43B0-A773-E25184B153F6}" presName="Name0" presStyleCnt="0">
        <dgm:presLayoutVars>
          <dgm:dir/>
          <dgm:animLvl val="lvl"/>
          <dgm:resizeHandles val="exact"/>
        </dgm:presLayoutVars>
      </dgm:prSet>
      <dgm:spPr/>
    </dgm:pt>
    <dgm:pt modelId="{26ACC135-D33D-463E-B488-FFED0D46A29E}" type="pres">
      <dgm:prSet presAssocID="{A0B8D113-F852-41DC-BC72-71E4FBE543F5}" presName="linNode" presStyleCnt="0"/>
      <dgm:spPr/>
    </dgm:pt>
    <dgm:pt modelId="{DCF49CF3-2984-474B-BB6E-3B0A2833F827}" type="pres">
      <dgm:prSet presAssocID="{A0B8D113-F852-41DC-BC72-71E4FBE543F5}" presName="parentText" presStyleLbl="node1" presStyleIdx="0" presStyleCnt="3">
        <dgm:presLayoutVars>
          <dgm:chMax val="1"/>
          <dgm:bulletEnabled val="1"/>
        </dgm:presLayoutVars>
      </dgm:prSet>
      <dgm:spPr/>
    </dgm:pt>
    <dgm:pt modelId="{42871D76-5856-4140-AF13-BCE8838BA911}" type="pres">
      <dgm:prSet presAssocID="{A0B8D113-F852-41DC-BC72-71E4FBE543F5}" presName="descendantText" presStyleLbl="alignAccFollowNode1" presStyleIdx="0" presStyleCnt="3">
        <dgm:presLayoutVars>
          <dgm:bulletEnabled val="1"/>
        </dgm:presLayoutVars>
      </dgm:prSet>
      <dgm:spPr/>
    </dgm:pt>
    <dgm:pt modelId="{6280CD23-6B5C-4E86-8767-CFA49201AEC2}" type="pres">
      <dgm:prSet presAssocID="{CD558901-72D5-4B7A-B14B-2AECA8FB00F9}" presName="sp" presStyleCnt="0"/>
      <dgm:spPr/>
    </dgm:pt>
    <dgm:pt modelId="{F683FD8A-A733-4B5C-9C93-AEB95F43D2B0}" type="pres">
      <dgm:prSet presAssocID="{73925FD6-CA9A-44DF-9505-64C01FDF0117}" presName="linNode" presStyleCnt="0"/>
      <dgm:spPr/>
    </dgm:pt>
    <dgm:pt modelId="{11AF18E0-99E0-49E3-82B9-9519605E6FC8}" type="pres">
      <dgm:prSet presAssocID="{73925FD6-CA9A-44DF-9505-64C01FDF0117}" presName="parentText" presStyleLbl="node1" presStyleIdx="1" presStyleCnt="3">
        <dgm:presLayoutVars>
          <dgm:chMax val="1"/>
          <dgm:bulletEnabled val="1"/>
        </dgm:presLayoutVars>
      </dgm:prSet>
      <dgm:spPr/>
    </dgm:pt>
    <dgm:pt modelId="{4F2F4209-4D61-411D-A7CD-F059CAD7297A}" type="pres">
      <dgm:prSet presAssocID="{73925FD6-CA9A-44DF-9505-64C01FDF0117}" presName="descendantText" presStyleLbl="alignAccFollowNode1" presStyleIdx="1" presStyleCnt="3">
        <dgm:presLayoutVars>
          <dgm:bulletEnabled val="1"/>
        </dgm:presLayoutVars>
      </dgm:prSet>
      <dgm:spPr/>
    </dgm:pt>
    <dgm:pt modelId="{CC2D096C-A23F-45BF-A32F-731492EE335C}" type="pres">
      <dgm:prSet presAssocID="{0242E4B7-98FF-4039-9C7E-0042CBA16952}" presName="sp" presStyleCnt="0"/>
      <dgm:spPr/>
    </dgm:pt>
    <dgm:pt modelId="{847D6C33-B06D-450A-A333-B730A736732D}" type="pres">
      <dgm:prSet presAssocID="{361B7996-0CF0-4BAA-83C6-C943C76B39CC}" presName="linNode" presStyleCnt="0"/>
      <dgm:spPr/>
    </dgm:pt>
    <dgm:pt modelId="{D63F4927-AD61-4AD8-865E-4819C89DA2E1}" type="pres">
      <dgm:prSet presAssocID="{361B7996-0CF0-4BAA-83C6-C943C76B39CC}" presName="parentText" presStyleLbl="node1" presStyleIdx="2" presStyleCnt="3">
        <dgm:presLayoutVars>
          <dgm:chMax val="1"/>
          <dgm:bulletEnabled val="1"/>
        </dgm:presLayoutVars>
      </dgm:prSet>
      <dgm:spPr/>
    </dgm:pt>
    <dgm:pt modelId="{214418FF-D4A2-4E8F-8A0F-BC757F6F915E}" type="pres">
      <dgm:prSet presAssocID="{361B7996-0CF0-4BAA-83C6-C943C76B39CC}" presName="descendantText" presStyleLbl="alignAccFollowNode1" presStyleIdx="2" presStyleCnt="3">
        <dgm:presLayoutVars>
          <dgm:bulletEnabled val="1"/>
        </dgm:presLayoutVars>
      </dgm:prSet>
      <dgm:spPr/>
    </dgm:pt>
  </dgm:ptLst>
  <dgm:cxnLst>
    <dgm:cxn modelId="{8ADC5F0D-0893-48E5-9DFF-48CC4A5B21AC}" type="presOf" srcId="{A0B8D113-F852-41DC-BC72-71E4FBE543F5}" destId="{DCF49CF3-2984-474B-BB6E-3B0A2833F827}" srcOrd="0" destOrd="0" presId="urn:microsoft.com/office/officeart/2005/8/layout/vList5"/>
    <dgm:cxn modelId="{CF6F3C1B-9FCA-46ED-BF63-0105EC0A0A07}" srcId="{73925FD6-CA9A-44DF-9505-64C01FDF0117}" destId="{17C058C4-8B3E-43D8-A090-0B8CAB97F7B2}" srcOrd="1" destOrd="0" parTransId="{0C472947-D45D-43D5-A7F2-5841460BA310}" sibTransId="{FBBEBA66-52E7-4123-B712-92F3D722185E}"/>
    <dgm:cxn modelId="{26053C37-7409-4A56-9394-957041684C93}" srcId="{0C394AA0-AA31-43B0-A773-E25184B153F6}" destId="{361B7996-0CF0-4BAA-83C6-C943C76B39CC}" srcOrd="2" destOrd="0" parTransId="{A099EE85-4576-4220-A248-9D5FDDB3EC97}" sibTransId="{F61EBBB5-8A78-4412-93F6-0365FC6A95BA}"/>
    <dgm:cxn modelId="{0FED6D3B-6F17-4436-BC6B-04A7E4BE8343}" type="presOf" srcId="{5A1480AD-2B18-4117-86EB-BA7A1E48A0CF}" destId="{4F2F4209-4D61-411D-A7CD-F059CAD7297A}" srcOrd="0" destOrd="0" presId="urn:microsoft.com/office/officeart/2005/8/layout/vList5"/>
    <dgm:cxn modelId="{66F1DF5F-E003-47FA-977B-358CBC936E02}" srcId="{0C394AA0-AA31-43B0-A773-E25184B153F6}" destId="{73925FD6-CA9A-44DF-9505-64C01FDF0117}" srcOrd="1" destOrd="0" parTransId="{D954CDF3-9B72-4CA4-AFFF-CE22C37171D8}" sibTransId="{0242E4B7-98FF-4039-9C7E-0042CBA16952}"/>
    <dgm:cxn modelId="{366C8B64-47F7-4E85-957E-86CF284E1563}" type="presOf" srcId="{15DA5EA6-8341-4280-A938-C494C0E60CAE}" destId="{4F2F4209-4D61-411D-A7CD-F059CAD7297A}" srcOrd="0" destOrd="2" presId="urn:microsoft.com/office/officeart/2005/8/layout/vList5"/>
    <dgm:cxn modelId="{89246269-0BE3-416D-AF33-E19A01157E57}" type="presOf" srcId="{2E7852D7-3DA9-4929-B79F-A70F9CCF9D58}" destId="{214418FF-D4A2-4E8F-8A0F-BC757F6F915E}" srcOrd="0" destOrd="0" presId="urn:microsoft.com/office/officeart/2005/8/layout/vList5"/>
    <dgm:cxn modelId="{B92E224B-27A5-447C-981F-C8298AB02B89}" srcId="{73925FD6-CA9A-44DF-9505-64C01FDF0117}" destId="{15DA5EA6-8341-4280-A938-C494C0E60CAE}" srcOrd="2" destOrd="0" parTransId="{E5F4D56D-999D-4A23-BD29-96B7B8BEA12D}" sibTransId="{04F05B0B-94CA-47E0-B717-797F9978175D}"/>
    <dgm:cxn modelId="{F568B653-B7CF-41BC-B9BC-2FFF713864F4}" type="presOf" srcId="{73925FD6-CA9A-44DF-9505-64C01FDF0117}" destId="{11AF18E0-99E0-49E3-82B9-9519605E6FC8}" srcOrd="0" destOrd="0" presId="urn:microsoft.com/office/officeart/2005/8/layout/vList5"/>
    <dgm:cxn modelId="{53AC5D7A-B719-4563-8438-6817BF22616B}" type="presOf" srcId="{361B7996-0CF0-4BAA-83C6-C943C76B39CC}" destId="{D63F4927-AD61-4AD8-865E-4819C89DA2E1}" srcOrd="0" destOrd="0" presId="urn:microsoft.com/office/officeart/2005/8/layout/vList5"/>
    <dgm:cxn modelId="{5041207B-C55A-4AC1-9772-389F895F4628}" srcId="{361B7996-0CF0-4BAA-83C6-C943C76B39CC}" destId="{2E7852D7-3DA9-4929-B79F-A70F9CCF9D58}" srcOrd="0" destOrd="0" parTransId="{D61A0827-DCA0-4CD7-AD93-1BA426A9C888}" sibTransId="{C7FD1381-CA33-4284-8A2D-63C8BA5C872E}"/>
    <dgm:cxn modelId="{6495467E-A964-474E-8E6E-620372F85734}" type="presOf" srcId="{0C394AA0-AA31-43B0-A773-E25184B153F6}" destId="{9BFBB5E1-CD33-4DF8-850B-47DB53A01ECD}" srcOrd="0" destOrd="0" presId="urn:microsoft.com/office/officeart/2005/8/layout/vList5"/>
    <dgm:cxn modelId="{F67540A2-DC9F-486F-B903-0F4D74BAE85F}" srcId="{0C394AA0-AA31-43B0-A773-E25184B153F6}" destId="{A0B8D113-F852-41DC-BC72-71E4FBE543F5}" srcOrd="0" destOrd="0" parTransId="{44C6A8E9-6F9D-4647-8788-4782DA8FFA07}" sibTransId="{CD558901-72D5-4B7A-B14B-2AECA8FB00F9}"/>
    <dgm:cxn modelId="{7BE01DB0-5BD3-4756-9C56-8AB2DF96F46A}" srcId="{361B7996-0CF0-4BAA-83C6-C943C76B39CC}" destId="{75A2B340-83B8-491F-9DAE-C5CA7929119B}" srcOrd="1" destOrd="0" parTransId="{3DEDE7B6-5E57-49EE-A3C3-F4FFD11F3BDC}" sibTransId="{5127321E-7138-4E2C-96A2-6748AAEA9AD3}"/>
    <dgm:cxn modelId="{5CF9B3C0-DCD3-4368-BF8E-82CE3D3B5DD3}" type="presOf" srcId="{64F16A4E-8968-4009-9ED0-C5908EC274CF}" destId="{42871D76-5856-4140-AF13-BCE8838BA911}" srcOrd="0" destOrd="0" presId="urn:microsoft.com/office/officeart/2005/8/layout/vList5"/>
    <dgm:cxn modelId="{580D66D6-5879-4565-AFAD-66BB4E1C6DFD}" srcId="{A0B8D113-F852-41DC-BC72-71E4FBE543F5}" destId="{64F16A4E-8968-4009-9ED0-C5908EC274CF}" srcOrd="0" destOrd="0" parTransId="{E9EEE2D7-DC7E-49CB-9848-024A933F5F52}" sibTransId="{342FA89E-C911-4B5E-A2BA-A4A876E398CF}"/>
    <dgm:cxn modelId="{FD93F9D8-2971-40C4-B031-282EB5658467}" type="presOf" srcId="{75A2B340-83B8-491F-9DAE-C5CA7929119B}" destId="{214418FF-D4A2-4E8F-8A0F-BC757F6F915E}" srcOrd="0" destOrd="1" presId="urn:microsoft.com/office/officeart/2005/8/layout/vList5"/>
    <dgm:cxn modelId="{37724BEC-9A90-43F3-AE42-AA69AD82686B}" srcId="{73925FD6-CA9A-44DF-9505-64C01FDF0117}" destId="{5A1480AD-2B18-4117-86EB-BA7A1E48A0CF}" srcOrd="0" destOrd="0" parTransId="{7101E246-65EB-4D73-887D-C99CA2787401}" sibTransId="{3A7173F1-4156-4973-BB49-308964FBB33B}"/>
    <dgm:cxn modelId="{B5D2E0F9-36D4-4DB9-A6DB-C49F7403DCCC}" type="presOf" srcId="{17C058C4-8B3E-43D8-A090-0B8CAB97F7B2}" destId="{4F2F4209-4D61-411D-A7CD-F059CAD7297A}" srcOrd="0" destOrd="1" presId="urn:microsoft.com/office/officeart/2005/8/layout/vList5"/>
    <dgm:cxn modelId="{476833A5-C14A-41B9-8DA0-817C1C2E181F}" type="presParOf" srcId="{9BFBB5E1-CD33-4DF8-850B-47DB53A01ECD}" destId="{26ACC135-D33D-463E-B488-FFED0D46A29E}" srcOrd="0" destOrd="0" presId="urn:microsoft.com/office/officeart/2005/8/layout/vList5"/>
    <dgm:cxn modelId="{9BBC6CCC-ADC9-45B5-B0CE-0E0046EF1750}" type="presParOf" srcId="{26ACC135-D33D-463E-B488-FFED0D46A29E}" destId="{DCF49CF3-2984-474B-BB6E-3B0A2833F827}" srcOrd="0" destOrd="0" presId="urn:microsoft.com/office/officeart/2005/8/layout/vList5"/>
    <dgm:cxn modelId="{07D7EBC9-8047-48D1-8876-BFFA69C6ECCB}" type="presParOf" srcId="{26ACC135-D33D-463E-B488-FFED0D46A29E}" destId="{42871D76-5856-4140-AF13-BCE8838BA911}" srcOrd="1" destOrd="0" presId="urn:microsoft.com/office/officeart/2005/8/layout/vList5"/>
    <dgm:cxn modelId="{B6FE5E06-CD13-40D6-AA8F-277F8E86C9B9}" type="presParOf" srcId="{9BFBB5E1-CD33-4DF8-850B-47DB53A01ECD}" destId="{6280CD23-6B5C-4E86-8767-CFA49201AEC2}" srcOrd="1" destOrd="0" presId="urn:microsoft.com/office/officeart/2005/8/layout/vList5"/>
    <dgm:cxn modelId="{7C896E19-D4D3-42D1-8234-9496AEDFE522}" type="presParOf" srcId="{9BFBB5E1-CD33-4DF8-850B-47DB53A01ECD}" destId="{F683FD8A-A733-4B5C-9C93-AEB95F43D2B0}" srcOrd="2" destOrd="0" presId="urn:microsoft.com/office/officeart/2005/8/layout/vList5"/>
    <dgm:cxn modelId="{5795F6C4-D730-4071-8B6E-01D918DD44BB}" type="presParOf" srcId="{F683FD8A-A733-4B5C-9C93-AEB95F43D2B0}" destId="{11AF18E0-99E0-49E3-82B9-9519605E6FC8}" srcOrd="0" destOrd="0" presId="urn:microsoft.com/office/officeart/2005/8/layout/vList5"/>
    <dgm:cxn modelId="{8EBBFD01-2BE5-459E-87DB-1117F4BF9849}" type="presParOf" srcId="{F683FD8A-A733-4B5C-9C93-AEB95F43D2B0}" destId="{4F2F4209-4D61-411D-A7CD-F059CAD7297A}" srcOrd="1" destOrd="0" presId="urn:microsoft.com/office/officeart/2005/8/layout/vList5"/>
    <dgm:cxn modelId="{48B0EA76-981D-4522-9934-E75F29125F4C}" type="presParOf" srcId="{9BFBB5E1-CD33-4DF8-850B-47DB53A01ECD}" destId="{CC2D096C-A23F-45BF-A32F-731492EE335C}" srcOrd="3" destOrd="0" presId="urn:microsoft.com/office/officeart/2005/8/layout/vList5"/>
    <dgm:cxn modelId="{2A7859F8-F55B-4BF4-A358-853B71681DD4}" type="presParOf" srcId="{9BFBB5E1-CD33-4DF8-850B-47DB53A01ECD}" destId="{847D6C33-B06D-450A-A333-B730A736732D}" srcOrd="4" destOrd="0" presId="urn:microsoft.com/office/officeart/2005/8/layout/vList5"/>
    <dgm:cxn modelId="{B07C370A-F663-4F3C-8149-26B97E477E83}" type="presParOf" srcId="{847D6C33-B06D-450A-A333-B730A736732D}" destId="{D63F4927-AD61-4AD8-865E-4819C89DA2E1}" srcOrd="0" destOrd="0" presId="urn:microsoft.com/office/officeart/2005/8/layout/vList5"/>
    <dgm:cxn modelId="{A5A1D3A9-159C-4F94-9825-E481BFB6AFAA}" type="presParOf" srcId="{847D6C33-B06D-450A-A333-B730A736732D}" destId="{214418FF-D4A2-4E8F-8A0F-BC757F6F915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3A50C5-A8CF-40DE-8EEB-7C5026529DA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52A9425-A257-4751-B7C2-7B75B7E4423A}">
      <dgm:prSet/>
      <dgm:spPr/>
      <dgm:t>
        <a:bodyPr/>
        <a:lstStyle/>
        <a:p>
          <a:pPr rtl="0"/>
          <a:r>
            <a:rPr lang="ru-RU" dirty="0">
              <a:latin typeface="Times New Roman" panose="02020603050405020304" pitchFamily="18" charset="0"/>
              <a:cs typeface="Times New Roman" panose="02020603050405020304" pitchFamily="18" charset="0"/>
            </a:rPr>
            <a:t>По правило, </a:t>
          </a:r>
          <a:r>
            <a:rPr lang="ru-RU" dirty="0" err="1">
              <a:latin typeface="Times New Roman" panose="02020603050405020304" pitchFamily="18" charset="0"/>
              <a:cs typeface="Times New Roman" panose="02020603050405020304" pitchFamily="18" charset="0"/>
            </a:rPr>
            <a:t>потвърждаване</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получаването</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електронно</a:t>
          </a:r>
          <a:r>
            <a:rPr lang="ru-RU" dirty="0">
              <a:latin typeface="Times New Roman" panose="02020603050405020304" pitchFamily="18" charset="0"/>
              <a:cs typeface="Times New Roman" panose="02020603050405020304" pitchFamily="18" charset="0"/>
            </a:rPr>
            <a:t> изявление не е необходимо, за да се смята, че е получено от адресата.</a:t>
          </a:r>
          <a:endParaRPr lang="en-US" dirty="0">
            <a:latin typeface="Times New Roman" panose="02020603050405020304" pitchFamily="18" charset="0"/>
            <a:cs typeface="Times New Roman" panose="02020603050405020304" pitchFamily="18" charset="0"/>
          </a:endParaRPr>
        </a:p>
      </dgm:t>
    </dgm:pt>
    <dgm:pt modelId="{A58AA961-BE30-4799-BE23-F0D586F5F4E3}" type="parTrans" cxnId="{3E44A2D6-3341-425F-BB50-CC5CB8C2367B}">
      <dgm:prSet/>
      <dgm:spPr/>
      <dgm:t>
        <a:bodyPr/>
        <a:lstStyle/>
        <a:p>
          <a:endParaRPr lang="en-US"/>
        </a:p>
      </dgm:t>
    </dgm:pt>
    <dgm:pt modelId="{3FB7E1A8-B408-4A81-8BFC-0FFB14AC89C7}" type="sibTrans" cxnId="{3E44A2D6-3341-425F-BB50-CC5CB8C2367B}">
      <dgm:prSet/>
      <dgm:spPr/>
      <dgm:t>
        <a:bodyPr/>
        <a:lstStyle/>
        <a:p>
          <a:endParaRPr lang="en-US"/>
        </a:p>
      </dgm:t>
    </dgm:pt>
    <dgm:pt modelId="{93E828A8-231D-4E8F-8079-113C09BBEDFD}">
      <dgm:prSet/>
      <dgm:spPr/>
      <dgm:t>
        <a:bodyPr/>
        <a:lstStyle/>
        <a:p>
          <a:pPr rtl="0"/>
          <a:r>
            <a:rPr lang="ru-RU">
              <a:latin typeface="Times New Roman" panose="02020603050405020304" pitchFamily="18" charset="0"/>
              <a:cs typeface="Times New Roman" panose="02020603050405020304" pitchFamily="18" charset="0"/>
            </a:rPr>
            <a:t>Страните могат да уговорят, че е необходимо потвърждаване и срок за потвърждаване.</a:t>
          </a:r>
          <a:endParaRPr lang="en-US">
            <a:latin typeface="Times New Roman" panose="02020603050405020304" pitchFamily="18" charset="0"/>
            <a:cs typeface="Times New Roman" panose="02020603050405020304" pitchFamily="18" charset="0"/>
          </a:endParaRPr>
        </a:p>
      </dgm:t>
    </dgm:pt>
    <dgm:pt modelId="{1BC3BD61-7863-4FA9-9901-FCC149AD7340}" type="parTrans" cxnId="{CB7EC5C0-0BED-42C3-834B-1FB29864774A}">
      <dgm:prSet/>
      <dgm:spPr/>
      <dgm:t>
        <a:bodyPr/>
        <a:lstStyle/>
        <a:p>
          <a:endParaRPr lang="en-US"/>
        </a:p>
      </dgm:t>
    </dgm:pt>
    <dgm:pt modelId="{6F584E23-927C-4CF6-ADE7-E8A7A5C8B1F9}" type="sibTrans" cxnId="{CB7EC5C0-0BED-42C3-834B-1FB29864774A}">
      <dgm:prSet/>
      <dgm:spPr/>
      <dgm:t>
        <a:bodyPr/>
        <a:lstStyle/>
        <a:p>
          <a:endParaRPr lang="en-US"/>
        </a:p>
      </dgm:t>
    </dgm:pt>
    <dgm:pt modelId="{D691B9AE-CFEF-4C2E-A34D-98427F1F5C0A}">
      <dgm:prSet/>
      <dgm:spPr/>
      <dgm:t>
        <a:bodyPr/>
        <a:lstStyle/>
        <a:p>
          <a:pPr rtl="0"/>
          <a:r>
            <a:rPr lang="ru-RU" dirty="0">
              <a:latin typeface="Times New Roman" panose="02020603050405020304" pitchFamily="18" charset="0"/>
              <a:cs typeface="Times New Roman" panose="02020603050405020304" pitchFamily="18" charset="0"/>
            </a:rPr>
            <a:t>Ако </a:t>
          </a:r>
          <a:r>
            <a:rPr lang="ru-RU" dirty="0" err="1">
              <a:latin typeface="Times New Roman" panose="02020603050405020304" pitchFamily="18" charset="0"/>
              <a:cs typeface="Times New Roman" panose="02020603050405020304" pitchFamily="18" charset="0"/>
            </a:rPr>
            <a:t>страните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са</a:t>
          </a:r>
          <a:r>
            <a:rPr lang="ru-RU" dirty="0">
              <a:latin typeface="Times New Roman" panose="02020603050405020304" pitchFamily="18" charset="0"/>
              <a:cs typeface="Times New Roman" panose="02020603050405020304" pitchFamily="18" charset="0"/>
            </a:rPr>
            <a:t> уговорили, че се </a:t>
          </a:r>
          <a:r>
            <a:rPr lang="ru-RU" dirty="0" err="1">
              <a:latin typeface="Times New Roman" panose="02020603050405020304" pitchFamily="18" charset="0"/>
              <a:cs typeface="Times New Roman" panose="02020603050405020304" pitchFamily="18" charset="0"/>
            </a:rPr>
            <a:t>изисква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потвърждаване</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получаването</a:t>
          </a:r>
          <a:r>
            <a:rPr lang="ru-RU" dirty="0">
              <a:latin typeface="Times New Roman" panose="02020603050405020304" pitchFamily="18" charset="0"/>
              <a:cs typeface="Times New Roman" panose="02020603050405020304" pitchFamily="18" charset="0"/>
            </a:rPr>
            <a:t> и не е </a:t>
          </a:r>
          <a:r>
            <a:rPr lang="ru-RU" dirty="0" err="1">
              <a:latin typeface="Times New Roman" panose="02020603050405020304" pitchFamily="18" charset="0"/>
              <a:cs typeface="Times New Roman" panose="02020603050405020304" pitchFamily="18" charset="0"/>
            </a:rPr>
            <a:t>посочен</a:t>
          </a:r>
          <a:r>
            <a:rPr lang="ru-RU" dirty="0">
              <a:latin typeface="Times New Roman" panose="02020603050405020304" pitchFamily="18" charset="0"/>
              <a:cs typeface="Times New Roman" panose="02020603050405020304" pitchFamily="18" charset="0"/>
            </a:rPr>
            <a:t> срок за </a:t>
          </a:r>
          <a:r>
            <a:rPr lang="ru-RU" dirty="0" err="1">
              <a:latin typeface="Times New Roman" panose="02020603050405020304" pitchFamily="18" charset="0"/>
              <a:cs typeface="Times New Roman" panose="02020603050405020304" pitchFamily="18" charset="0"/>
            </a:rPr>
            <a:t>това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потвърждаването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трябва</a:t>
          </a:r>
          <a:r>
            <a:rPr lang="ru-RU" dirty="0">
              <a:latin typeface="Times New Roman" panose="02020603050405020304" pitchFamily="18" charset="0"/>
              <a:cs typeface="Times New Roman" panose="02020603050405020304" pitchFamily="18" charset="0"/>
            </a:rPr>
            <a:t> да </a:t>
          </a:r>
          <a:r>
            <a:rPr lang="ru-RU" dirty="0" err="1">
              <a:latin typeface="Times New Roman" panose="02020603050405020304" pitchFamily="18" charset="0"/>
              <a:cs typeface="Times New Roman" panose="02020603050405020304" pitchFamily="18" charset="0"/>
            </a:rPr>
            <a:t>бъде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извършено</a:t>
          </a:r>
          <a:r>
            <a:rPr lang="ru-RU" dirty="0">
              <a:latin typeface="Times New Roman" panose="02020603050405020304" pitchFamily="18" charset="0"/>
              <a:cs typeface="Times New Roman" panose="02020603050405020304" pitchFamily="18" charset="0"/>
            </a:rPr>
            <a:t> в разумен срок.</a:t>
          </a:r>
          <a:endParaRPr lang="en-US" dirty="0">
            <a:latin typeface="Times New Roman" panose="02020603050405020304" pitchFamily="18" charset="0"/>
            <a:cs typeface="Times New Roman" panose="02020603050405020304" pitchFamily="18" charset="0"/>
          </a:endParaRPr>
        </a:p>
      </dgm:t>
    </dgm:pt>
    <dgm:pt modelId="{8165A9A6-C916-45A5-9866-BE6D0E71D15A}" type="parTrans" cxnId="{635A75C6-519C-4BBB-BF38-0164F4AE30B0}">
      <dgm:prSet/>
      <dgm:spPr/>
      <dgm:t>
        <a:bodyPr/>
        <a:lstStyle/>
        <a:p>
          <a:endParaRPr lang="en-US"/>
        </a:p>
      </dgm:t>
    </dgm:pt>
    <dgm:pt modelId="{16683DDF-10C7-4191-80F0-43550AA2294A}" type="sibTrans" cxnId="{635A75C6-519C-4BBB-BF38-0164F4AE30B0}">
      <dgm:prSet/>
      <dgm:spPr/>
      <dgm:t>
        <a:bodyPr/>
        <a:lstStyle/>
        <a:p>
          <a:endParaRPr lang="en-US"/>
        </a:p>
      </dgm:t>
    </dgm:pt>
    <dgm:pt modelId="{F8206AB7-E708-4733-B156-FE6F3468AB67}">
      <dgm:prSet/>
      <dgm:spPr/>
      <dgm:t>
        <a:bodyPr/>
        <a:lstStyle/>
        <a:p>
          <a:pPr rtl="0"/>
          <a:r>
            <a:rPr lang="ru-RU" dirty="0">
              <a:latin typeface="Times New Roman" panose="02020603050405020304" pitchFamily="18" charset="0"/>
              <a:cs typeface="Times New Roman" panose="02020603050405020304" pitchFamily="18" charset="0"/>
            </a:rPr>
            <a:t>Ако е уговорено </a:t>
          </a:r>
          <a:r>
            <a:rPr lang="ru-RU" dirty="0" err="1">
              <a:latin typeface="Times New Roman" panose="02020603050405020304" pitchFamily="18" charset="0"/>
              <a:cs typeface="Times New Roman" panose="02020603050405020304" pitchFamily="18" charset="0"/>
            </a:rPr>
            <a:t>потвърждаване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електронното</a:t>
          </a:r>
          <a:r>
            <a:rPr lang="ru-RU" dirty="0">
              <a:latin typeface="Times New Roman" panose="02020603050405020304" pitchFamily="18" charset="0"/>
              <a:cs typeface="Times New Roman" panose="02020603050405020304" pitchFamily="18" charset="0"/>
            </a:rPr>
            <a:t> изявление е получено с </a:t>
          </a:r>
          <a:r>
            <a:rPr lang="ru-RU" dirty="0" err="1">
              <a:latin typeface="Times New Roman" panose="02020603050405020304" pitchFamily="18" charset="0"/>
              <a:cs typeface="Times New Roman" panose="02020603050405020304" pitchFamily="18" charset="0"/>
            </a:rPr>
            <a:t>изпращането</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потвърждаване</a:t>
          </a:r>
          <a:r>
            <a:rPr lang="ru-RU" dirty="0">
              <a:latin typeface="Times New Roman" panose="02020603050405020304" pitchFamily="18" charset="0"/>
              <a:cs typeface="Times New Roman" panose="02020603050405020304" pitchFamily="18" charset="0"/>
            </a:rPr>
            <a:t> от адресата за </a:t>
          </a:r>
          <a:r>
            <a:rPr lang="ru-RU" dirty="0" err="1">
              <a:latin typeface="Times New Roman" panose="02020603050405020304" pitchFamily="18" charset="0"/>
              <a:cs typeface="Times New Roman" panose="02020603050405020304" pitchFamily="18" charset="0"/>
            </a:rPr>
            <a:t>получаването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му</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dgm:t>
    </dgm:pt>
    <dgm:pt modelId="{CC60D5B0-79B0-471F-B8E6-A2D0A6D7D7AC}" type="parTrans" cxnId="{EFC36BB0-98FB-4AB4-81F3-7A7B9A7CF9D5}">
      <dgm:prSet/>
      <dgm:spPr/>
      <dgm:t>
        <a:bodyPr/>
        <a:lstStyle/>
        <a:p>
          <a:endParaRPr lang="en-US"/>
        </a:p>
      </dgm:t>
    </dgm:pt>
    <dgm:pt modelId="{A1DFF3CC-C958-40FC-BFEA-285A5212AF58}" type="sibTrans" cxnId="{EFC36BB0-98FB-4AB4-81F3-7A7B9A7CF9D5}">
      <dgm:prSet/>
      <dgm:spPr/>
      <dgm:t>
        <a:bodyPr/>
        <a:lstStyle/>
        <a:p>
          <a:endParaRPr lang="en-US"/>
        </a:p>
      </dgm:t>
    </dgm:pt>
    <dgm:pt modelId="{F312FE18-52A6-4EF9-B655-DBD3AFCF12B8}">
      <dgm:prSet/>
      <dgm:spPr/>
      <dgm:t>
        <a:bodyPr/>
        <a:lstStyle/>
        <a:p>
          <a:pPr rtl="0"/>
          <a:r>
            <a:rPr lang="ru-RU" dirty="0">
              <a:latin typeface="Times New Roman" panose="02020603050405020304" pitchFamily="18" charset="0"/>
              <a:cs typeface="Times New Roman" panose="02020603050405020304" pitchFamily="18" charset="0"/>
            </a:rPr>
            <a:t>Потвърждаването на </a:t>
          </a:r>
          <a:r>
            <a:rPr lang="ru-RU" dirty="0" err="1">
              <a:latin typeface="Times New Roman" panose="02020603050405020304" pitchFamily="18" charset="0"/>
              <a:cs typeface="Times New Roman" panose="02020603050405020304" pitchFamily="18" charset="0"/>
            </a:rPr>
            <a:t>получаването</a:t>
          </a:r>
          <a:r>
            <a:rPr lang="ru-RU" dirty="0">
              <a:latin typeface="Times New Roman" panose="02020603050405020304" pitchFamily="18" charset="0"/>
              <a:cs typeface="Times New Roman" panose="02020603050405020304" pitchFamily="18" charset="0"/>
            </a:rPr>
            <a:t> НЕ </a:t>
          </a:r>
          <a:r>
            <a:rPr lang="ru-RU" dirty="0" err="1">
              <a:latin typeface="Times New Roman" panose="02020603050405020304" pitchFamily="18" charset="0"/>
              <a:cs typeface="Times New Roman" panose="02020603050405020304" pitchFamily="18" charset="0"/>
            </a:rPr>
            <a:t>удостоверява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съдържанието</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електронното</a:t>
          </a:r>
          <a:r>
            <a:rPr lang="ru-RU" dirty="0">
              <a:latin typeface="Times New Roman" panose="02020603050405020304" pitchFamily="18" charset="0"/>
              <a:cs typeface="Times New Roman" panose="02020603050405020304" pitchFamily="18" charset="0"/>
            </a:rPr>
            <a:t> изявление.</a:t>
          </a:r>
          <a:endParaRPr lang="en-US" dirty="0">
            <a:latin typeface="Times New Roman" panose="02020603050405020304" pitchFamily="18" charset="0"/>
            <a:cs typeface="Times New Roman" panose="02020603050405020304" pitchFamily="18" charset="0"/>
          </a:endParaRPr>
        </a:p>
      </dgm:t>
    </dgm:pt>
    <dgm:pt modelId="{2604056D-92F4-4EC7-8156-529C29540E28}" type="parTrans" cxnId="{5AFBB856-1CA1-432E-8956-2AF52F63C493}">
      <dgm:prSet/>
      <dgm:spPr/>
      <dgm:t>
        <a:bodyPr/>
        <a:lstStyle/>
        <a:p>
          <a:endParaRPr lang="en-US"/>
        </a:p>
      </dgm:t>
    </dgm:pt>
    <dgm:pt modelId="{6E7F093D-36BC-459D-8AC0-200C2EE7B811}" type="sibTrans" cxnId="{5AFBB856-1CA1-432E-8956-2AF52F63C493}">
      <dgm:prSet/>
      <dgm:spPr/>
      <dgm:t>
        <a:bodyPr/>
        <a:lstStyle/>
        <a:p>
          <a:endParaRPr lang="en-US"/>
        </a:p>
      </dgm:t>
    </dgm:pt>
    <dgm:pt modelId="{C926C5E2-FA85-4719-8E98-9280E2DB4B34}" type="pres">
      <dgm:prSet presAssocID="{A13A50C5-A8CF-40DE-8EEB-7C5026529DAF}" presName="vert0" presStyleCnt="0">
        <dgm:presLayoutVars>
          <dgm:dir/>
          <dgm:animOne val="branch"/>
          <dgm:animLvl val="lvl"/>
        </dgm:presLayoutVars>
      </dgm:prSet>
      <dgm:spPr/>
    </dgm:pt>
    <dgm:pt modelId="{E4C34D50-832D-418F-996F-2A8EA2852DEE}" type="pres">
      <dgm:prSet presAssocID="{052A9425-A257-4751-B7C2-7B75B7E4423A}" presName="thickLine" presStyleLbl="alignNode1" presStyleIdx="0" presStyleCnt="5"/>
      <dgm:spPr/>
    </dgm:pt>
    <dgm:pt modelId="{EFB35D21-E5C6-4401-811D-EA34FC411F70}" type="pres">
      <dgm:prSet presAssocID="{052A9425-A257-4751-B7C2-7B75B7E4423A}" presName="horz1" presStyleCnt="0"/>
      <dgm:spPr/>
    </dgm:pt>
    <dgm:pt modelId="{0C994D6D-0CEE-4C0B-9281-8B599B22D12C}" type="pres">
      <dgm:prSet presAssocID="{052A9425-A257-4751-B7C2-7B75B7E4423A}" presName="tx1" presStyleLbl="revTx" presStyleIdx="0" presStyleCnt="5"/>
      <dgm:spPr/>
    </dgm:pt>
    <dgm:pt modelId="{ECA64490-E456-483E-A98F-4A8DF7FBD7FE}" type="pres">
      <dgm:prSet presAssocID="{052A9425-A257-4751-B7C2-7B75B7E4423A}" presName="vert1" presStyleCnt="0"/>
      <dgm:spPr/>
    </dgm:pt>
    <dgm:pt modelId="{5D8D503C-96E9-4266-925B-F84E2EDB71A3}" type="pres">
      <dgm:prSet presAssocID="{93E828A8-231D-4E8F-8079-113C09BBEDFD}" presName="thickLine" presStyleLbl="alignNode1" presStyleIdx="1" presStyleCnt="5"/>
      <dgm:spPr/>
    </dgm:pt>
    <dgm:pt modelId="{45BFACC8-47F4-43A5-AB2D-0FAF3BAFE918}" type="pres">
      <dgm:prSet presAssocID="{93E828A8-231D-4E8F-8079-113C09BBEDFD}" presName="horz1" presStyleCnt="0"/>
      <dgm:spPr/>
    </dgm:pt>
    <dgm:pt modelId="{959B6A89-4752-4903-B3BB-909991FB6999}" type="pres">
      <dgm:prSet presAssocID="{93E828A8-231D-4E8F-8079-113C09BBEDFD}" presName="tx1" presStyleLbl="revTx" presStyleIdx="1" presStyleCnt="5"/>
      <dgm:spPr/>
    </dgm:pt>
    <dgm:pt modelId="{D218819E-C1A3-4428-83E3-80048D29D1C5}" type="pres">
      <dgm:prSet presAssocID="{93E828A8-231D-4E8F-8079-113C09BBEDFD}" presName="vert1" presStyleCnt="0"/>
      <dgm:spPr/>
    </dgm:pt>
    <dgm:pt modelId="{9A309EF4-3097-4001-8452-57655873314D}" type="pres">
      <dgm:prSet presAssocID="{D691B9AE-CFEF-4C2E-A34D-98427F1F5C0A}" presName="thickLine" presStyleLbl="alignNode1" presStyleIdx="2" presStyleCnt="5"/>
      <dgm:spPr/>
    </dgm:pt>
    <dgm:pt modelId="{27530DBC-435E-429F-B21B-0C45EAA0E9F2}" type="pres">
      <dgm:prSet presAssocID="{D691B9AE-CFEF-4C2E-A34D-98427F1F5C0A}" presName="horz1" presStyleCnt="0"/>
      <dgm:spPr/>
    </dgm:pt>
    <dgm:pt modelId="{C38A6989-63F3-4EC5-A846-3DDE6410DBF9}" type="pres">
      <dgm:prSet presAssocID="{D691B9AE-CFEF-4C2E-A34D-98427F1F5C0A}" presName="tx1" presStyleLbl="revTx" presStyleIdx="2" presStyleCnt="5"/>
      <dgm:spPr/>
    </dgm:pt>
    <dgm:pt modelId="{7DE438F5-56CE-4511-8933-1BE7DBD142D1}" type="pres">
      <dgm:prSet presAssocID="{D691B9AE-CFEF-4C2E-A34D-98427F1F5C0A}" presName="vert1" presStyleCnt="0"/>
      <dgm:spPr/>
    </dgm:pt>
    <dgm:pt modelId="{B1C88156-5E9D-457D-BCE1-2823FE1262A6}" type="pres">
      <dgm:prSet presAssocID="{F8206AB7-E708-4733-B156-FE6F3468AB67}" presName="thickLine" presStyleLbl="alignNode1" presStyleIdx="3" presStyleCnt="5"/>
      <dgm:spPr/>
    </dgm:pt>
    <dgm:pt modelId="{ED9E4681-A76A-4654-8AA1-08BD07CD769A}" type="pres">
      <dgm:prSet presAssocID="{F8206AB7-E708-4733-B156-FE6F3468AB67}" presName="horz1" presStyleCnt="0"/>
      <dgm:spPr/>
    </dgm:pt>
    <dgm:pt modelId="{5607B780-234F-4131-A314-319AC376FF25}" type="pres">
      <dgm:prSet presAssocID="{F8206AB7-E708-4733-B156-FE6F3468AB67}" presName="tx1" presStyleLbl="revTx" presStyleIdx="3" presStyleCnt="5"/>
      <dgm:spPr/>
    </dgm:pt>
    <dgm:pt modelId="{3ABDA010-A9A4-455C-AD42-D495D99AF244}" type="pres">
      <dgm:prSet presAssocID="{F8206AB7-E708-4733-B156-FE6F3468AB67}" presName="vert1" presStyleCnt="0"/>
      <dgm:spPr/>
    </dgm:pt>
    <dgm:pt modelId="{E03FA81C-3DC6-4EA0-A275-8E5BC5072A0B}" type="pres">
      <dgm:prSet presAssocID="{F312FE18-52A6-4EF9-B655-DBD3AFCF12B8}" presName="thickLine" presStyleLbl="alignNode1" presStyleIdx="4" presStyleCnt="5"/>
      <dgm:spPr/>
    </dgm:pt>
    <dgm:pt modelId="{05DC1E77-1B8F-4F71-B4D4-00417AF9EFDD}" type="pres">
      <dgm:prSet presAssocID="{F312FE18-52A6-4EF9-B655-DBD3AFCF12B8}" presName="horz1" presStyleCnt="0"/>
      <dgm:spPr/>
    </dgm:pt>
    <dgm:pt modelId="{254EE1FC-89C5-4812-B49D-73993A5C216C}" type="pres">
      <dgm:prSet presAssocID="{F312FE18-52A6-4EF9-B655-DBD3AFCF12B8}" presName="tx1" presStyleLbl="revTx" presStyleIdx="4" presStyleCnt="5"/>
      <dgm:spPr/>
    </dgm:pt>
    <dgm:pt modelId="{D5712E00-61E1-44D2-8CB3-9236FA6558DD}" type="pres">
      <dgm:prSet presAssocID="{F312FE18-52A6-4EF9-B655-DBD3AFCF12B8}" presName="vert1" presStyleCnt="0"/>
      <dgm:spPr/>
    </dgm:pt>
  </dgm:ptLst>
  <dgm:cxnLst>
    <dgm:cxn modelId="{475F6629-04D0-4C63-AAE0-06773352EE77}" type="presOf" srcId="{F312FE18-52A6-4EF9-B655-DBD3AFCF12B8}" destId="{254EE1FC-89C5-4812-B49D-73993A5C216C}" srcOrd="0" destOrd="0" presId="urn:microsoft.com/office/officeart/2008/layout/LinedList"/>
    <dgm:cxn modelId="{5AFBB856-1CA1-432E-8956-2AF52F63C493}" srcId="{A13A50C5-A8CF-40DE-8EEB-7C5026529DAF}" destId="{F312FE18-52A6-4EF9-B655-DBD3AFCF12B8}" srcOrd="4" destOrd="0" parTransId="{2604056D-92F4-4EC7-8156-529C29540E28}" sibTransId="{6E7F093D-36BC-459D-8AC0-200C2EE7B811}"/>
    <dgm:cxn modelId="{3D863079-BD86-4054-AE8D-AAB46352EF1F}" type="presOf" srcId="{F8206AB7-E708-4733-B156-FE6F3468AB67}" destId="{5607B780-234F-4131-A314-319AC376FF25}" srcOrd="0" destOrd="0" presId="urn:microsoft.com/office/officeart/2008/layout/LinedList"/>
    <dgm:cxn modelId="{EFC36BB0-98FB-4AB4-81F3-7A7B9A7CF9D5}" srcId="{A13A50C5-A8CF-40DE-8EEB-7C5026529DAF}" destId="{F8206AB7-E708-4733-B156-FE6F3468AB67}" srcOrd="3" destOrd="0" parTransId="{CC60D5B0-79B0-471F-B8E6-A2D0A6D7D7AC}" sibTransId="{A1DFF3CC-C958-40FC-BFEA-285A5212AF58}"/>
    <dgm:cxn modelId="{7C02D7B9-EEE5-4184-8F72-052B18F50777}" type="presOf" srcId="{A13A50C5-A8CF-40DE-8EEB-7C5026529DAF}" destId="{C926C5E2-FA85-4719-8E98-9280E2DB4B34}" srcOrd="0" destOrd="0" presId="urn:microsoft.com/office/officeart/2008/layout/LinedList"/>
    <dgm:cxn modelId="{CB7EC5C0-0BED-42C3-834B-1FB29864774A}" srcId="{A13A50C5-A8CF-40DE-8EEB-7C5026529DAF}" destId="{93E828A8-231D-4E8F-8079-113C09BBEDFD}" srcOrd="1" destOrd="0" parTransId="{1BC3BD61-7863-4FA9-9901-FCC149AD7340}" sibTransId="{6F584E23-927C-4CF6-ADE7-E8A7A5C8B1F9}"/>
    <dgm:cxn modelId="{635A75C6-519C-4BBB-BF38-0164F4AE30B0}" srcId="{A13A50C5-A8CF-40DE-8EEB-7C5026529DAF}" destId="{D691B9AE-CFEF-4C2E-A34D-98427F1F5C0A}" srcOrd="2" destOrd="0" parTransId="{8165A9A6-C916-45A5-9866-BE6D0E71D15A}" sibTransId="{16683DDF-10C7-4191-80F0-43550AA2294A}"/>
    <dgm:cxn modelId="{F09290D2-B5A3-42FF-B633-EE45B8E675A4}" type="presOf" srcId="{D691B9AE-CFEF-4C2E-A34D-98427F1F5C0A}" destId="{C38A6989-63F3-4EC5-A846-3DDE6410DBF9}" srcOrd="0" destOrd="0" presId="urn:microsoft.com/office/officeart/2008/layout/LinedList"/>
    <dgm:cxn modelId="{3E44A2D6-3341-425F-BB50-CC5CB8C2367B}" srcId="{A13A50C5-A8CF-40DE-8EEB-7C5026529DAF}" destId="{052A9425-A257-4751-B7C2-7B75B7E4423A}" srcOrd="0" destOrd="0" parTransId="{A58AA961-BE30-4799-BE23-F0D586F5F4E3}" sibTransId="{3FB7E1A8-B408-4A81-8BFC-0FFB14AC89C7}"/>
    <dgm:cxn modelId="{327C4FF3-BEA1-44FC-A088-10FB16E1249F}" type="presOf" srcId="{052A9425-A257-4751-B7C2-7B75B7E4423A}" destId="{0C994D6D-0CEE-4C0B-9281-8B599B22D12C}" srcOrd="0" destOrd="0" presId="urn:microsoft.com/office/officeart/2008/layout/LinedList"/>
    <dgm:cxn modelId="{93D07EFC-3C67-48C6-B1B9-6749EC2950DE}" type="presOf" srcId="{93E828A8-231D-4E8F-8079-113C09BBEDFD}" destId="{959B6A89-4752-4903-B3BB-909991FB6999}" srcOrd="0" destOrd="0" presId="urn:microsoft.com/office/officeart/2008/layout/LinedList"/>
    <dgm:cxn modelId="{D552EFD5-47D8-4DEC-B5D6-9289DA27BD95}" type="presParOf" srcId="{C926C5E2-FA85-4719-8E98-9280E2DB4B34}" destId="{E4C34D50-832D-418F-996F-2A8EA2852DEE}" srcOrd="0" destOrd="0" presId="urn:microsoft.com/office/officeart/2008/layout/LinedList"/>
    <dgm:cxn modelId="{9E5D8D3C-8C3A-4891-92CB-D471D99E292C}" type="presParOf" srcId="{C926C5E2-FA85-4719-8E98-9280E2DB4B34}" destId="{EFB35D21-E5C6-4401-811D-EA34FC411F70}" srcOrd="1" destOrd="0" presId="urn:microsoft.com/office/officeart/2008/layout/LinedList"/>
    <dgm:cxn modelId="{F161C98B-7135-43A8-8268-B9BC47EE435D}" type="presParOf" srcId="{EFB35D21-E5C6-4401-811D-EA34FC411F70}" destId="{0C994D6D-0CEE-4C0B-9281-8B599B22D12C}" srcOrd="0" destOrd="0" presId="urn:microsoft.com/office/officeart/2008/layout/LinedList"/>
    <dgm:cxn modelId="{DF251568-118A-4A44-94DE-92F673304103}" type="presParOf" srcId="{EFB35D21-E5C6-4401-811D-EA34FC411F70}" destId="{ECA64490-E456-483E-A98F-4A8DF7FBD7FE}" srcOrd="1" destOrd="0" presId="urn:microsoft.com/office/officeart/2008/layout/LinedList"/>
    <dgm:cxn modelId="{8292B9C8-7B3C-4D77-9490-9496503FA0A9}" type="presParOf" srcId="{C926C5E2-FA85-4719-8E98-9280E2DB4B34}" destId="{5D8D503C-96E9-4266-925B-F84E2EDB71A3}" srcOrd="2" destOrd="0" presId="urn:microsoft.com/office/officeart/2008/layout/LinedList"/>
    <dgm:cxn modelId="{52DD2101-8427-42D1-9674-A76AAAD3B063}" type="presParOf" srcId="{C926C5E2-FA85-4719-8E98-9280E2DB4B34}" destId="{45BFACC8-47F4-43A5-AB2D-0FAF3BAFE918}" srcOrd="3" destOrd="0" presId="urn:microsoft.com/office/officeart/2008/layout/LinedList"/>
    <dgm:cxn modelId="{A7A469F8-A811-4C6A-8EEE-5C7391935835}" type="presParOf" srcId="{45BFACC8-47F4-43A5-AB2D-0FAF3BAFE918}" destId="{959B6A89-4752-4903-B3BB-909991FB6999}" srcOrd="0" destOrd="0" presId="urn:microsoft.com/office/officeart/2008/layout/LinedList"/>
    <dgm:cxn modelId="{BFE219DB-C462-4E39-AE77-FCB5F889ACE9}" type="presParOf" srcId="{45BFACC8-47F4-43A5-AB2D-0FAF3BAFE918}" destId="{D218819E-C1A3-4428-83E3-80048D29D1C5}" srcOrd="1" destOrd="0" presId="urn:microsoft.com/office/officeart/2008/layout/LinedList"/>
    <dgm:cxn modelId="{F1561DBA-339B-4D18-9BCF-E1B769A40F81}" type="presParOf" srcId="{C926C5E2-FA85-4719-8E98-9280E2DB4B34}" destId="{9A309EF4-3097-4001-8452-57655873314D}" srcOrd="4" destOrd="0" presId="urn:microsoft.com/office/officeart/2008/layout/LinedList"/>
    <dgm:cxn modelId="{B58B86C9-A481-4834-BF9A-4C6DF079D56D}" type="presParOf" srcId="{C926C5E2-FA85-4719-8E98-9280E2DB4B34}" destId="{27530DBC-435E-429F-B21B-0C45EAA0E9F2}" srcOrd="5" destOrd="0" presId="urn:microsoft.com/office/officeart/2008/layout/LinedList"/>
    <dgm:cxn modelId="{F0903DE6-DE46-4882-A38A-88F0FB12715F}" type="presParOf" srcId="{27530DBC-435E-429F-B21B-0C45EAA0E9F2}" destId="{C38A6989-63F3-4EC5-A846-3DDE6410DBF9}" srcOrd="0" destOrd="0" presId="urn:microsoft.com/office/officeart/2008/layout/LinedList"/>
    <dgm:cxn modelId="{B1A0C3E2-39D3-4491-BCAB-96CAB03FCB8D}" type="presParOf" srcId="{27530DBC-435E-429F-B21B-0C45EAA0E9F2}" destId="{7DE438F5-56CE-4511-8933-1BE7DBD142D1}" srcOrd="1" destOrd="0" presId="urn:microsoft.com/office/officeart/2008/layout/LinedList"/>
    <dgm:cxn modelId="{4D73756C-4DBD-4951-A3CD-618907F684D2}" type="presParOf" srcId="{C926C5E2-FA85-4719-8E98-9280E2DB4B34}" destId="{B1C88156-5E9D-457D-BCE1-2823FE1262A6}" srcOrd="6" destOrd="0" presId="urn:microsoft.com/office/officeart/2008/layout/LinedList"/>
    <dgm:cxn modelId="{2764DC80-FD70-452E-AC5F-310F02F672BE}" type="presParOf" srcId="{C926C5E2-FA85-4719-8E98-9280E2DB4B34}" destId="{ED9E4681-A76A-4654-8AA1-08BD07CD769A}" srcOrd="7" destOrd="0" presId="urn:microsoft.com/office/officeart/2008/layout/LinedList"/>
    <dgm:cxn modelId="{C7DF1C49-A028-4CCF-A04C-1DD54BD1D75B}" type="presParOf" srcId="{ED9E4681-A76A-4654-8AA1-08BD07CD769A}" destId="{5607B780-234F-4131-A314-319AC376FF25}" srcOrd="0" destOrd="0" presId="urn:microsoft.com/office/officeart/2008/layout/LinedList"/>
    <dgm:cxn modelId="{AD6787D9-D6CA-4FFB-AFD8-7180AA8C491F}" type="presParOf" srcId="{ED9E4681-A76A-4654-8AA1-08BD07CD769A}" destId="{3ABDA010-A9A4-455C-AD42-D495D99AF244}" srcOrd="1" destOrd="0" presId="urn:microsoft.com/office/officeart/2008/layout/LinedList"/>
    <dgm:cxn modelId="{F1099CF3-0FEA-4D3A-928D-0F718E686E18}" type="presParOf" srcId="{C926C5E2-FA85-4719-8E98-9280E2DB4B34}" destId="{E03FA81C-3DC6-4EA0-A275-8E5BC5072A0B}" srcOrd="8" destOrd="0" presId="urn:microsoft.com/office/officeart/2008/layout/LinedList"/>
    <dgm:cxn modelId="{973CCE66-017B-4343-BCEA-A5CEC0DF0B9F}" type="presParOf" srcId="{C926C5E2-FA85-4719-8E98-9280E2DB4B34}" destId="{05DC1E77-1B8F-4F71-B4D4-00417AF9EFDD}" srcOrd="9" destOrd="0" presId="urn:microsoft.com/office/officeart/2008/layout/LinedList"/>
    <dgm:cxn modelId="{769270C1-3F21-4D79-85B3-8B17EB2BB2AF}" type="presParOf" srcId="{05DC1E77-1B8F-4F71-B4D4-00417AF9EFDD}" destId="{254EE1FC-89C5-4812-B49D-73993A5C216C}" srcOrd="0" destOrd="0" presId="urn:microsoft.com/office/officeart/2008/layout/LinedList"/>
    <dgm:cxn modelId="{037D8532-42AB-4FCC-A225-7AF9B75E7E28}" type="presParOf" srcId="{05DC1E77-1B8F-4F71-B4D4-00417AF9EFDD}" destId="{D5712E00-61E1-44D2-8CB3-9236FA6558D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4ED2F6-1FBE-4D02-9124-529E7CB5152C}"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45B50D00-10E8-43F7-B694-3D4D02E77CEA}">
      <dgm:prSet/>
      <dgm:spPr/>
      <dgm:t>
        <a:bodyPr/>
        <a:lstStyle/>
        <a:p>
          <a:pPr rtl="0"/>
          <a:r>
            <a:rPr lang="bg-BG" dirty="0">
              <a:latin typeface="Times New Roman" panose="02020603050405020304" pitchFamily="18" charset="0"/>
              <a:cs typeface="Times New Roman" panose="02020603050405020304" pitchFamily="18" charset="0"/>
            </a:rPr>
            <a:t>Обикновен електронен подпис</a:t>
          </a:r>
          <a:endParaRPr lang="en-US" dirty="0">
            <a:latin typeface="Times New Roman" panose="02020603050405020304" pitchFamily="18" charset="0"/>
            <a:cs typeface="Times New Roman" panose="02020603050405020304" pitchFamily="18" charset="0"/>
          </a:endParaRPr>
        </a:p>
      </dgm:t>
    </dgm:pt>
    <dgm:pt modelId="{90E91A4F-8AB1-4A98-8D7E-289DB4256E97}" type="parTrans" cxnId="{78BE4301-C0AA-4E26-9629-D18B73485BBA}">
      <dgm:prSet/>
      <dgm:spPr/>
      <dgm:t>
        <a:bodyPr/>
        <a:lstStyle/>
        <a:p>
          <a:endParaRPr lang="en-US"/>
        </a:p>
      </dgm:t>
    </dgm:pt>
    <dgm:pt modelId="{00E62BC7-8C7B-4269-A9D0-51C355CCC003}" type="sibTrans" cxnId="{78BE4301-C0AA-4E26-9629-D18B73485BBA}">
      <dgm:prSet/>
      <dgm:spPr/>
      <dgm:t>
        <a:bodyPr/>
        <a:lstStyle/>
        <a:p>
          <a:endParaRPr lang="en-US"/>
        </a:p>
      </dgm:t>
    </dgm:pt>
    <dgm:pt modelId="{75AC8C48-6C41-4C2B-AE10-9EB52068BF7A}">
      <dgm:prSet/>
      <dgm:spPr/>
      <dgm:t>
        <a:bodyPr/>
        <a:lstStyle/>
        <a:p>
          <a:pPr rtl="0"/>
          <a:r>
            <a:rPr lang="bg-BG" dirty="0">
              <a:latin typeface="Times New Roman" panose="02020603050405020304" pitchFamily="18" charset="0"/>
              <a:cs typeface="Times New Roman" panose="02020603050405020304" pitchFamily="18" charset="0"/>
            </a:rPr>
            <a:t>Усъвършенстван електронен подпис:</a:t>
          </a:r>
          <a:endParaRPr lang="en-US" dirty="0">
            <a:latin typeface="Times New Roman" panose="02020603050405020304" pitchFamily="18" charset="0"/>
            <a:cs typeface="Times New Roman" panose="02020603050405020304" pitchFamily="18" charset="0"/>
          </a:endParaRPr>
        </a:p>
      </dgm:t>
    </dgm:pt>
    <dgm:pt modelId="{05304A7B-015F-4613-A4F1-BD33770E676B}" type="parTrans" cxnId="{2FC7489F-E2B0-43BD-A51B-0F6D6A9AF4BA}">
      <dgm:prSet/>
      <dgm:spPr/>
      <dgm:t>
        <a:bodyPr/>
        <a:lstStyle/>
        <a:p>
          <a:endParaRPr lang="en-US"/>
        </a:p>
      </dgm:t>
    </dgm:pt>
    <dgm:pt modelId="{AFE90B2C-896C-4C16-9B1B-C3B97F6948CC}" type="sibTrans" cxnId="{2FC7489F-E2B0-43BD-A51B-0F6D6A9AF4BA}">
      <dgm:prSet/>
      <dgm:spPr/>
      <dgm:t>
        <a:bodyPr/>
        <a:lstStyle/>
        <a:p>
          <a:endParaRPr lang="en-US"/>
        </a:p>
      </dgm:t>
    </dgm:pt>
    <dgm:pt modelId="{23000556-FF10-4C35-AF5A-46A12AF9D1EF}">
      <dgm:prSet/>
      <dgm:spPr/>
      <dgm:t>
        <a:bodyPr/>
        <a:lstStyle/>
        <a:p>
          <a:pPr rtl="0"/>
          <a:r>
            <a:rPr lang="bg-BG" dirty="0">
              <a:latin typeface="Times New Roman" panose="02020603050405020304" pitchFamily="18" charset="0"/>
              <a:cs typeface="Times New Roman" panose="02020603050405020304" pitchFamily="18" charset="0"/>
            </a:rPr>
            <a:t>Усъвършенстван подпис с квалифицирано удостоверение;</a:t>
          </a:r>
          <a:endParaRPr lang="en-US" dirty="0">
            <a:latin typeface="Times New Roman" panose="02020603050405020304" pitchFamily="18" charset="0"/>
            <a:cs typeface="Times New Roman" panose="02020603050405020304" pitchFamily="18" charset="0"/>
          </a:endParaRPr>
        </a:p>
      </dgm:t>
    </dgm:pt>
    <dgm:pt modelId="{6C9F6D7D-E43A-431D-8C29-652813214DD4}" type="parTrans" cxnId="{9A3FA536-97A3-42D2-8F2A-0A776C0156AA}">
      <dgm:prSet/>
      <dgm:spPr/>
      <dgm:t>
        <a:bodyPr/>
        <a:lstStyle/>
        <a:p>
          <a:endParaRPr lang="en-US"/>
        </a:p>
      </dgm:t>
    </dgm:pt>
    <dgm:pt modelId="{1D5BE08D-B548-4485-A122-E48F98BCD067}" type="sibTrans" cxnId="{9A3FA536-97A3-42D2-8F2A-0A776C0156AA}">
      <dgm:prSet/>
      <dgm:spPr/>
      <dgm:t>
        <a:bodyPr/>
        <a:lstStyle/>
        <a:p>
          <a:endParaRPr lang="en-US"/>
        </a:p>
      </dgm:t>
    </dgm:pt>
    <dgm:pt modelId="{860FA4BD-4467-4859-A96C-E5637FA6BB8D}">
      <dgm:prSet/>
      <dgm:spPr/>
      <dgm:t>
        <a:bodyPr/>
        <a:lstStyle/>
        <a:p>
          <a:pPr rtl="0"/>
          <a:r>
            <a:rPr lang="bg-BG" dirty="0">
              <a:latin typeface="Times New Roman" panose="02020603050405020304" pitchFamily="18" charset="0"/>
              <a:cs typeface="Times New Roman" panose="02020603050405020304" pitchFamily="18" charset="0"/>
            </a:rPr>
            <a:t>Усъвършенстван подпис, създаден със сигурно устройство.</a:t>
          </a:r>
          <a:endParaRPr lang="en-US" dirty="0">
            <a:latin typeface="Times New Roman" panose="02020603050405020304" pitchFamily="18" charset="0"/>
            <a:cs typeface="Times New Roman" panose="02020603050405020304" pitchFamily="18" charset="0"/>
          </a:endParaRPr>
        </a:p>
      </dgm:t>
    </dgm:pt>
    <dgm:pt modelId="{B0966518-E644-4811-BB31-1138AB3016E3}" type="parTrans" cxnId="{F440965C-FB13-492A-A003-5FA033900DF0}">
      <dgm:prSet/>
      <dgm:spPr/>
      <dgm:t>
        <a:bodyPr/>
        <a:lstStyle/>
        <a:p>
          <a:endParaRPr lang="en-US"/>
        </a:p>
      </dgm:t>
    </dgm:pt>
    <dgm:pt modelId="{63A499C5-6C7B-427F-84CA-F3D9233AFC02}" type="sibTrans" cxnId="{F440965C-FB13-492A-A003-5FA033900DF0}">
      <dgm:prSet/>
      <dgm:spPr/>
      <dgm:t>
        <a:bodyPr/>
        <a:lstStyle/>
        <a:p>
          <a:endParaRPr lang="en-US"/>
        </a:p>
      </dgm:t>
    </dgm:pt>
    <dgm:pt modelId="{78C57F3C-C98A-40C1-B4AB-E63CD9298EE7}">
      <dgm:prSet/>
      <dgm:spPr/>
      <dgm:t>
        <a:bodyPr/>
        <a:lstStyle/>
        <a:p>
          <a:pPr rtl="0"/>
          <a:r>
            <a:rPr lang="bg-BG" dirty="0">
              <a:latin typeface="Times New Roman" panose="02020603050405020304" pitchFamily="18" charset="0"/>
              <a:cs typeface="Times New Roman" panose="02020603050405020304" pitchFamily="18" charset="0"/>
            </a:rPr>
            <a:t>Квалифициран електронен подпис</a:t>
          </a:r>
          <a:endParaRPr lang="en-US" dirty="0">
            <a:latin typeface="Times New Roman" panose="02020603050405020304" pitchFamily="18" charset="0"/>
            <a:cs typeface="Times New Roman" panose="02020603050405020304" pitchFamily="18" charset="0"/>
          </a:endParaRPr>
        </a:p>
      </dgm:t>
    </dgm:pt>
    <dgm:pt modelId="{56BFCFDB-4971-4E1C-A298-4CAA054FD0D3}" type="parTrans" cxnId="{C672655F-AF15-40FF-927E-F01B28975FAB}">
      <dgm:prSet/>
      <dgm:spPr/>
      <dgm:t>
        <a:bodyPr/>
        <a:lstStyle/>
        <a:p>
          <a:endParaRPr lang="en-US"/>
        </a:p>
      </dgm:t>
    </dgm:pt>
    <dgm:pt modelId="{15D190A5-BCFB-4A6F-A98B-49512202ED3E}" type="sibTrans" cxnId="{C672655F-AF15-40FF-927E-F01B28975FAB}">
      <dgm:prSet/>
      <dgm:spPr/>
      <dgm:t>
        <a:bodyPr/>
        <a:lstStyle/>
        <a:p>
          <a:endParaRPr lang="en-US"/>
        </a:p>
      </dgm:t>
    </dgm:pt>
    <dgm:pt modelId="{5EA14FA4-9E1A-46FF-913D-E8B06AEAE230}" type="pres">
      <dgm:prSet presAssocID="{D94ED2F6-1FBE-4D02-9124-529E7CB5152C}" presName="linear" presStyleCnt="0">
        <dgm:presLayoutVars>
          <dgm:animLvl val="lvl"/>
          <dgm:resizeHandles val="exact"/>
        </dgm:presLayoutVars>
      </dgm:prSet>
      <dgm:spPr/>
    </dgm:pt>
    <dgm:pt modelId="{ADB107E2-3E9E-4470-88ED-583715004842}" type="pres">
      <dgm:prSet presAssocID="{45B50D00-10E8-43F7-B694-3D4D02E77CEA}" presName="parentText" presStyleLbl="node1" presStyleIdx="0" presStyleCnt="3">
        <dgm:presLayoutVars>
          <dgm:chMax val="0"/>
          <dgm:bulletEnabled val="1"/>
        </dgm:presLayoutVars>
      </dgm:prSet>
      <dgm:spPr/>
    </dgm:pt>
    <dgm:pt modelId="{3C0025A4-B731-4697-ACC8-3700A810A5BB}" type="pres">
      <dgm:prSet presAssocID="{00E62BC7-8C7B-4269-A9D0-51C355CCC003}" presName="spacer" presStyleCnt="0"/>
      <dgm:spPr/>
    </dgm:pt>
    <dgm:pt modelId="{B7E6FBC3-9703-4AD1-8D3E-D2419577E5B4}" type="pres">
      <dgm:prSet presAssocID="{75AC8C48-6C41-4C2B-AE10-9EB52068BF7A}" presName="parentText" presStyleLbl="node1" presStyleIdx="1" presStyleCnt="3">
        <dgm:presLayoutVars>
          <dgm:chMax val="0"/>
          <dgm:bulletEnabled val="1"/>
        </dgm:presLayoutVars>
      </dgm:prSet>
      <dgm:spPr/>
    </dgm:pt>
    <dgm:pt modelId="{C7F6D28C-A33F-415E-B7B5-91AA0683AB33}" type="pres">
      <dgm:prSet presAssocID="{75AC8C48-6C41-4C2B-AE10-9EB52068BF7A}" presName="childText" presStyleLbl="revTx" presStyleIdx="0" presStyleCnt="1">
        <dgm:presLayoutVars>
          <dgm:bulletEnabled val="1"/>
        </dgm:presLayoutVars>
      </dgm:prSet>
      <dgm:spPr/>
    </dgm:pt>
    <dgm:pt modelId="{2F672FF8-0C14-40B2-B308-BA9DF279F8E6}" type="pres">
      <dgm:prSet presAssocID="{78C57F3C-C98A-40C1-B4AB-E63CD9298EE7}" presName="parentText" presStyleLbl="node1" presStyleIdx="2" presStyleCnt="3">
        <dgm:presLayoutVars>
          <dgm:chMax val="0"/>
          <dgm:bulletEnabled val="1"/>
        </dgm:presLayoutVars>
      </dgm:prSet>
      <dgm:spPr/>
    </dgm:pt>
  </dgm:ptLst>
  <dgm:cxnLst>
    <dgm:cxn modelId="{78BE4301-C0AA-4E26-9629-D18B73485BBA}" srcId="{D94ED2F6-1FBE-4D02-9124-529E7CB5152C}" destId="{45B50D00-10E8-43F7-B694-3D4D02E77CEA}" srcOrd="0" destOrd="0" parTransId="{90E91A4F-8AB1-4A98-8D7E-289DB4256E97}" sibTransId="{00E62BC7-8C7B-4269-A9D0-51C355CCC003}"/>
    <dgm:cxn modelId="{5F32132C-3309-4505-90FA-D4EADEECB1D8}" type="presOf" srcId="{75AC8C48-6C41-4C2B-AE10-9EB52068BF7A}" destId="{B7E6FBC3-9703-4AD1-8D3E-D2419577E5B4}" srcOrd="0" destOrd="0" presId="urn:microsoft.com/office/officeart/2005/8/layout/vList2"/>
    <dgm:cxn modelId="{9A3FA536-97A3-42D2-8F2A-0A776C0156AA}" srcId="{75AC8C48-6C41-4C2B-AE10-9EB52068BF7A}" destId="{23000556-FF10-4C35-AF5A-46A12AF9D1EF}" srcOrd="0" destOrd="0" parTransId="{6C9F6D7D-E43A-431D-8C29-652813214DD4}" sibTransId="{1D5BE08D-B548-4485-A122-E48F98BCD067}"/>
    <dgm:cxn modelId="{F440965C-FB13-492A-A003-5FA033900DF0}" srcId="{75AC8C48-6C41-4C2B-AE10-9EB52068BF7A}" destId="{860FA4BD-4467-4859-A96C-E5637FA6BB8D}" srcOrd="1" destOrd="0" parTransId="{B0966518-E644-4811-BB31-1138AB3016E3}" sibTransId="{63A499C5-6C7B-427F-84CA-F3D9233AFC02}"/>
    <dgm:cxn modelId="{C672655F-AF15-40FF-927E-F01B28975FAB}" srcId="{D94ED2F6-1FBE-4D02-9124-529E7CB5152C}" destId="{78C57F3C-C98A-40C1-B4AB-E63CD9298EE7}" srcOrd="2" destOrd="0" parTransId="{56BFCFDB-4971-4E1C-A298-4CAA054FD0D3}" sibTransId="{15D190A5-BCFB-4A6F-A98B-49512202ED3E}"/>
    <dgm:cxn modelId="{103C116A-3285-4795-95A6-441D7687710B}" type="presOf" srcId="{23000556-FF10-4C35-AF5A-46A12AF9D1EF}" destId="{C7F6D28C-A33F-415E-B7B5-91AA0683AB33}" srcOrd="0" destOrd="0" presId="urn:microsoft.com/office/officeart/2005/8/layout/vList2"/>
    <dgm:cxn modelId="{A7AC1280-3978-4D07-A7C4-266114A951EF}" type="presOf" srcId="{D94ED2F6-1FBE-4D02-9124-529E7CB5152C}" destId="{5EA14FA4-9E1A-46FF-913D-E8B06AEAE230}" srcOrd="0" destOrd="0" presId="urn:microsoft.com/office/officeart/2005/8/layout/vList2"/>
    <dgm:cxn modelId="{47351D92-285A-4438-A49A-68A1636C291F}" type="presOf" srcId="{78C57F3C-C98A-40C1-B4AB-E63CD9298EE7}" destId="{2F672FF8-0C14-40B2-B308-BA9DF279F8E6}" srcOrd="0" destOrd="0" presId="urn:microsoft.com/office/officeart/2005/8/layout/vList2"/>
    <dgm:cxn modelId="{2FC7489F-E2B0-43BD-A51B-0F6D6A9AF4BA}" srcId="{D94ED2F6-1FBE-4D02-9124-529E7CB5152C}" destId="{75AC8C48-6C41-4C2B-AE10-9EB52068BF7A}" srcOrd="1" destOrd="0" parTransId="{05304A7B-015F-4613-A4F1-BD33770E676B}" sibTransId="{AFE90B2C-896C-4C16-9B1B-C3B97F6948CC}"/>
    <dgm:cxn modelId="{852647C7-2D57-4945-A8AD-5CB55EEBE562}" type="presOf" srcId="{45B50D00-10E8-43F7-B694-3D4D02E77CEA}" destId="{ADB107E2-3E9E-4470-88ED-583715004842}" srcOrd="0" destOrd="0" presId="urn:microsoft.com/office/officeart/2005/8/layout/vList2"/>
    <dgm:cxn modelId="{9111CAD2-2902-49FB-B7AC-178DAC66EF02}" type="presOf" srcId="{860FA4BD-4467-4859-A96C-E5637FA6BB8D}" destId="{C7F6D28C-A33F-415E-B7B5-91AA0683AB33}" srcOrd="0" destOrd="1" presId="urn:microsoft.com/office/officeart/2005/8/layout/vList2"/>
    <dgm:cxn modelId="{225EA0C9-62C4-4982-AB29-63B764F45328}" type="presParOf" srcId="{5EA14FA4-9E1A-46FF-913D-E8B06AEAE230}" destId="{ADB107E2-3E9E-4470-88ED-583715004842}" srcOrd="0" destOrd="0" presId="urn:microsoft.com/office/officeart/2005/8/layout/vList2"/>
    <dgm:cxn modelId="{B383C287-356B-4823-BC29-297CBD0FCE09}" type="presParOf" srcId="{5EA14FA4-9E1A-46FF-913D-E8B06AEAE230}" destId="{3C0025A4-B731-4697-ACC8-3700A810A5BB}" srcOrd="1" destOrd="0" presId="urn:microsoft.com/office/officeart/2005/8/layout/vList2"/>
    <dgm:cxn modelId="{A581B831-6A23-4AF0-B77F-C3C34F6FCDE6}" type="presParOf" srcId="{5EA14FA4-9E1A-46FF-913D-E8B06AEAE230}" destId="{B7E6FBC3-9703-4AD1-8D3E-D2419577E5B4}" srcOrd="2" destOrd="0" presId="urn:microsoft.com/office/officeart/2005/8/layout/vList2"/>
    <dgm:cxn modelId="{A0419F90-39CF-461C-B9C4-A62C9341C644}" type="presParOf" srcId="{5EA14FA4-9E1A-46FF-913D-E8B06AEAE230}" destId="{C7F6D28C-A33F-415E-B7B5-91AA0683AB33}" srcOrd="3" destOrd="0" presId="urn:microsoft.com/office/officeart/2005/8/layout/vList2"/>
    <dgm:cxn modelId="{38D1979D-9D0A-4B88-BD15-8A54084E0C99}" type="presParOf" srcId="{5EA14FA4-9E1A-46FF-913D-E8B06AEAE230}" destId="{2F672FF8-0C14-40B2-B308-BA9DF279F8E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CFBE9A-996C-4EEF-94B4-3FE40668BC8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2D6D30-95CC-4A21-ADB4-4DF519937DBC}">
      <dgm:prSet/>
      <dgm:spPr/>
      <dgm:t>
        <a:bodyPr/>
        <a:lstStyle/>
        <a:p>
          <a:pPr rtl="0"/>
          <a:r>
            <a:rPr lang="ru-RU" b="1" i="0" baseline="0" dirty="0">
              <a:latin typeface="Times New Roman" panose="02020603050405020304" pitchFamily="18" charset="0"/>
              <a:cs typeface="Times New Roman" panose="02020603050405020304" pitchFamily="18" charset="0"/>
            </a:rPr>
            <a:t>Данни в </a:t>
          </a:r>
          <a:r>
            <a:rPr lang="ru-RU" b="1" i="0" baseline="0" dirty="0" err="1">
              <a:latin typeface="Times New Roman" panose="02020603050405020304" pitchFamily="18" charset="0"/>
              <a:cs typeface="Times New Roman" panose="02020603050405020304" pitchFamily="18" charset="0"/>
            </a:rPr>
            <a:t>електронна</a:t>
          </a:r>
          <a:r>
            <a:rPr lang="ru-RU" b="1" i="0" baseline="0" dirty="0">
              <a:latin typeface="Times New Roman" panose="02020603050405020304" pitchFamily="18" charset="0"/>
              <a:cs typeface="Times New Roman" panose="02020603050405020304" pitchFamily="18" charset="0"/>
            </a:rPr>
            <a:t> </a:t>
          </a:r>
          <a:r>
            <a:rPr lang="ru-RU" b="1" dirty="0">
              <a:latin typeface="Times New Roman" panose="02020603050405020304" pitchFamily="18" charset="0"/>
              <a:cs typeface="Times New Roman" panose="02020603050405020304" pitchFamily="18" charset="0"/>
            </a:rPr>
            <a:t>форма </a:t>
          </a:r>
          <a:endParaRPr lang="en-US" dirty="0">
            <a:latin typeface="Times New Roman" panose="02020603050405020304" pitchFamily="18" charset="0"/>
            <a:cs typeface="Times New Roman" panose="02020603050405020304" pitchFamily="18" charset="0"/>
          </a:endParaRPr>
        </a:p>
      </dgm:t>
    </dgm:pt>
    <dgm:pt modelId="{4654E283-FD25-49CB-B753-C84FB61462AE}" type="parTrans" cxnId="{25880423-C4B8-436C-ACEE-AD096663E45C}">
      <dgm:prSet/>
      <dgm:spPr/>
      <dgm:t>
        <a:bodyPr/>
        <a:lstStyle/>
        <a:p>
          <a:endParaRPr lang="en-US"/>
        </a:p>
      </dgm:t>
    </dgm:pt>
    <dgm:pt modelId="{1425C034-5CB5-4EE3-98F6-942E53EC34E7}" type="sibTrans" cxnId="{25880423-C4B8-436C-ACEE-AD096663E45C}">
      <dgm:prSet/>
      <dgm:spPr/>
      <dgm:t>
        <a:bodyPr/>
        <a:lstStyle/>
        <a:p>
          <a:endParaRPr lang="en-US"/>
        </a:p>
      </dgm:t>
    </dgm:pt>
    <dgm:pt modelId="{113D2AA0-00EB-4434-A4EF-3AD042B27B05}">
      <dgm:prSet/>
      <dgm:spPr/>
      <dgm:t>
        <a:bodyPr/>
        <a:lstStyle/>
        <a:p>
          <a:pPr rtl="0"/>
          <a:r>
            <a:rPr lang="ru-RU" dirty="0" err="1">
              <a:latin typeface="Times New Roman" panose="02020603050405020304" pitchFamily="18" charset="0"/>
              <a:cs typeface="Times New Roman" panose="02020603050405020304" pitchFamily="18" charset="0"/>
            </a:rPr>
            <a:t>могат</a:t>
          </a:r>
          <a:r>
            <a:rPr lang="ru-RU" dirty="0">
              <a:latin typeface="Times New Roman" panose="02020603050405020304" pitchFamily="18" charset="0"/>
              <a:cs typeface="Times New Roman" panose="02020603050405020304" pitchFamily="18" charset="0"/>
            </a:rPr>
            <a:t> да </a:t>
          </a:r>
          <a:r>
            <a:rPr lang="ru-RU" dirty="0" err="1">
              <a:latin typeface="Times New Roman" panose="02020603050405020304" pitchFamily="18" charset="0"/>
              <a:cs typeface="Times New Roman" panose="02020603050405020304" pitchFamily="18" charset="0"/>
            </a:rPr>
            <a:t>бъдат</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идентифициращи</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като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име</a:t>
          </a:r>
          <a:r>
            <a:rPr lang="ru-RU" dirty="0">
              <a:latin typeface="Times New Roman" panose="02020603050405020304" pitchFamily="18" charset="0"/>
              <a:cs typeface="Times New Roman" panose="02020603050405020304" pitchFamily="18" charset="0"/>
            </a:rPr>
            <a:t> и псевдоним или </a:t>
          </a:r>
          <a:r>
            <a:rPr lang="ru-RU" dirty="0" err="1">
              <a:latin typeface="Times New Roman" panose="02020603050405020304" pitchFamily="18" charset="0"/>
              <a:cs typeface="Times New Roman" panose="02020603050405020304" pitchFamily="18" charset="0"/>
            </a:rPr>
            <a:t>неидентифициращи-служебен</a:t>
          </a:r>
          <a:r>
            <a:rPr lang="ru-RU" dirty="0">
              <a:latin typeface="Times New Roman" panose="02020603050405020304" pitchFamily="18" charset="0"/>
              <a:cs typeface="Times New Roman" panose="02020603050405020304" pitchFamily="18" charset="0"/>
            </a:rPr>
            <a:t> номер от </a:t>
          </a:r>
          <a:r>
            <a:rPr lang="ru-RU" dirty="0" err="1">
              <a:latin typeface="Times New Roman" panose="02020603050405020304" pitchFamily="18" charset="0"/>
              <a:cs typeface="Times New Roman" panose="02020603050405020304" pitchFamily="18" charset="0"/>
            </a:rPr>
            <a:t>софтуер</a:t>
          </a:r>
          <a:r>
            <a:rPr lang="ru-RU" dirty="0">
              <a:latin typeface="Times New Roman" panose="02020603050405020304" pitchFamily="18" charset="0"/>
              <a:cs typeface="Times New Roman" panose="02020603050405020304" pitchFamily="18" charset="0"/>
            </a:rPr>
            <a:t>, знак,  картинка и т.н.</a:t>
          </a:r>
          <a:r>
            <a:rPr lang="ru-RU" b="0" i="0" baseline="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dgm:t>
    </dgm:pt>
    <dgm:pt modelId="{6C58432F-7DB3-4572-9D73-25B41FB1E548}" type="parTrans" cxnId="{B86856EC-6000-48AA-8D1A-5F6263C2BA99}">
      <dgm:prSet/>
      <dgm:spPr/>
      <dgm:t>
        <a:bodyPr/>
        <a:lstStyle/>
        <a:p>
          <a:endParaRPr lang="en-US"/>
        </a:p>
      </dgm:t>
    </dgm:pt>
    <dgm:pt modelId="{B5A2EA40-9661-466D-8B26-64FE25D466D4}" type="sibTrans" cxnId="{B86856EC-6000-48AA-8D1A-5F6263C2BA99}">
      <dgm:prSet/>
      <dgm:spPr/>
      <dgm:t>
        <a:bodyPr/>
        <a:lstStyle/>
        <a:p>
          <a:endParaRPr lang="en-US"/>
        </a:p>
      </dgm:t>
    </dgm:pt>
    <dgm:pt modelId="{D4D265DC-7B72-4E70-A5C2-08E70DE36726}">
      <dgm:prSet/>
      <dgm:spPr/>
      <dgm:t>
        <a:bodyPr/>
        <a:lstStyle/>
        <a:p>
          <a:pPr rtl="0"/>
          <a:r>
            <a:rPr lang="ru-RU" b="1" i="0" baseline="0" dirty="0" err="1">
              <a:latin typeface="Times New Roman" panose="02020603050405020304" pitchFamily="18" charset="0"/>
              <a:cs typeface="Times New Roman" panose="02020603050405020304" pitchFamily="18" charset="0"/>
            </a:rPr>
            <a:t>които</a:t>
          </a:r>
          <a:r>
            <a:rPr lang="ru-RU" b="1" i="0" baseline="0" dirty="0">
              <a:latin typeface="Times New Roman" panose="02020603050405020304" pitchFamily="18" charset="0"/>
              <a:cs typeface="Times New Roman" panose="02020603050405020304" pitchFamily="18" charset="0"/>
            </a:rPr>
            <a:t> </a:t>
          </a:r>
          <a:r>
            <a:rPr lang="ru-RU" b="1" i="0" baseline="0" dirty="0" err="1">
              <a:latin typeface="Times New Roman" panose="02020603050405020304" pitchFamily="18" charset="0"/>
              <a:cs typeface="Times New Roman" panose="02020603050405020304" pitchFamily="18" charset="0"/>
            </a:rPr>
            <a:t>са</a:t>
          </a:r>
          <a:r>
            <a:rPr lang="ru-RU" b="1" i="0" baseline="0" dirty="0">
              <a:latin typeface="Times New Roman" panose="02020603050405020304" pitchFamily="18" charset="0"/>
              <a:cs typeface="Times New Roman" panose="02020603050405020304" pitchFamily="18" charset="0"/>
            </a:rPr>
            <a:t> </a:t>
          </a:r>
          <a:r>
            <a:rPr lang="ru-RU" b="1" i="0" baseline="0" dirty="0" err="1">
              <a:latin typeface="Times New Roman" panose="02020603050405020304" pitchFamily="18" charset="0"/>
              <a:cs typeface="Times New Roman" panose="02020603050405020304" pitchFamily="18" charset="0"/>
            </a:rPr>
            <a:t>добавени</a:t>
          </a:r>
          <a:r>
            <a:rPr lang="ru-RU" b="1" i="0" baseline="0" dirty="0">
              <a:latin typeface="Times New Roman" panose="02020603050405020304" pitchFamily="18" charset="0"/>
              <a:cs typeface="Times New Roman" panose="02020603050405020304" pitchFamily="18" charset="0"/>
            </a:rPr>
            <a:t> </a:t>
          </a:r>
          <a:r>
            <a:rPr lang="ru-RU" b="1" i="0" baseline="0" dirty="0" err="1">
              <a:latin typeface="Times New Roman" panose="02020603050405020304" pitchFamily="18" charset="0"/>
              <a:cs typeface="Times New Roman" panose="02020603050405020304" pitchFamily="18" charset="0"/>
            </a:rPr>
            <a:t>към</a:t>
          </a:r>
          <a:r>
            <a:rPr lang="ru-RU" b="1" i="0" baseline="0" dirty="0">
              <a:latin typeface="Times New Roman" panose="02020603050405020304" pitchFamily="18" charset="0"/>
              <a:cs typeface="Times New Roman" panose="02020603050405020304" pitchFamily="18" charset="0"/>
            </a:rPr>
            <a:t> или логически </a:t>
          </a:r>
          <a:r>
            <a:rPr lang="ru-RU" b="1" i="0" baseline="0" dirty="0" err="1">
              <a:latin typeface="Times New Roman" panose="02020603050405020304" pitchFamily="18" charset="0"/>
              <a:cs typeface="Times New Roman" panose="02020603050405020304" pitchFamily="18" charset="0"/>
            </a:rPr>
            <a:t>свързани</a:t>
          </a:r>
          <a:r>
            <a:rPr lang="ru-RU" b="1" dirty="0">
              <a:latin typeface="Times New Roman" panose="02020603050405020304" pitchFamily="18" charset="0"/>
              <a:cs typeface="Times New Roman" panose="02020603050405020304" pitchFamily="18" charset="0"/>
            </a:rPr>
            <a:t> с </a:t>
          </a:r>
          <a:r>
            <a:rPr lang="ru-RU" b="1" dirty="0" err="1">
              <a:latin typeface="Times New Roman" panose="02020603050405020304" pitchFamily="18" charset="0"/>
              <a:cs typeface="Times New Roman" panose="02020603050405020304" pitchFamily="18" charset="0"/>
            </a:rPr>
            <a:t>други</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данни</a:t>
          </a:r>
          <a:r>
            <a:rPr lang="ru-RU" b="1" dirty="0">
              <a:latin typeface="Times New Roman" panose="02020603050405020304" pitchFamily="18" charset="0"/>
              <a:cs typeface="Times New Roman" panose="02020603050405020304" pitchFamily="18" charset="0"/>
            </a:rPr>
            <a:t> в </a:t>
          </a:r>
          <a:r>
            <a:rPr lang="ru-RU" b="1" dirty="0" err="1">
              <a:latin typeface="Times New Roman" panose="02020603050405020304" pitchFamily="18" charset="0"/>
              <a:cs typeface="Times New Roman" panose="02020603050405020304" pitchFamily="18" charset="0"/>
            </a:rPr>
            <a:t>електронна</a:t>
          </a:r>
          <a:r>
            <a:rPr lang="ru-RU" b="1" dirty="0">
              <a:latin typeface="Times New Roman" panose="02020603050405020304" pitchFamily="18" charset="0"/>
              <a:cs typeface="Times New Roman" panose="02020603050405020304" pitchFamily="18" charset="0"/>
            </a:rPr>
            <a:t> форма </a:t>
          </a:r>
          <a:endParaRPr lang="en-US" dirty="0">
            <a:latin typeface="Times New Roman" panose="02020603050405020304" pitchFamily="18" charset="0"/>
            <a:cs typeface="Times New Roman" panose="02020603050405020304" pitchFamily="18" charset="0"/>
          </a:endParaRPr>
        </a:p>
      </dgm:t>
    </dgm:pt>
    <dgm:pt modelId="{C66657BA-F7E0-4198-B415-294F75BAE0C0}" type="parTrans" cxnId="{8D92EF44-418D-420A-9A52-DA6135FBC30A}">
      <dgm:prSet/>
      <dgm:spPr/>
      <dgm:t>
        <a:bodyPr/>
        <a:lstStyle/>
        <a:p>
          <a:endParaRPr lang="en-US"/>
        </a:p>
      </dgm:t>
    </dgm:pt>
    <dgm:pt modelId="{AD875171-6651-4A71-B5D8-DE4A5EB1042A}" type="sibTrans" cxnId="{8D92EF44-418D-420A-9A52-DA6135FBC30A}">
      <dgm:prSet/>
      <dgm:spPr/>
      <dgm:t>
        <a:bodyPr/>
        <a:lstStyle/>
        <a:p>
          <a:endParaRPr lang="en-US"/>
        </a:p>
      </dgm:t>
    </dgm:pt>
    <dgm:pt modelId="{14184D0E-BFC6-4081-A701-51D2E46A9F95}">
      <dgm:prSet/>
      <dgm:spPr/>
      <dgm:t>
        <a:bodyPr/>
        <a:lstStyle/>
        <a:p>
          <a:pPr rtl="0"/>
          <a:r>
            <a:rPr lang="ru-RU" dirty="0" err="1">
              <a:latin typeface="Times New Roman" panose="02020603050405020304" pitchFamily="18" charset="0"/>
              <a:cs typeface="Times New Roman" panose="02020603050405020304" pitchFamily="18" charset="0"/>
            </a:rPr>
            <a:t>няма</a:t>
          </a:r>
          <a:r>
            <a:rPr lang="ru-RU" dirty="0">
              <a:latin typeface="Times New Roman" panose="02020603050405020304" pitchFamily="18" charset="0"/>
              <a:cs typeface="Times New Roman" panose="02020603050405020304" pitchFamily="18" charset="0"/>
            </a:rPr>
            <a:t> значение как е </a:t>
          </a:r>
          <a:r>
            <a:rPr lang="ru-RU" dirty="0" err="1">
              <a:latin typeface="Times New Roman" panose="02020603050405020304" pitchFamily="18" charset="0"/>
              <a:cs typeface="Times New Roman" panose="02020603050405020304" pitchFamily="18" charset="0"/>
            </a:rPr>
            <a:t>извършено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свързването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важното</a:t>
          </a:r>
          <a:r>
            <a:rPr lang="ru-RU" dirty="0">
              <a:latin typeface="Times New Roman" panose="02020603050405020304" pitchFamily="18" charset="0"/>
              <a:cs typeface="Times New Roman" panose="02020603050405020304" pitchFamily="18" charset="0"/>
            </a:rPr>
            <a:t> е да </a:t>
          </a:r>
          <a:r>
            <a:rPr lang="ru-RU" dirty="0" err="1">
              <a:latin typeface="Times New Roman" panose="02020603050405020304" pitchFamily="18" charset="0"/>
              <a:cs typeface="Times New Roman" panose="02020603050405020304" pitchFamily="18" charset="0"/>
            </a:rPr>
            <a:t>няма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съмнение</a:t>
          </a:r>
          <a:r>
            <a:rPr lang="ru-RU" dirty="0">
              <a:latin typeface="Times New Roman" panose="02020603050405020304" pitchFamily="18" charset="0"/>
              <a:cs typeface="Times New Roman" panose="02020603050405020304" pitchFamily="18" charset="0"/>
            </a:rPr>
            <a:t>, че </a:t>
          </a:r>
          <a:r>
            <a:rPr lang="ru-RU" dirty="0" err="1">
              <a:latin typeface="Times New Roman" panose="02020603050405020304" pitchFamily="18" charset="0"/>
              <a:cs typeface="Times New Roman" panose="02020603050405020304" pitchFamily="18" charset="0"/>
            </a:rPr>
            <a:t>конкретният</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подпис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удостоверява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конкретното</a:t>
          </a:r>
          <a:r>
            <a:rPr lang="ru-RU" dirty="0">
              <a:latin typeface="Times New Roman" panose="02020603050405020304" pitchFamily="18" charset="0"/>
              <a:cs typeface="Times New Roman" panose="02020603050405020304" pitchFamily="18" charset="0"/>
            </a:rPr>
            <a:t> изявление</a:t>
          </a:r>
          <a:endParaRPr lang="en-US" dirty="0">
            <a:latin typeface="Times New Roman" panose="02020603050405020304" pitchFamily="18" charset="0"/>
            <a:cs typeface="Times New Roman" panose="02020603050405020304" pitchFamily="18" charset="0"/>
          </a:endParaRPr>
        </a:p>
      </dgm:t>
    </dgm:pt>
    <dgm:pt modelId="{FDAAA688-CF96-4156-AC63-274FAE18AB92}" type="parTrans" cxnId="{B6FD5A4C-65FD-4DB5-B551-9BE7A003645A}">
      <dgm:prSet/>
      <dgm:spPr/>
      <dgm:t>
        <a:bodyPr/>
        <a:lstStyle/>
        <a:p>
          <a:endParaRPr lang="en-US"/>
        </a:p>
      </dgm:t>
    </dgm:pt>
    <dgm:pt modelId="{F8CF751D-37B5-4E9D-99F4-E38C6D5BF12D}" type="sibTrans" cxnId="{B6FD5A4C-65FD-4DB5-B551-9BE7A003645A}">
      <dgm:prSet/>
      <dgm:spPr/>
      <dgm:t>
        <a:bodyPr/>
        <a:lstStyle/>
        <a:p>
          <a:endParaRPr lang="en-US"/>
        </a:p>
      </dgm:t>
    </dgm:pt>
    <dgm:pt modelId="{02B39FF3-C7C1-49F6-8214-7515C70BB454}">
      <dgm:prSet/>
      <dgm:spPr/>
      <dgm:t>
        <a:bodyPr/>
        <a:lstStyle/>
        <a:p>
          <a:pPr rtl="0"/>
          <a:r>
            <a:rPr lang="ru-RU" b="1" i="0" baseline="0" dirty="0">
              <a:latin typeface="Times New Roman" panose="02020603050405020304" pitchFamily="18" charset="0"/>
              <a:cs typeface="Times New Roman" panose="02020603050405020304" pitchFamily="18" charset="0"/>
            </a:rPr>
            <a:t>и </a:t>
          </a:r>
          <a:r>
            <a:rPr lang="ru-RU" b="1" i="0" baseline="0" dirty="0" err="1">
              <a:latin typeface="Times New Roman" panose="02020603050405020304" pitchFamily="18" charset="0"/>
              <a:cs typeface="Times New Roman" panose="02020603050405020304" pitchFamily="18" charset="0"/>
            </a:rPr>
            <a:t>които</a:t>
          </a:r>
          <a:r>
            <a:rPr lang="ru-RU" b="1" i="0" baseline="0" dirty="0">
              <a:latin typeface="Times New Roman" panose="02020603050405020304" pitchFamily="18" charset="0"/>
              <a:cs typeface="Times New Roman" panose="02020603050405020304" pitchFamily="18" charset="0"/>
            </a:rPr>
            <a:t> </a:t>
          </a:r>
          <a:r>
            <a:rPr lang="ru-RU" b="1" i="0" baseline="0" dirty="0" err="1">
              <a:latin typeface="Times New Roman" panose="02020603050405020304" pitchFamily="18" charset="0"/>
              <a:cs typeface="Times New Roman" panose="02020603050405020304" pitchFamily="18" charset="0"/>
            </a:rPr>
            <a:t>титулярът</a:t>
          </a:r>
          <a:r>
            <a:rPr lang="ru-RU" b="1" i="0" baseline="0" dirty="0">
              <a:latin typeface="Times New Roman" panose="02020603050405020304" pitchFamily="18" charset="0"/>
              <a:cs typeface="Times New Roman" panose="02020603050405020304" pitchFamily="18" charset="0"/>
            </a:rPr>
            <a:t> на </a:t>
          </a:r>
          <a:r>
            <a:rPr lang="ru-RU" b="1" i="0" baseline="0" dirty="0" err="1">
              <a:latin typeface="Times New Roman" panose="02020603050405020304" pitchFamily="18" charset="0"/>
              <a:cs typeface="Times New Roman" panose="02020603050405020304" pitchFamily="18" charset="0"/>
            </a:rPr>
            <a:t>електронния</a:t>
          </a:r>
          <a:r>
            <a:rPr lang="ru-RU" b="1" i="0" baseline="0" dirty="0">
              <a:latin typeface="Times New Roman" panose="02020603050405020304" pitchFamily="18" charset="0"/>
              <a:cs typeface="Times New Roman" panose="02020603050405020304" pitchFamily="18" charset="0"/>
            </a:rPr>
            <a:t> </a:t>
          </a:r>
          <a:r>
            <a:rPr lang="ru-RU" b="1" i="0" baseline="0" dirty="0" err="1">
              <a:latin typeface="Times New Roman" panose="02020603050405020304" pitchFamily="18" charset="0"/>
              <a:cs typeface="Times New Roman" panose="02020603050405020304" pitchFamily="18" charset="0"/>
            </a:rPr>
            <a:t>подпис</a:t>
          </a:r>
          <a:r>
            <a:rPr lang="ru-RU" b="1" i="0" baseline="0" dirty="0">
              <a:latin typeface="Times New Roman" panose="02020603050405020304" pitchFamily="18" charset="0"/>
              <a:cs typeface="Times New Roman" panose="02020603050405020304" pitchFamily="18" charset="0"/>
            </a:rPr>
            <a:t> </a:t>
          </a:r>
          <a:r>
            <a:rPr lang="ru-RU" b="1" i="0" baseline="0" dirty="0" err="1">
              <a:latin typeface="Times New Roman" panose="02020603050405020304" pitchFamily="18" charset="0"/>
              <a:cs typeface="Times New Roman" panose="02020603050405020304" pitchFamily="18" charset="0"/>
            </a:rPr>
            <a:t>използва</a:t>
          </a:r>
          <a:r>
            <a:rPr lang="ru-RU" b="1" i="0" baseline="0" dirty="0">
              <a:latin typeface="Times New Roman" panose="02020603050405020304" pitchFamily="18" charset="0"/>
              <a:cs typeface="Times New Roman" panose="02020603050405020304" pitchFamily="18" charset="0"/>
            </a:rPr>
            <a:t>, за да се </a:t>
          </a:r>
          <a:r>
            <a:rPr lang="ru-RU" b="1" dirty="0" err="1">
              <a:latin typeface="Times New Roman" panose="02020603050405020304" pitchFamily="18" charset="0"/>
              <a:cs typeface="Times New Roman" panose="02020603050405020304" pitchFamily="18" charset="0"/>
            </a:rPr>
            <a:t>подписва</a:t>
          </a:r>
          <a:endParaRPr lang="en-US" dirty="0">
            <a:latin typeface="Times New Roman" panose="02020603050405020304" pitchFamily="18" charset="0"/>
            <a:cs typeface="Times New Roman" panose="02020603050405020304" pitchFamily="18" charset="0"/>
          </a:endParaRPr>
        </a:p>
      </dgm:t>
    </dgm:pt>
    <dgm:pt modelId="{8DEF1D35-6D5D-498F-93C3-FFCCE9CBF7B2}" type="parTrans" cxnId="{63226DD6-2DA9-458B-8DDC-39D887E398FE}">
      <dgm:prSet/>
      <dgm:spPr/>
      <dgm:t>
        <a:bodyPr/>
        <a:lstStyle/>
        <a:p>
          <a:endParaRPr lang="en-US"/>
        </a:p>
      </dgm:t>
    </dgm:pt>
    <dgm:pt modelId="{8C18A249-77F4-44EB-95B1-128100EC41A6}" type="sibTrans" cxnId="{63226DD6-2DA9-458B-8DDC-39D887E398FE}">
      <dgm:prSet/>
      <dgm:spPr/>
      <dgm:t>
        <a:bodyPr/>
        <a:lstStyle/>
        <a:p>
          <a:endParaRPr lang="en-US"/>
        </a:p>
      </dgm:t>
    </dgm:pt>
    <dgm:pt modelId="{C6966A86-8FB4-46B9-81A7-E6EEC3F4AA86}">
      <dgm:prSet/>
      <dgm:spPr/>
      <dgm:t>
        <a:bodyPr/>
        <a:lstStyle/>
        <a:p>
          <a:pPr rtl="0"/>
          <a:r>
            <a:rPr lang="ru-RU" dirty="0">
              <a:latin typeface="Times New Roman" panose="02020603050405020304" pitchFamily="18" charset="0"/>
              <a:cs typeface="Times New Roman" panose="02020603050405020304" pitchFamily="18" charset="0"/>
            </a:rPr>
            <a:t>да </a:t>
          </a:r>
          <a:r>
            <a:rPr lang="ru-RU" dirty="0" err="1">
              <a:latin typeface="Times New Roman" panose="02020603050405020304" pitchFamily="18" charset="0"/>
              <a:cs typeface="Times New Roman" panose="02020603050405020304" pitchFamily="18" charset="0"/>
            </a:rPr>
            <a:t>няма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съмнение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каква</a:t>
          </a:r>
          <a:r>
            <a:rPr lang="ru-RU" dirty="0">
              <a:latin typeface="Times New Roman" panose="02020603050405020304" pitchFamily="18" charset="0"/>
              <a:cs typeface="Times New Roman" panose="02020603050405020304" pitchFamily="18" charset="0"/>
            </a:rPr>
            <a:t> е </a:t>
          </a:r>
          <a:r>
            <a:rPr lang="ru-RU" dirty="0" err="1">
              <a:latin typeface="Times New Roman" panose="02020603050405020304" pitchFamily="18" charset="0"/>
              <a:cs typeface="Times New Roman" panose="02020603050405020304" pitchFamily="18" charset="0"/>
            </a:rPr>
            <a:t>функцията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му</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dgm:t>
    </dgm:pt>
    <dgm:pt modelId="{FA27F1AD-11A5-4882-B487-E2E6AF0BB5AA}" type="parTrans" cxnId="{4AFD4527-15C0-470E-87D5-12A88F29295C}">
      <dgm:prSet/>
      <dgm:spPr/>
      <dgm:t>
        <a:bodyPr/>
        <a:lstStyle/>
        <a:p>
          <a:endParaRPr lang="en-US"/>
        </a:p>
      </dgm:t>
    </dgm:pt>
    <dgm:pt modelId="{5C6AE527-34E6-4134-A794-CE884132273F}" type="sibTrans" cxnId="{4AFD4527-15C0-470E-87D5-12A88F29295C}">
      <dgm:prSet/>
      <dgm:spPr/>
      <dgm:t>
        <a:bodyPr/>
        <a:lstStyle/>
        <a:p>
          <a:endParaRPr lang="en-US"/>
        </a:p>
      </dgm:t>
    </dgm:pt>
    <dgm:pt modelId="{10180930-2624-4DF9-88BF-09EAD8D2486F}" type="pres">
      <dgm:prSet presAssocID="{C0CFBE9A-996C-4EEF-94B4-3FE40668BC83}" presName="linear" presStyleCnt="0">
        <dgm:presLayoutVars>
          <dgm:animLvl val="lvl"/>
          <dgm:resizeHandles val="exact"/>
        </dgm:presLayoutVars>
      </dgm:prSet>
      <dgm:spPr/>
    </dgm:pt>
    <dgm:pt modelId="{DC19AC4E-7BC1-4138-B514-31971DE9189B}" type="pres">
      <dgm:prSet presAssocID="{102D6D30-95CC-4A21-ADB4-4DF519937DBC}" presName="parentText" presStyleLbl="node1" presStyleIdx="0" presStyleCnt="3">
        <dgm:presLayoutVars>
          <dgm:chMax val="0"/>
          <dgm:bulletEnabled val="1"/>
        </dgm:presLayoutVars>
      </dgm:prSet>
      <dgm:spPr/>
    </dgm:pt>
    <dgm:pt modelId="{97DD518F-A748-4F3B-AD63-2742FEDEE6B5}" type="pres">
      <dgm:prSet presAssocID="{102D6D30-95CC-4A21-ADB4-4DF519937DBC}" presName="childText" presStyleLbl="revTx" presStyleIdx="0" presStyleCnt="3">
        <dgm:presLayoutVars>
          <dgm:bulletEnabled val="1"/>
        </dgm:presLayoutVars>
      </dgm:prSet>
      <dgm:spPr/>
    </dgm:pt>
    <dgm:pt modelId="{184405D8-99C4-4A07-8CE6-749FFE2F8214}" type="pres">
      <dgm:prSet presAssocID="{D4D265DC-7B72-4E70-A5C2-08E70DE36726}" presName="parentText" presStyleLbl="node1" presStyleIdx="1" presStyleCnt="3">
        <dgm:presLayoutVars>
          <dgm:chMax val="0"/>
          <dgm:bulletEnabled val="1"/>
        </dgm:presLayoutVars>
      </dgm:prSet>
      <dgm:spPr/>
    </dgm:pt>
    <dgm:pt modelId="{3C4E5E01-D850-43BF-A2D5-E4CD7C064B68}" type="pres">
      <dgm:prSet presAssocID="{D4D265DC-7B72-4E70-A5C2-08E70DE36726}" presName="childText" presStyleLbl="revTx" presStyleIdx="1" presStyleCnt="3">
        <dgm:presLayoutVars>
          <dgm:bulletEnabled val="1"/>
        </dgm:presLayoutVars>
      </dgm:prSet>
      <dgm:spPr/>
    </dgm:pt>
    <dgm:pt modelId="{89C5167B-B0F8-40BC-BFDA-2A2C977EC471}" type="pres">
      <dgm:prSet presAssocID="{02B39FF3-C7C1-49F6-8214-7515C70BB454}" presName="parentText" presStyleLbl="node1" presStyleIdx="2" presStyleCnt="3" custLinFactNeighborX="1282">
        <dgm:presLayoutVars>
          <dgm:chMax val="0"/>
          <dgm:bulletEnabled val="1"/>
        </dgm:presLayoutVars>
      </dgm:prSet>
      <dgm:spPr/>
    </dgm:pt>
    <dgm:pt modelId="{FA3A9949-06A9-4CB3-8E4A-FBAAF4ED2788}" type="pres">
      <dgm:prSet presAssocID="{02B39FF3-C7C1-49F6-8214-7515C70BB454}" presName="childText" presStyleLbl="revTx" presStyleIdx="2" presStyleCnt="3">
        <dgm:presLayoutVars>
          <dgm:bulletEnabled val="1"/>
        </dgm:presLayoutVars>
      </dgm:prSet>
      <dgm:spPr/>
    </dgm:pt>
  </dgm:ptLst>
  <dgm:cxnLst>
    <dgm:cxn modelId="{25880423-C4B8-436C-ACEE-AD096663E45C}" srcId="{C0CFBE9A-996C-4EEF-94B4-3FE40668BC83}" destId="{102D6D30-95CC-4A21-ADB4-4DF519937DBC}" srcOrd="0" destOrd="0" parTransId="{4654E283-FD25-49CB-B753-C84FB61462AE}" sibTransId="{1425C034-5CB5-4EE3-98F6-942E53EC34E7}"/>
    <dgm:cxn modelId="{4AFD4527-15C0-470E-87D5-12A88F29295C}" srcId="{02B39FF3-C7C1-49F6-8214-7515C70BB454}" destId="{C6966A86-8FB4-46B9-81A7-E6EEC3F4AA86}" srcOrd="0" destOrd="0" parTransId="{FA27F1AD-11A5-4882-B487-E2E6AF0BB5AA}" sibTransId="{5C6AE527-34E6-4134-A794-CE884132273F}"/>
    <dgm:cxn modelId="{8D92EF44-418D-420A-9A52-DA6135FBC30A}" srcId="{C0CFBE9A-996C-4EEF-94B4-3FE40668BC83}" destId="{D4D265DC-7B72-4E70-A5C2-08E70DE36726}" srcOrd="1" destOrd="0" parTransId="{C66657BA-F7E0-4198-B415-294F75BAE0C0}" sibTransId="{AD875171-6651-4A71-B5D8-DE4A5EB1042A}"/>
    <dgm:cxn modelId="{CE2C8247-27CB-4521-9551-6E1CDE82657C}" type="presOf" srcId="{113D2AA0-00EB-4434-A4EF-3AD042B27B05}" destId="{97DD518F-A748-4F3B-AD63-2742FEDEE6B5}" srcOrd="0" destOrd="0" presId="urn:microsoft.com/office/officeart/2005/8/layout/vList2"/>
    <dgm:cxn modelId="{B6FD5A4C-65FD-4DB5-B551-9BE7A003645A}" srcId="{D4D265DC-7B72-4E70-A5C2-08E70DE36726}" destId="{14184D0E-BFC6-4081-A701-51D2E46A9F95}" srcOrd="0" destOrd="0" parTransId="{FDAAA688-CF96-4156-AC63-274FAE18AB92}" sibTransId="{F8CF751D-37B5-4E9D-99F4-E38C6D5BF12D}"/>
    <dgm:cxn modelId="{3905814C-1371-44FB-A795-8D0ADD7C5D73}" type="presOf" srcId="{D4D265DC-7B72-4E70-A5C2-08E70DE36726}" destId="{184405D8-99C4-4A07-8CE6-749FFE2F8214}" srcOrd="0" destOrd="0" presId="urn:microsoft.com/office/officeart/2005/8/layout/vList2"/>
    <dgm:cxn modelId="{5485F389-F422-4A46-8B9F-52C5D8519FC4}" type="presOf" srcId="{102D6D30-95CC-4A21-ADB4-4DF519937DBC}" destId="{DC19AC4E-7BC1-4138-B514-31971DE9189B}" srcOrd="0" destOrd="0" presId="urn:microsoft.com/office/officeart/2005/8/layout/vList2"/>
    <dgm:cxn modelId="{45B9329F-E788-4C55-806C-BC8DD38D07E3}" type="presOf" srcId="{C0CFBE9A-996C-4EEF-94B4-3FE40668BC83}" destId="{10180930-2624-4DF9-88BF-09EAD8D2486F}" srcOrd="0" destOrd="0" presId="urn:microsoft.com/office/officeart/2005/8/layout/vList2"/>
    <dgm:cxn modelId="{A68E8FA5-B8E0-4939-96FD-23504A4D3E3E}" type="presOf" srcId="{C6966A86-8FB4-46B9-81A7-E6EEC3F4AA86}" destId="{FA3A9949-06A9-4CB3-8E4A-FBAAF4ED2788}" srcOrd="0" destOrd="0" presId="urn:microsoft.com/office/officeart/2005/8/layout/vList2"/>
    <dgm:cxn modelId="{CFC465BA-876C-4C09-8B1B-7804384288FE}" type="presOf" srcId="{14184D0E-BFC6-4081-A701-51D2E46A9F95}" destId="{3C4E5E01-D850-43BF-A2D5-E4CD7C064B68}" srcOrd="0" destOrd="0" presId="urn:microsoft.com/office/officeart/2005/8/layout/vList2"/>
    <dgm:cxn modelId="{63226DD6-2DA9-458B-8DDC-39D887E398FE}" srcId="{C0CFBE9A-996C-4EEF-94B4-3FE40668BC83}" destId="{02B39FF3-C7C1-49F6-8214-7515C70BB454}" srcOrd="2" destOrd="0" parTransId="{8DEF1D35-6D5D-498F-93C3-FFCCE9CBF7B2}" sibTransId="{8C18A249-77F4-44EB-95B1-128100EC41A6}"/>
    <dgm:cxn modelId="{C13223DE-DB53-420A-8F54-7623BDBA8B34}" type="presOf" srcId="{02B39FF3-C7C1-49F6-8214-7515C70BB454}" destId="{89C5167B-B0F8-40BC-BFDA-2A2C977EC471}" srcOrd="0" destOrd="0" presId="urn:microsoft.com/office/officeart/2005/8/layout/vList2"/>
    <dgm:cxn modelId="{B86856EC-6000-48AA-8D1A-5F6263C2BA99}" srcId="{102D6D30-95CC-4A21-ADB4-4DF519937DBC}" destId="{113D2AA0-00EB-4434-A4EF-3AD042B27B05}" srcOrd="0" destOrd="0" parTransId="{6C58432F-7DB3-4572-9D73-25B41FB1E548}" sibTransId="{B5A2EA40-9661-466D-8B26-64FE25D466D4}"/>
    <dgm:cxn modelId="{20248EC6-FB8C-4D3F-A6EF-2CA9265FE247}" type="presParOf" srcId="{10180930-2624-4DF9-88BF-09EAD8D2486F}" destId="{DC19AC4E-7BC1-4138-B514-31971DE9189B}" srcOrd="0" destOrd="0" presId="urn:microsoft.com/office/officeart/2005/8/layout/vList2"/>
    <dgm:cxn modelId="{63E0914D-2ACE-4D04-A71A-855C37D2977B}" type="presParOf" srcId="{10180930-2624-4DF9-88BF-09EAD8D2486F}" destId="{97DD518F-A748-4F3B-AD63-2742FEDEE6B5}" srcOrd="1" destOrd="0" presId="urn:microsoft.com/office/officeart/2005/8/layout/vList2"/>
    <dgm:cxn modelId="{A274EAA0-E47A-4E07-9F79-436865D97E65}" type="presParOf" srcId="{10180930-2624-4DF9-88BF-09EAD8D2486F}" destId="{184405D8-99C4-4A07-8CE6-749FFE2F8214}" srcOrd="2" destOrd="0" presId="urn:microsoft.com/office/officeart/2005/8/layout/vList2"/>
    <dgm:cxn modelId="{83446C25-4AE7-42BB-A503-FB1E1B273AB4}" type="presParOf" srcId="{10180930-2624-4DF9-88BF-09EAD8D2486F}" destId="{3C4E5E01-D850-43BF-A2D5-E4CD7C064B68}" srcOrd="3" destOrd="0" presId="urn:microsoft.com/office/officeart/2005/8/layout/vList2"/>
    <dgm:cxn modelId="{756469DB-5DFF-4567-890C-E4B34B9E2154}" type="presParOf" srcId="{10180930-2624-4DF9-88BF-09EAD8D2486F}" destId="{89C5167B-B0F8-40BC-BFDA-2A2C977EC471}" srcOrd="4" destOrd="0" presId="urn:microsoft.com/office/officeart/2005/8/layout/vList2"/>
    <dgm:cxn modelId="{79AD10D8-8A7B-4494-8090-2841F6E5962A}" type="presParOf" srcId="{10180930-2624-4DF9-88BF-09EAD8D2486F}" destId="{FA3A9949-06A9-4CB3-8E4A-FBAAF4ED278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461E84-C14C-41B9-9F2C-4806AA9540D0}"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E4A2CE75-D981-4C7E-9027-5A08C37A8915}">
      <dgm:prSet/>
      <dgm:spPr/>
      <dgm:t>
        <a:bodyPr/>
        <a:lstStyle/>
        <a:p>
          <a:pPr rtl="0"/>
          <a:r>
            <a:rPr lang="ru-RU" dirty="0">
              <a:latin typeface="Times New Roman" panose="02020603050405020304" pitchFamily="18" charset="0"/>
              <a:cs typeface="Times New Roman" panose="02020603050405020304" pitchFamily="18" charset="0"/>
            </a:rPr>
            <a:t>(</a:t>
          </a:r>
          <a:r>
            <a:rPr lang="ru-RU" dirty="0" err="1">
              <a:latin typeface="Times New Roman" panose="02020603050405020304" pitchFamily="18" charset="0"/>
              <a:cs typeface="Times New Roman" panose="02020603050405020304" pitchFamily="18" charset="0"/>
            </a:rPr>
            <a:t>Обикновен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Електронен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подпис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който</a:t>
          </a:r>
          <a:r>
            <a:rPr lang="ru-RU" dirty="0">
              <a:latin typeface="Times New Roman" panose="02020603050405020304" pitchFamily="18" charset="0"/>
              <a:cs typeface="Times New Roman" panose="02020603050405020304" pitchFamily="18" charset="0"/>
            </a:rPr>
            <a:t> е:</a:t>
          </a:r>
          <a:endParaRPr lang="en-US" dirty="0">
            <a:latin typeface="Times New Roman" panose="02020603050405020304" pitchFamily="18" charset="0"/>
            <a:cs typeface="Times New Roman" panose="02020603050405020304" pitchFamily="18" charset="0"/>
          </a:endParaRPr>
        </a:p>
      </dgm:t>
    </dgm:pt>
    <dgm:pt modelId="{3BD7C284-D30E-4C72-93E5-020405588EBE}" type="parTrans" cxnId="{991196EB-78F6-4B6B-890A-911A148CB3C6}">
      <dgm:prSet/>
      <dgm:spPr/>
      <dgm:t>
        <a:bodyPr/>
        <a:lstStyle/>
        <a:p>
          <a:endParaRPr lang="en-US"/>
        </a:p>
      </dgm:t>
    </dgm:pt>
    <dgm:pt modelId="{12CBC631-7B2D-4D5E-AB8F-386D4F4FD5EE}" type="sibTrans" cxnId="{991196EB-78F6-4B6B-890A-911A148CB3C6}">
      <dgm:prSet/>
      <dgm:spPr/>
      <dgm:t>
        <a:bodyPr/>
        <a:lstStyle/>
        <a:p>
          <a:endParaRPr lang="en-US"/>
        </a:p>
      </dgm:t>
    </dgm:pt>
    <dgm:pt modelId="{4FD854C3-3A83-46CB-BA10-4F3D4A638EF8}">
      <dgm:prSet/>
      <dgm:spPr/>
      <dgm:t>
        <a:bodyPr/>
        <a:lstStyle/>
        <a:p>
          <a:pPr rtl="0"/>
          <a:r>
            <a:rPr lang="ru-RU" dirty="0" err="1">
              <a:latin typeface="Times New Roman" panose="02020603050405020304" pitchFamily="18" charset="0"/>
              <a:cs typeface="Times New Roman" panose="02020603050405020304" pitchFamily="18" charset="0"/>
            </a:rPr>
            <a:t>свързан</a:t>
          </a:r>
          <a:r>
            <a:rPr lang="ru-RU" dirty="0">
              <a:latin typeface="Times New Roman" panose="02020603050405020304" pitchFamily="18" charset="0"/>
              <a:cs typeface="Times New Roman" panose="02020603050405020304" pitchFamily="18" charset="0"/>
            </a:rPr>
            <a:t> по уникален начин с </a:t>
          </a:r>
          <a:r>
            <a:rPr lang="ru-RU" dirty="0" err="1">
              <a:latin typeface="Times New Roman" panose="02020603050405020304" pitchFamily="18" charset="0"/>
              <a:cs typeface="Times New Roman" panose="02020603050405020304" pitchFamily="18" charset="0"/>
            </a:rPr>
            <a:t>титуляра</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подписа</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dgm:t>
    </dgm:pt>
    <dgm:pt modelId="{A2FCBE9B-CF22-4F39-B4F8-07418A798CAC}" type="parTrans" cxnId="{463B5971-D62F-4B0F-AA19-80CB110A8691}">
      <dgm:prSet/>
      <dgm:spPr/>
      <dgm:t>
        <a:bodyPr/>
        <a:lstStyle/>
        <a:p>
          <a:endParaRPr lang="en-US"/>
        </a:p>
      </dgm:t>
    </dgm:pt>
    <dgm:pt modelId="{505B21B4-24CB-44AF-8EC2-480402E0107A}" type="sibTrans" cxnId="{463B5971-D62F-4B0F-AA19-80CB110A8691}">
      <dgm:prSet/>
      <dgm:spPr/>
      <dgm:t>
        <a:bodyPr/>
        <a:lstStyle/>
        <a:p>
          <a:endParaRPr lang="en-US"/>
        </a:p>
      </dgm:t>
    </dgm:pt>
    <dgm:pt modelId="{6D76C0B7-E665-49B0-9363-F5FFA55E1276}">
      <dgm:prSet/>
      <dgm:spPr/>
      <dgm:t>
        <a:bodyPr/>
        <a:lstStyle/>
        <a:p>
          <a:pPr rtl="0"/>
          <a:r>
            <a:rPr lang="ru-RU" dirty="0" err="1">
              <a:latin typeface="Times New Roman" panose="02020603050405020304" pitchFamily="18" charset="0"/>
              <a:cs typeface="Times New Roman" panose="02020603050405020304" pitchFamily="18" charset="0"/>
            </a:rPr>
            <a:t>може</a:t>
          </a:r>
          <a:r>
            <a:rPr lang="ru-RU" dirty="0">
              <a:latin typeface="Times New Roman" panose="02020603050405020304" pitchFamily="18" charset="0"/>
              <a:cs typeface="Times New Roman" panose="02020603050405020304" pitchFamily="18" charset="0"/>
            </a:rPr>
            <a:t> да </a:t>
          </a:r>
          <a:r>
            <a:rPr lang="ru-RU" dirty="0" err="1">
              <a:latin typeface="Times New Roman" panose="02020603050405020304" pitchFamily="18" charset="0"/>
              <a:cs typeface="Times New Roman" panose="02020603050405020304" pitchFamily="18" charset="0"/>
            </a:rPr>
            <a:t>идентифицира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титуляра</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подписа</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dgm:t>
    </dgm:pt>
    <dgm:pt modelId="{3FFFF4C6-8FAF-4633-8CA4-B7514CCC04D1}" type="parTrans" cxnId="{0D8888CE-2BBA-4E3A-8C17-0B8A7722F50D}">
      <dgm:prSet/>
      <dgm:spPr/>
      <dgm:t>
        <a:bodyPr/>
        <a:lstStyle/>
        <a:p>
          <a:endParaRPr lang="en-US"/>
        </a:p>
      </dgm:t>
    </dgm:pt>
    <dgm:pt modelId="{E28CF23F-21EA-42D0-9146-C862D78E25DE}" type="sibTrans" cxnId="{0D8888CE-2BBA-4E3A-8C17-0B8A7722F50D}">
      <dgm:prSet/>
      <dgm:spPr/>
      <dgm:t>
        <a:bodyPr/>
        <a:lstStyle/>
        <a:p>
          <a:endParaRPr lang="en-US"/>
        </a:p>
      </dgm:t>
    </dgm:pt>
    <dgm:pt modelId="{F0B37216-D07C-4F9B-BD5C-0FF069BE5BAB}">
      <dgm:prSet/>
      <dgm:spPr/>
      <dgm:t>
        <a:bodyPr/>
        <a:lstStyle/>
        <a:p>
          <a:pPr rtl="0"/>
          <a:r>
            <a:rPr lang="ru-RU" dirty="0" err="1">
              <a:latin typeface="Times New Roman" panose="02020603050405020304" pitchFamily="18" charset="0"/>
              <a:cs typeface="Times New Roman" panose="02020603050405020304" pitchFamily="18" charset="0"/>
            </a:rPr>
            <a:t>създаден</a:t>
          </a:r>
          <a:r>
            <a:rPr lang="ru-RU" dirty="0">
              <a:latin typeface="Times New Roman" panose="02020603050405020304" pitchFamily="18" charset="0"/>
              <a:cs typeface="Times New Roman" panose="02020603050405020304" pitchFamily="18" charset="0"/>
            </a:rPr>
            <a:t> е чрез </a:t>
          </a:r>
          <a:r>
            <a:rPr lang="ru-RU" dirty="0" err="1">
              <a:latin typeface="Times New Roman" panose="02020603050405020304" pitchFamily="18" charset="0"/>
              <a:cs typeface="Times New Roman" panose="02020603050405020304" pitchFamily="18" charset="0"/>
            </a:rPr>
            <a:t>данни</a:t>
          </a:r>
          <a:r>
            <a:rPr lang="ru-RU" dirty="0">
              <a:latin typeface="Times New Roman" panose="02020603050405020304" pitchFamily="18" charset="0"/>
              <a:cs typeface="Times New Roman" panose="02020603050405020304" pitchFamily="18" charset="0"/>
            </a:rPr>
            <a:t> за създаване на </a:t>
          </a:r>
          <a:r>
            <a:rPr lang="ru-RU" dirty="0" err="1">
              <a:latin typeface="Times New Roman" panose="02020603050405020304" pitchFamily="18" charset="0"/>
              <a:cs typeface="Times New Roman" panose="02020603050405020304" pitchFamily="18" charset="0"/>
            </a:rPr>
            <a:t>електронен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подпис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които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титулярът</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електронния</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подпис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може</a:t>
          </a:r>
          <a:r>
            <a:rPr lang="ru-RU" dirty="0">
              <a:latin typeface="Times New Roman" panose="02020603050405020304" pitchFamily="18" charset="0"/>
              <a:cs typeface="Times New Roman" panose="02020603050405020304" pitchFamily="18" charset="0"/>
            </a:rPr>
            <a:t> да </a:t>
          </a:r>
          <a:r>
            <a:rPr lang="ru-RU" dirty="0" err="1">
              <a:latin typeface="Times New Roman" panose="02020603050405020304" pitchFamily="18" charset="0"/>
              <a:cs typeface="Times New Roman" panose="02020603050405020304" pitchFamily="18" charset="0"/>
            </a:rPr>
            <a:t>използва</a:t>
          </a:r>
          <a:r>
            <a:rPr lang="ru-RU" dirty="0">
              <a:latin typeface="Times New Roman" panose="02020603050405020304" pitchFamily="18" charset="0"/>
              <a:cs typeface="Times New Roman" panose="02020603050405020304" pitchFamily="18" charset="0"/>
            </a:rPr>
            <a:t> с </a:t>
          </a:r>
          <a:r>
            <a:rPr lang="ru-RU" dirty="0" err="1">
              <a:latin typeface="Times New Roman" panose="02020603050405020304" pitchFamily="18" charset="0"/>
              <a:cs typeface="Times New Roman" panose="02020603050405020304" pitchFamily="18" charset="0"/>
            </a:rPr>
            <a:t>висока</a:t>
          </a:r>
          <a:r>
            <a:rPr lang="ru-RU" dirty="0">
              <a:latin typeface="Times New Roman" panose="02020603050405020304" pitchFamily="18" charset="0"/>
              <a:cs typeface="Times New Roman" panose="02020603050405020304" pitchFamily="18" charset="0"/>
            </a:rPr>
            <a:t> степен на доверие и </a:t>
          </a:r>
          <a:r>
            <a:rPr lang="ru-RU" dirty="0" err="1">
              <a:latin typeface="Times New Roman" panose="02020603050405020304" pitchFamily="18" charset="0"/>
              <a:cs typeface="Times New Roman" panose="02020603050405020304" pitchFamily="18" charset="0"/>
            </a:rPr>
            <a:t>единствено</a:t>
          </a:r>
          <a:r>
            <a:rPr lang="ru-RU" dirty="0">
              <a:latin typeface="Times New Roman" panose="02020603050405020304" pitchFamily="18" charset="0"/>
              <a:cs typeface="Times New Roman" panose="02020603050405020304" pitchFamily="18" charset="0"/>
            </a:rPr>
            <a:t> под свой </a:t>
          </a:r>
          <a:r>
            <a:rPr lang="ru-RU" dirty="0" err="1">
              <a:latin typeface="Times New Roman" panose="02020603050405020304" pitchFamily="18" charset="0"/>
              <a:cs typeface="Times New Roman" panose="02020603050405020304" pitchFamily="18" charset="0"/>
            </a:rPr>
            <a:t>контрол</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dgm:t>
    </dgm:pt>
    <dgm:pt modelId="{7DCB49E0-CACA-46E0-82E2-FCC95309EC03}" type="parTrans" cxnId="{6F0299C3-D8CF-4521-A0B4-B73602E44B10}">
      <dgm:prSet/>
      <dgm:spPr/>
      <dgm:t>
        <a:bodyPr/>
        <a:lstStyle/>
        <a:p>
          <a:endParaRPr lang="en-US"/>
        </a:p>
      </dgm:t>
    </dgm:pt>
    <dgm:pt modelId="{48A5240A-2A5B-4553-B426-3CC20CD94DAE}" type="sibTrans" cxnId="{6F0299C3-D8CF-4521-A0B4-B73602E44B10}">
      <dgm:prSet/>
      <dgm:spPr/>
      <dgm:t>
        <a:bodyPr/>
        <a:lstStyle/>
        <a:p>
          <a:endParaRPr lang="en-US"/>
        </a:p>
      </dgm:t>
    </dgm:pt>
    <dgm:pt modelId="{86B3C931-9EA6-480F-B520-F13C1A5E6AA7}">
      <dgm:prSet/>
      <dgm:spPr/>
      <dgm:t>
        <a:bodyPr/>
        <a:lstStyle/>
        <a:p>
          <a:pPr rtl="0"/>
          <a:r>
            <a:rPr lang="ru-RU" dirty="0" err="1">
              <a:latin typeface="Times New Roman" panose="02020603050405020304" pitchFamily="18" charset="0"/>
              <a:cs typeface="Times New Roman" panose="02020603050405020304" pitchFamily="18" charset="0"/>
            </a:rPr>
            <a:t>свързан</a:t>
          </a:r>
          <a:r>
            <a:rPr lang="ru-RU" dirty="0">
              <a:latin typeface="Times New Roman" panose="02020603050405020304" pitchFamily="18" charset="0"/>
              <a:cs typeface="Times New Roman" panose="02020603050405020304" pitchFamily="18" charset="0"/>
            </a:rPr>
            <a:t> е с </a:t>
          </a:r>
          <a:r>
            <a:rPr lang="ru-RU" dirty="0" err="1">
              <a:latin typeface="Times New Roman" panose="02020603050405020304" pitchFamily="18" charset="0"/>
              <a:cs typeface="Times New Roman" panose="02020603050405020304" pitchFamily="18" charset="0"/>
            </a:rPr>
            <a:t>данните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които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подписани</a:t>
          </a:r>
          <a:r>
            <a:rPr lang="ru-RU" dirty="0">
              <a:latin typeface="Times New Roman" panose="02020603050405020304" pitchFamily="18" charset="0"/>
              <a:cs typeface="Times New Roman" panose="02020603050405020304" pitchFamily="18" charset="0"/>
            </a:rPr>
            <a:t> с него, по начин, </a:t>
          </a:r>
          <a:r>
            <a:rPr lang="ru-RU" dirty="0" err="1">
              <a:latin typeface="Times New Roman" panose="02020603050405020304" pitchFamily="18" charset="0"/>
              <a:cs typeface="Times New Roman" panose="02020603050405020304" pitchFamily="18" charset="0"/>
            </a:rPr>
            <a:t>позволяващ</a:t>
          </a:r>
          <a:r>
            <a:rPr lang="ru-RU" dirty="0">
              <a:latin typeface="Times New Roman" panose="02020603050405020304" pitchFamily="18" charset="0"/>
              <a:cs typeface="Times New Roman" panose="02020603050405020304" pitchFamily="18" charset="0"/>
            </a:rPr>
            <a:t> да </a:t>
          </a:r>
          <a:r>
            <a:rPr lang="ru-RU" dirty="0" err="1">
              <a:latin typeface="Times New Roman" panose="02020603050405020304" pitchFamily="18" charset="0"/>
              <a:cs typeface="Times New Roman" panose="02020603050405020304" pitchFamily="18" charset="0"/>
            </a:rPr>
            <a:t>бъде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открита</a:t>
          </a:r>
          <a:r>
            <a:rPr lang="ru-RU" dirty="0">
              <a:latin typeface="Times New Roman" panose="02020603050405020304" pitchFamily="18" charset="0"/>
              <a:cs typeface="Times New Roman" panose="02020603050405020304" pitchFamily="18" charset="0"/>
            </a:rPr>
            <a:t> всяка </a:t>
          </a:r>
          <a:r>
            <a:rPr lang="ru-RU" dirty="0" err="1">
              <a:latin typeface="Times New Roman" panose="02020603050405020304" pitchFamily="18" charset="0"/>
              <a:cs typeface="Times New Roman" panose="02020603050405020304" pitchFamily="18" charset="0"/>
            </a:rPr>
            <a:t>последваща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промяна</a:t>
          </a:r>
          <a:r>
            <a:rPr lang="ru-RU" dirty="0">
              <a:latin typeface="Times New Roman" panose="02020603050405020304" pitchFamily="18" charset="0"/>
              <a:cs typeface="Times New Roman" panose="02020603050405020304" pitchFamily="18" charset="0"/>
            </a:rPr>
            <a:t> в </a:t>
          </a:r>
          <a:r>
            <a:rPr lang="ru-RU" dirty="0" err="1">
              <a:latin typeface="Times New Roman" panose="02020603050405020304" pitchFamily="18" charset="0"/>
              <a:cs typeface="Times New Roman" panose="02020603050405020304" pitchFamily="18" charset="0"/>
            </a:rPr>
            <a:t>тях</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dgm:t>
    </dgm:pt>
    <dgm:pt modelId="{EAEA06EC-4CC5-4079-8128-6295591C5D55}" type="parTrans" cxnId="{829B7572-8905-498C-AD96-9EE2077968AE}">
      <dgm:prSet/>
      <dgm:spPr/>
      <dgm:t>
        <a:bodyPr/>
        <a:lstStyle/>
        <a:p>
          <a:endParaRPr lang="en-US"/>
        </a:p>
      </dgm:t>
    </dgm:pt>
    <dgm:pt modelId="{E5754D05-4ED3-427F-AAEE-DE6559F3D276}" type="sibTrans" cxnId="{829B7572-8905-498C-AD96-9EE2077968AE}">
      <dgm:prSet/>
      <dgm:spPr/>
      <dgm:t>
        <a:bodyPr/>
        <a:lstStyle/>
        <a:p>
          <a:endParaRPr lang="en-US"/>
        </a:p>
      </dgm:t>
    </dgm:pt>
    <dgm:pt modelId="{C4919702-5F9C-49EE-982D-B3174679A605}" type="pres">
      <dgm:prSet presAssocID="{96461E84-C14C-41B9-9F2C-4806AA9540D0}" presName="Name0" presStyleCnt="0">
        <dgm:presLayoutVars>
          <dgm:dir/>
          <dgm:animLvl val="lvl"/>
          <dgm:resizeHandles val="exact"/>
        </dgm:presLayoutVars>
      </dgm:prSet>
      <dgm:spPr/>
    </dgm:pt>
    <dgm:pt modelId="{E8A8789F-60B5-4EF2-8CCE-02DDC15F4F23}" type="pres">
      <dgm:prSet presAssocID="{E4A2CE75-D981-4C7E-9027-5A08C37A8915}" presName="boxAndChildren" presStyleCnt="0"/>
      <dgm:spPr/>
    </dgm:pt>
    <dgm:pt modelId="{0F09D51E-109B-4C99-970C-A9298CE5E209}" type="pres">
      <dgm:prSet presAssocID="{E4A2CE75-D981-4C7E-9027-5A08C37A8915}" presName="parentTextBox" presStyleLbl="node1" presStyleIdx="0" presStyleCnt="1"/>
      <dgm:spPr/>
    </dgm:pt>
    <dgm:pt modelId="{3706A77A-F35B-4399-BF31-C5B99BFE0158}" type="pres">
      <dgm:prSet presAssocID="{E4A2CE75-D981-4C7E-9027-5A08C37A8915}" presName="entireBox" presStyleLbl="node1" presStyleIdx="0" presStyleCnt="1"/>
      <dgm:spPr/>
    </dgm:pt>
    <dgm:pt modelId="{BC91E218-4BD4-498A-A85D-B0689654423E}" type="pres">
      <dgm:prSet presAssocID="{E4A2CE75-D981-4C7E-9027-5A08C37A8915}" presName="descendantBox" presStyleCnt="0"/>
      <dgm:spPr/>
    </dgm:pt>
    <dgm:pt modelId="{FD5352CB-B738-4A3F-A3ED-1F82B6785050}" type="pres">
      <dgm:prSet presAssocID="{4FD854C3-3A83-46CB-BA10-4F3D4A638EF8}" presName="childTextBox" presStyleLbl="fgAccFollowNode1" presStyleIdx="0" presStyleCnt="4">
        <dgm:presLayoutVars>
          <dgm:bulletEnabled val="1"/>
        </dgm:presLayoutVars>
      </dgm:prSet>
      <dgm:spPr/>
    </dgm:pt>
    <dgm:pt modelId="{2EFB5F18-CC7C-48F0-AE8B-537C4B2F7741}" type="pres">
      <dgm:prSet presAssocID="{6D76C0B7-E665-49B0-9363-F5FFA55E1276}" presName="childTextBox" presStyleLbl="fgAccFollowNode1" presStyleIdx="1" presStyleCnt="4">
        <dgm:presLayoutVars>
          <dgm:bulletEnabled val="1"/>
        </dgm:presLayoutVars>
      </dgm:prSet>
      <dgm:spPr/>
    </dgm:pt>
    <dgm:pt modelId="{A5909648-CB73-4763-B514-8EE219E327EC}" type="pres">
      <dgm:prSet presAssocID="{F0B37216-D07C-4F9B-BD5C-0FF069BE5BAB}" presName="childTextBox" presStyleLbl="fgAccFollowNode1" presStyleIdx="2" presStyleCnt="4">
        <dgm:presLayoutVars>
          <dgm:bulletEnabled val="1"/>
        </dgm:presLayoutVars>
      </dgm:prSet>
      <dgm:spPr/>
    </dgm:pt>
    <dgm:pt modelId="{5AD520AA-372F-4D31-8817-1A61FC0D4D68}" type="pres">
      <dgm:prSet presAssocID="{86B3C931-9EA6-480F-B520-F13C1A5E6AA7}" presName="childTextBox" presStyleLbl="fgAccFollowNode1" presStyleIdx="3" presStyleCnt="4">
        <dgm:presLayoutVars>
          <dgm:bulletEnabled val="1"/>
        </dgm:presLayoutVars>
      </dgm:prSet>
      <dgm:spPr/>
    </dgm:pt>
  </dgm:ptLst>
  <dgm:cxnLst>
    <dgm:cxn modelId="{3541330B-71A5-4922-8EA0-852F63A4237C}" type="presOf" srcId="{96461E84-C14C-41B9-9F2C-4806AA9540D0}" destId="{C4919702-5F9C-49EE-982D-B3174679A605}" srcOrd="0" destOrd="0" presId="urn:microsoft.com/office/officeart/2005/8/layout/process4"/>
    <dgm:cxn modelId="{7B80BF0F-2C15-44B0-922A-96D420B82AC8}" type="presOf" srcId="{E4A2CE75-D981-4C7E-9027-5A08C37A8915}" destId="{3706A77A-F35B-4399-BF31-C5B99BFE0158}" srcOrd="1" destOrd="0" presId="urn:microsoft.com/office/officeart/2005/8/layout/process4"/>
    <dgm:cxn modelId="{9DB3B930-1118-407B-A27A-27F30ED18BCF}" type="presOf" srcId="{6D76C0B7-E665-49B0-9363-F5FFA55E1276}" destId="{2EFB5F18-CC7C-48F0-AE8B-537C4B2F7741}" srcOrd="0" destOrd="0" presId="urn:microsoft.com/office/officeart/2005/8/layout/process4"/>
    <dgm:cxn modelId="{BFDAE45D-5858-4A7F-AFC9-72E8FE6BD463}" type="presOf" srcId="{F0B37216-D07C-4F9B-BD5C-0FF069BE5BAB}" destId="{A5909648-CB73-4763-B514-8EE219E327EC}" srcOrd="0" destOrd="0" presId="urn:microsoft.com/office/officeart/2005/8/layout/process4"/>
    <dgm:cxn modelId="{463B5971-D62F-4B0F-AA19-80CB110A8691}" srcId="{E4A2CE75-D981-4C7E-9027-5A08C37A8915}" destId="{4FD854C3-3A83-46CB-BA10-4F3D4A638EF8}" srcOrd="0" destOrd="0" parTransId="{A2FCBE9B-CF22-4F39-B4F8-07418A798CAC}" sibTransId="{505B21B4-24CB-44AF-8EC2-480402E0107A}"/>
    <dgm:cxn modelId="{829B7572-8905-498C-AD96-9EE2077968AE}" srcId="{E4A2CE75-D981-4C7E-9027-5A08C37A8915}" destId="{86B3C931-9EA6-480F-B520-F13C1A5E6AA7}" srcOrd="3" destOrd="0" parTransId="{EAEA06EC-4CC5-4079-8128-6295591C5D55}" sibTransId="{E5754D05-4ED3-427F-AAEE-DE6559F3D276}"/>
    <dgm:cxn modelId="{6F0299C3-D8CF-4521-A0B4-B73602E44B10}" srcId="{E4A2CE75-D981-4C7E-9027-5A08C37A8915}" destId="{F0B37216-D07C-4F9B-BD5C-0FF069BE5BAB}" srcOrd="2" destOrd="0" parTransId="{7DCB49E0-CACA-46E0-82E2-FCC95309EC03}" sibTransId="{48A5240A-2A5B-4553-B426-3CC20CD94DAE}"/>
    <dgm:cxn modelId="{D6358FC7-44EE-4344-AD31-4C28FDA129FA}" type="presOf" srcId="{4FD854C3-3A83-46CB-BA10-4F3D4A638EF8}" destId="{FD5352CB-B738-4A3F-A3ED-1F82B6785050}" srcOrd="0" destOrd="0" presId="urn:microsoft.com/office/officeart/2005/8/layout/process4"/>
    <dgm:cxn modelId="{0D8888CE-2BBA-4E3A-8C17-0B8A7722F50D}" srcId="{E4A2CE75-D981-4C7E-9027-5A08C37A8915}" destId="{6D76C0B7-E665-49B0-9363-F5FFA55E1276}" srcOrd="1" destOrd="0" parTransId="{3FFFF4C6-8FAF-4633-8CA4-B7514CCC04D1}" sibTransId="{E28CF23F-21EA-42D0-9146-C862D78E25DE}"/>
    <dgm:cxn modelId="{BAA4D7D3-DCBC-4901-91CA-2E92A57001C4}" type="presOf" srcId="{E4A2CE75-D981-4C7E-9027-5A08C37A8915}" destId="{0F09D51E-109B-4C99-970C-A9298CE5E209}" srcOrd="0" destOrd="0" presId="urn:microsoft.com/office/officeart/2005/8/layout/process4"/>
    <dgm:cxn modelId="{E66E1DEB-1A1D-49C6-834E-5C8EA3ECC62C}" type="presOf" srcId="{86B3C931-9EA6-480F-B520-F13C1A5E6AA7}" destId="{5AD520AA-372F-4D31-8817-1A61FC0D4D68}" srcOrd="0" destOrd="0" presId="urn:microsoft.com/office/officeart/2005/8/layout/process4"/>
    <dgm:cxn modelId="{991196EB-78F6-4B6B-890A-911A148CB3C6}" srcId="{96461E84-C14C-41B9-9F2C-4806AA9540D0}" destId="{E4A2CE75-D981-4C7E-9027-5A08C37A8915}" srcOrd="0" destOrd="0" parTransId="{3BD7C284-D30E-4C72-93E5-020405588EBE}" sibTransId="{12CBC631-7B2D-4D5E-AB8F-386D4F4FD5EE}"/>
    <dgm:cxn modelId="{9E1E6936-2126-4AFE-AE86-42F8BC6677E8}" type="presParOf" srcId="{C4919702-5F9C-49EE-982D-B3174679A605}" destId="{E8A8789F-60B5-4EF2-8CCE-02DDC15F4F23}" srcOrd="0" destOrd="0" presId="urn:microsoft.com/office/officeart/2005/8/layout/process4"/>
    <dgm:cxn modelId="{6A83299D-0AA9-48F6-97A9-B5D7B7E4272A}" type="presParOf" srcId="{E8A8789F-60B5-4EF2-8CCE-02DDC15F4F23}" destId="{0F09D51E-109B-4C99-970C-A9298CE5E209}" srcOrd="0" destOrd="0" presId="urn:microsoft.com/office/officeart/2005/8/layout/process4"/>
    <dgm:cxn modelId="{609C2DE7-9C9F-4162-AE69-EC29C1BFFF93}" type="presParOf" srcId="{E8A8789F-60B5-4EF2-8CCE-02DDC15F4F23}" destId="{3706A77A-F35B-4399-BF31-C5B99BFE0158}" srcOrd="1" destOrd="0" presId="urn:microsoft.com/office/officeart/2005/8/layout/process4"/>
    <dgm:cxn modelId="{18198AC7-5D51-446A-A88A-CCB3D2286681}" type="presParOf" srcId="{E8A8789F-60B5-4EF2-8CCE-02DDC15F4F23}" destId="{BC91E218-4BD4-498A-A85D-B0689654423E}" srcOrd="2" destOrd="0" presId="urn:microsoft.com/office/officeart/2005/8/layout/process4"/>
    <dgm:cxn modelId="{DE2BC978-74C9-4643-B551-DBCFCBD2F4D6}" type="presParOf" srcId="{BC91E218-4BD4-498A-A85D-B0689654423E}" destId="{FD5352CB-B738-4A3F-A3ED-1F82B6785050}" srcOrd="0" destOrd="0" presId="urn:microsoft.com/office/officeart/2005/8/layout/process4"/>
    <dgm:cxn modelId="{E0DA7D43-553A-4462-AD18-F48FB3704DB7}" type="presParOf" srcId="{BC91E218-4BD4-498A-A85D-B0689654423E}" destId="{2EFB5F18-CC7C-48F0-AE8B-537C4B2F7741}" srcOrd="1" destOrd="0" presId="urn:microsoft.com/office/officeart/2005/8/layout/process4"/>
    <dgm:cxn modelId="{CB806FFF-8EAE-4860-9138-C60EC0FBD991}" type="presParOf" srcId="{BC91E218-4BD4-498A-A85D-B0689654423E}" destId="{A5909648-CB73-4763-B514-8EE219E327EC}" srcOrd="2" destOrd="0" presId="urn:microsoft.com/office/officeart/2005/8/layout/process4"/>
    <dgm:cxn modelId="{61BEAFB7-E7B8-42F7-8F28-10DACB1C5673}" type="presParOf" srcId="{BC91E218-4BD4-498A-A85D-B0689654423E}" destId="{5AD520AA-372F-4D31-8817-1A61FC0D4D68}"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F0EC52-89BA-495E-8924-878D1B71A49F}"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546684A8-0BDB-4FBB-9D70-6ED07FCB8348}">
      <dgm:prSet/>
      <dgm:spPr/>
      <dgm:t>
        <a:bodyPr/>
        <a:lstStyle/>
        <a:p>
          <a:pPr rtl="0"/>
          <a:r>
            <a:rPr lang="ru-RU" dirty="0">
              <a:latin typeface="Times New Roman" panose="02020603050405020304" pitchFamily="18" charset="0"/>
              <a:cs typeface="Times New Roman" panose="02020603050405020304" pitchFamily="18" charset="0"/>
            </a:rPr>
            <a:t>Усъвършенстван е-</a:t>
          </a:r>
          <a:r>
            <a:rPr lang="ru-RU" dirty="0" err="1">
              <a:latin typeface="Times New Roman" panose="02020603050405020304" pitchFamily="18" charset="0"/>
              <a:cs typeface="Times New Roman" panose="02020603050405020304" pitchFamily="18" charset="0"/>
            </a:rPr>
            <a:t>подпис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който</a:t>
          </a:r>
          <a:r>
            <a:rPr lang="ru-RU" dirty="0">
              <a:latin typeface="Times New Roman" panose="02020603050405020304" pitchFamily="18" charset="0"/>
              <a:cs typeface="Times New Roman" panose="02020603050405020304" pitchFamily="18" charset="0"/>
            </a:rPr>
            <a:t> е:</a:t>
          </a:r>
          <a:endParaRPr lang="en-US" dirty="0">
            <a:latin typeface="Times New Roman" panose="02020603050405020304" pitchFamily="18" charset="0"/>
            <a:cs typeface="Times New Roman" panose="02020603050405020304" pitchFamily="18" charset="0"/>
          </a:endParaRPr>
        </a:p>
      </dgm:t>
    </dgm:pt>
    <dgm:pt modelId="{23B9DE70-0541-4AE3-B2A7-7C6D6342C953}" type="parTrans" cxnId="{8DDCC0C6-802B-4DDC-9AA6-A848FDA2A53D}">
      <dgm:prSet/>
      <dgm:spPr/>
      <dgm:t>
        <a:bodyPr/>
        <a:lstStyle/>
        <a:p>
          <a:endParaRPr lang="en-US"/>
        </a:p>
      </dgm:t>
    </dgm:pt>
    <dgm:pt modelId="{A22D897E-66FF-4B90-A4ED-DD5044252DF7}" type="sibTrans" cxnId="{8DDCC0C6-802B-4DDC-9AA6-A848FDA2A53D}">
      <dgm:prSet/>
      <dgm:spPr/>
      <dgm:t>
        <a:bodyPr/>
        <a:lstStyle/>
        <a:p>
          <a:endParaRPr lang="en-US"/>
        </a:p>
      </dgm:t>
    </dgm:pt>
    <dgm:pt modelId="{007052B8-5206-4E17-A2EA-A52CE1A113F6}">
      <dgm:prSet/>
      <dgm:spPr/>
      <dgm:t>
        <a:bodyPr/>
        <a:lstStyle/>
        <a:p>
          <a:pPr rtl="0"/>
          <a:r>
            <a:rPr lang="ru-RU" dirty="0" err="1">
              <a:latin typeface="Times New Roman" panose="02020603050405020304" pitchFamily="18" charset="0"/>
              <a:cs typeface="Times New Roman" panose="02020603050405020304" pitchFamily="18" charset="0"/>
            </a:rPr>
            <a:t>създаден</a:t>
          </a:r>
          <a:r>
            <a:rPr lang="ru-RU" dirty="0">
              <a:latin typeface="Times New Roman" panose="02020603050405020304" pitchFamily="18" charset="0"/>
              <a:cs typeface="Times New Roman" panose="02020603050405020304" pitchFamily="18" charset="0"/>
            </a:rPr>
            <a:t> чрез устройство за създаване на </a:t>
          </a:r>
          <a:r>
            <a:rPr lang="ru-RU" dirty="0" err="1">
              <a:latin typeface="Times New Roman" panose="02020603050405020304" pitchFamily="18" charset="0"/>
              <a:cs typeface="Times New Roman" panose="02020603050405020304" pitchFamily="18" charset="0"/>
            </a:rPr>
            <a:t>квалифициран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електронен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подпис</a:t>
          </a:r>
          <a:r>
            <a:rPr lang="ru-RU"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dgm:t>
    </dgm:pt>
    <dgm:pt modelId="{32CC6B68-2725-4D21-8957-BE07A1CD8BDB}" type="parTrans" cxnId="{49AFE825-51D0-45DA-B582-E629308B9C39}">
      <dgm:prSet/>
      <dgm:spPr/>
      <dgm:t>
        <a:bodyPr/>
        <a:lstStyle/>
        <a:p>
          <a:endParaRPr lang="en-US"/>
        </a:p>
      </dgm:t>
    </dgm:pt>
    <dgm:pt modelId="{BDBE9642-35DF-41AB-9223-C8C52E612204}" type="sibTrans" cxnId="{49AFE825-51D0-45DA-B582-E629308B9C39}">
      <dgm:prSet/>
      <dgm:spPr/>
      <dgm:t>
        <a:bodyPr/>
        <a:lstStyle/>
        <a:p>
          <a:endParaRPr lang="en-US"/>
        </a:p>
      </dgm:t>
    </dgm:pt>
    <dgm:pt modelId="{BEE0C872-B376-4E3A-8A24-F3027B0A70DA}">
      <dgm:prSet/>
      <dgm:spPr/>
      <dgm:t>
        <a:bodyPr/>
        <a:lstStyle/>
        <a:p>
          <a:pPr rtl="0"/>
          <a:r>
            <a:rPr lang="ru-RU" dirty="0" err="1">
              <a:latin typeface="Times New Roman" panose="02020603050405020304" pitchFamily="18" charset="0"/>
              <a:cs typeface="Times New Roman" panose="02020603050405020304" pitchFamily="18" charset="0"/>
            </a:rPr>
            <a:t>издаден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въз</a:t>
          </a:r>
          <a:r>
            <a:rPr lang="ru-RU" dirty="0">
              <a:latin typeface="Times New Roman" panose="02020603050405020304" pitchFamily="18" charset="0"/>
              <a:cs typeface="Times New Roman" panose="02020603050405020304" pitchFamily="18" charset="0"/>
            </a:rPr>
            <a:t> основа на удостоверение за </a:t>
          </a:r>
          <a:r>
            <a:rPr lang="ru-RU" dirty="0" err="1">
              <a:latin typeface="Times New Roman" panose="02020603050405020304" pitchFamily="18" charset="0"/>
              <a:cs typeface="Times New Roman" panose="02020603050405020304" pitchFamily="18" charset="0"/>
            </a:rPr>
            <a:t>квалифициран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електронен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подпис</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издадено</a:t>
          </a:r>
          <a:r>
            <a:rPr lang="ru-RU" dirty="0">
              <a:latin typeface="Times New Roman" panose="02020603050405020304" pitchFamily="18" charset="0"/>
              <a:cs typeface="Times New Roman" panose="02020603050405020304" pitchFamily="18" charset="0"/>
            </a:rPr>
            <a:t> от </a:t>
          </a:r>
          <a:r>
            <a:rPr lang="ru-RU" dirty="0" err="1">
              <a:latin typeface="Times New Roman" panose="02020603050405020304" pitchFamily="18" charset="0"/>
              <a:cs typeface="Times New Roman" panose="02020603050405020304" pitchFamily="18" charset="0"/>
            </a:rPr>
            <a:t>доставчик</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квалифицирани</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удостоверителни</a:t>
          </a:r>
          <a:r>
            <a:rPr lang="ru-RU" dirty="0">
              <a:latin typeface="Times New Roman" panose="02020603050405020304" pitchFamily="18" charset="0"/>
              <a:cs typeface="Times New Roman" panose="02020603050405020304" pitchFamily="18" charset="0"/>
            </a:rPr>
            <a:t> услуги</a:t>
          </a:r>
          <a:endParaRPr lang="en-US" dirty="0">
            <a:latin typeface="Times New Roman" panose="02020603050405020304" pitchFamily="18" charset="0"/>
            <a:cs typeface="Times New Roman" panose="02020603050405020304" pitchFamily="18" charset="0"/>
          </a:endParaRPr>
        </a:p>
      </dgm:t>
    </dgm:pt>
    <dgm:pt modelId="{91C31F8A-16B9-4857-8E81-4F006DB97D88}" type="parTrans" cxnId="{5E248724-67A0-4F19-8AE9-E737DE38BD0C}">
      <dgm:prSet/>
      <dgm:spPr/>
      <dgm:t>
        <a:bodyPr/>
        <a:lstStyle/>
        <a:p>
          <a:endParaRPr lang="en-US"/>
        </a:p>
      </dgm:t>
    </dgm:pt>
    <dgm:pt modelId="{1082F37D-C771-4521-A117-63DB117A5FF7}" type="sibTrans" cxnId="{5E248724-67A0-4F19-8AE9-E737DE38BD0C}">
      <dgm:prSet/>
      <dgm:spPr/>
      <dgm:t>
        <a:bodyPr/>
        <a:lstStyle/>
        <a:p>
          <a:endParaRPr lang="en-US"/>
        </a:p>
      </dgm:t>
    </dgm:pt>
    <dgm:pt modelId="{A58EBCDD-D840-41C1-820D-7802598F3E2C}" type="pres">
      <dgm:prSet presAssocID="{9DF0EC52-89BA-495E-8924-878D1B71A49F}" presName="Name0" presStyleCnt="0">
        <dgm:presLayoutVars>
          <dgm:dir/>
          <dgm:animLvl val="lvl"/>
          <dgm:resizeHandles val="exact"/>
        </dgm:presLayoutVars>
      </dgm:prSet>
      <dgm:spPr/>
    </dgm:pt>
    <dgm:pt modelId="{D2A24B0D-A5DF-4897-8601-65C92ADFAA61}" type="pres">
      <dgm:prSet presAssocID="{546684A8-0BDB-4FBB-9D70-6ED07FCB8348}" presName="boxAndChildren" presStyleCnt="0"/>
      <dgm:spPr/>
    </dgm:pt>
    <dgm:pt modelId="{EC3794FD-4DB9-4959-BD73-71B281C9C667}" type="pres">
      <dgm:prSet presAssocID="{546684A8-0BDB-4FBB-9D70-6ED07FCB8348}" presName="parentTextBox" presStyleLbl="node1" presStyleIdx="0" presStyleCnt="1"/>
      <dgm:spPr/>
    </dgm:pt>
    <dgm:pt modelId="{58673C96-CED6-4395-824D-2687CB635981}" type="pres">
      <dgm:prSet presAssocID="{546684A8-0BDB-4FBB-9D70-6ED07FCB8348}" presName="entireBox" presStyleLbl="node1" presStyleIdx="0" presStyleCnt="1"/>
      <dgm:spPr/>
    </dgm:pt>
    <dgm:pt modelId="{21836C6C-D530-4501-BC44-62B409188A03}" type="pres">
      <dgm:prSet presAssocID="{546684A8-0BDB-4FBB-9D70-6ED07FCB8348}" presName="descendantBox" presStyleCnt="0"/>
      <dgm:spPr/>
    </dgm:pt>
    <dgm:pt modelId="{54F2D891-0A25-4F81-B62D-5E47773F259F}" type="pres">
      <dgm:prSet presAssocID="{007052B8-5206-4E17-A2EA-A52CE1A113F6}" presName="childTextBox" presStyleLbl="fgAccFollowNode1" presStyleIdx="0" presStyleCnt="2">
        <dgm:presLayoutVars>
          <dgm:bulletEnabled val="1"/>
        </dgm:presLayoutVars>
      </dgm:prSet>
      <dgm:spPr/>
    </dgm:pt>
    <dgm:pt modelId="{303F1E74-7DFE-44E6-B205-B796521D6BCC}" type="pres">
      <dgm:prSet presAssocID="{BEE0C872-B376-4E3A-8A24-F3027B0A70DA}" presName="childTextBox" presStyleLbl="fgAccFollowNode1" presStyleIdx="1" presStyleCnt="2">
        <dgm:presLayoutVars>
          <dgm:bulletEnabled val="1"/>
        </dgm:presLayoutVars>
      </dgm:prSet>
      <dgm:spPr/>
    </dgm:pt>
  </dgm:ptLst>
  <dgm:cxnLst>
    <dgm:cxn modelId="{5E248724-67A0-4F19-8AE9-E737DE38BD0C}" srcId="{546684A8-0BDB-4FBB-9D70-6ED07FCB8348}" destId="{BEE0C872-B376-4E3A-8A24-F3027B0A70DA}" srcOrd="1" destOrd="0" parTransId="{91C31F8A-16B9-4857-8E81-4F006DB97D88}" sibTransId="{1082F37D-C771-4521-A117-63DB117A5FF7}"/>
    <dgm:cxn modelId="{49AFE825-51D0-45DA-B582-E629308B9C39}" srcId="{546684A8-0BDB-4FBB-9D70-6ED07FCB8348}" destId="{007052B8-5206-4E17-A2EA-A52CE1A113F6}" srcOrd="0" destOrd="0" parTransId="{32CC6B68-2725-4D21-8957-BE07A1CD8BDB}" sibTransId="{BDBE9642-35DF-41AB-9223-C8C52E612204}"/>
    <dgm:cxn modelId="{9160B866-2F5E-4FEA-807D-C81F94B7C654}" type="presOf" srcId="{9DF0EC52-89BA-495E-8924-878D1B71A49F}" destId="{A58EBCDD-D840-41C1-820D-7802598F3E2C}" srcOrd="0" destOrd="0" presId="urn:microsoft.com/office/officeart/2005/8/layout/process4"/>
    <dgm:cxn modelId="{D50531A7-CC89-49D4-925B-C6958CBCFE91}" type="presOf" srcId="{546684A8-0BDB-4FBB-9D70-6ED07FCB8348}" destId="{58673C96-CED6-4395-824D-2687CB635981}" srcOrd="1" destOrd="0" presId="urn:microsoft.com/office/officeart/2005/8/layout/process4"/>
    <dgm:cxn modelId="{4D96BBBC-6B69-448F-BA3A-F7DE71D002A8}" type="presOf" srcId="{007052B8-5206-4E17-A2EA-A52CE1A113F6}" destId="{54F2D891-0A25-4F81-B62D-5E47773F259F}" srcOrd="0" destOrd="0" presId="urn:microsoft.com/office/officeart/2005/8/layout/process4"/>
    <dgm:cxn modelId="{9B1E72BF-A1D5-42DA-9FDE-5E45068BFB12}" type="presOf" srcId="{546684A8-0BDB-4FBB-9D70-6ED07FCB8348}" destId="{EC3794FD-4DB9-4959-BD73-71B281C9C667}" srcOrd="0" destOrd="0" presId="urn:microsoft.com/office/officeart/2005/8/layout/process4"/>
    <dgm:cxn modelId="{8DDCC0C6-802B-4DDC-9AA6-A848FDA2A53D}" srcId="{9DF0EC52-89BA-495E-8924-878D1B71A49F}" destId="{546684A8-0BDB-4FBB-9D70-6ED07FCB8348}" srcOrd="0" destOrd="0" parTransId="{23B9DE70-0541-4AE3-B2A7-7C6D6342C953}" sibTransId="{A22D897E-66FF-4B90-A4ED-DD5044252DF7}"/>
    <dgm:cxn modelId="{BA8C8AFA-58F3-49E4-9209-5BE6508547FC}" type="presOf" srcId="{BEE0C872-B376-4E3A-8A24-F3027B0A70DA}" destId="{303F1E74-7DFE-44E6-B205-B796521D6BCC}" srcOrd="0" destOrd="0" presId="urn:microsoft.com/office/officeart/2005/8/layout/process4"/>
    <dgm:cxn modelId="{0F47B3FD-9458-477D-AF84-0902D6C06898}" type="presParOf" srcId="{A58EBCDD-D840-41C1-820D-7802598F3E2C}" destId="{D2A24B0D-A5DF-4897-8601-65C92ADFAA61}" srcOrd="0" destOrd="0" presId="urn:microsoft.com/office/officeart/2005/8/layout/process4"/>
    <dgm:cxn modelId="{176E2FFF-C437-4E28-9F63-D63FC0843129}" type="presParOf" srcId="{D2A24B0D-A5DF-4897-8601-65C92ADFAA61}" destId="{EC3794FD-4DB9-4959-BD73-71B281C9C667}" srcOrd="0" destOrd="0" presId="urn:microsoft.com/office/officeart/2005/8/layout/process4"/>
    <dgm:cxn modelId="{57F5E07C-23E5-4F75-858D-074A11145570}" type="presParOf" srcId="{D2A24B0D-A5DF-4897-8601-65C92ADFAA61}" destId="{58673C96-CED6-4395-824D-2687CB635981}" srcOrd="1" destOrd="0" presId="urn:microsoft.com/office/officeart/2005/8/layout/process4"/>
    <dgm:cxn modelId="{F3E78A91-F4C9-42E7-BF25-F0F022486358}" type="presParOf" srcId="{D2A24B0D-A5DF-4897-8601-65C92ADFAA61}" destId="{21836C6C-D530-4501-BC44-62B409188A03}" srcOrd="2" destOrd="0" presId="urn:microsoft.com/office/officeart/2005/8/layout/process4"/>
    <dgm:cxn modelId="{570F0DCC-D3AC-4B9B-870B-9048BB083011}" type="presParOf" srcId="{21836C6C-D530-4501-BC44-62B409188A03}" destId="{54F2D891-0A25-4F81-B62D-5E47773F259F}" srcOrd="0" destOrd="0" presId="urn:microsoft.com/office/officeart/2005/8/layout/process4"/>
    <dgm:cxn modelId="{B9913D6D-64C2-4CF9-ACCB-06BF63C563BD}" type="presParOf" srcId="{21836C6C-D530-4501-BC44-62B409188A03}" destId="{303F1E74-7DFE-44E6-B205-B796521D6BCC}"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E5A1D5-F8D2-4F95-A847-D7B3F04D801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D2DEBE3-FE47-4156-81F7-F89463D036A9}">
      <dgm:prSet/>
      <dgm:spPr/>
      <dgm:t>
        <a:bodyPr/>
        <a:lstStyle/>
        <a:p>
          <a:pPr rtl="0"/>
          <a:r>
            <a:rPr lang="ru-RU" dirty="0" err="1">
              <a:latin typeface="Times New Roman" panose="02020603050405020304" pitchFamily="18" charset="0"/>
              <a:cs typeface="Times New Roman" panose="02020603050405020304" pitchFamily="18" charset="0"/>
            </a:rPr>
            <a:t>Потвърждава</a:t>
          </a:r>
          <a:r>
            <a:rPr lang="ru-RU" dirty="0">
              <a:latin typeface="Times New Roman" panose="02020603050405020304" pitchFamily="18" charset="0"/>
              <a:cs typeface="Times New Roman" panose="02020603050405020304" pitchFamily="18" charset="0"/>
            </a:rPr>
            <a:t> се </a:t>
          </a:r>
          <a:r>
            <a:rPr lang="ru-RU" dirty="0" err="1">
              <a:latin typeface="Times New Roman" panose="02020603050405020304" pitchFamily="18" charset="0"/>
              <a:cs typeface="Times New Roman" panose="02020603050405020304" pitchFamily="18" charset="0"/>
            </a:rPr>
            <a:t>валидността</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квалифицирания</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електронен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подпис</a:t>
          </a:r>
          <a:r>
            <a:rPr lang="ru-RU" dirty="0">
              <a:latin typeface="Times New Roman" panose="02020603050405020304" pitchFamily="18" charset="0"/>
              <a:cs typeface="Times New Roman" panose="02020603050405020304" pitchFamily="18" charset="0"/>
            </a:rPr>
            <a:t>, при </a:t>
          </a:r>
          <a:r>
            <a:rPr lang="ru-RU" dirty="0" err="1">
              <a:latin typeface="Times New Roman" panose="02020603050405020304" pitchFamily="18" charset="0"/>
              <a:cs typeface="Times New Roman" panose="02020603050405020304" pitchFamily="18" charset="0"/>
            </a:rPr>
            <a:t>спазване</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посочените</a:t>
          </a:r>
          <a:r>
            <a:rPr lang="ru-RU" dirty="0">
              <a:latin typeface="Times New Roman" panose="02020603050405020304" pitchFamily="18" charset="0"/>
              <a:cs typeface="Times New Roman" panose="02020603050405020304" pitchFamily="18" charset="0"/>
            </a:rPr>
            <a:t> в регламента условия.</a:t>
          </a:r>
          <a:endParaRPr lang="en-US" dirty="0">
            <a:latin typeface="Times New Roman" panose="02020603050405020304" pitchFamily="18" charset="0"/>
            <a:cs typeface="Times New Roman" panose="02020603050405020304" pitchFamily="18" charset="0"/>
          </a:endParaRPr>
        </a:p>
      </dgm:t>
    </dgm:pt>
    <dgm:pt modelId="{92E17EC8-3BBE-458C-971A-FFED2454C64A}" type="parTrans" cxnId="{365267F7-1544-490F-8528-D6D9A5127660}">
      <dgm:prSet/>
      <dgm:spPr/>
      <dgm:t>
        <a:bodyPr/>
        <a:lstStyle/>
        <a:p>
          <a:endParaRPr lang="en-US"/>
        </a:p>
      </dgm:t>
    </dgm:pt>
    <dgm:pt modelId="{9A6454E1-D0A4-4EF0-807E-186DEFBDE531}" type="sibTrans" cxnId="{365267F7-1544-490F-8528-D6D9A5127660}">
      <dgm:prSet/>
      <dgm:spPr/>
      <dgm:t>
        <a:bodyPr/>
        <a:lstStyle/>
        <a:p>
          <a:endParaRPr lang="en-US"/>
        </a:p>
      </dgm:t>
    </dgm:pt>
    <dgm:pt modelId="{3DD73EDE-12B4-4D2E-B9EC-CEA5A4808F42}">
      <dgm:prSet/>
      <dgm:spPr/>
      <dgm:t>
        <a:bodyPr/>
        <a:lstStyle/>
        <a:p>
          <a:pPr rtl="0"/>
          <a:r>
            <a:rPr lang="ru-RU" dirty="0">
              <a:latin typeface="Times New Roman" panose="02020603050405020304" pitchFamily="18" charset="0"/>
              <a:cs typeface="Times New Roman" panose="02020603050405020304" pitchFamily="18" charset="0"/>
            </a:rPr>
            <a:t>Системата предоставя на доверяващата се страна правилния резултат от процеса на проверка и ѝ позволява да открие евентуални проблеми, свързани със сигурността.</a:t>
          </a:r>
          <a:endParaRPr lang="en-US" dirty="0">
            <a:latin typeface="Times New Roman" panose="02020603050405020304" pitchFamily="18" charset="0"/>
            <a:cs typeface="Times New Roman" panose="02020603050405020304" pitchFamily="18" charset="0"/>
          </a:endParaRPr>
        </a:p>
      </dgm:t>
    </dgm:pt>
    <dgm:pt modelId="{930B5474-86D0-46F2-811C-FED08FB68D29}" type="parTrans" cxnId="{1981D693-643A-4123-9884-140893FAD3AF}">
      <dgm:prSet/>
      <dgm:spPr/>
      <dgm:t>
        <a:bodyPr/>
        <a:lstStyle/>
        <a:p>
          <a:endParaRPr lang="en-US"/>
        </a:p>
      </dgm:t>
    </dgm:pt>
    <dgm:pt modelId="{8EC35507-75FD-463C-A614-3DEFA0E00591}" type="sibTrans" cxnId="{1981D693-643A-4123-9884-140893FAD3AF}">
      <dgm:prSet/>
      <dgm:spPr/>
      <dgm:t>
        <a:bodyPr/>
        <a:lstStyle/>
        <a:p>
          <a:endParaRPr lang="en-US"/>
        </a:p>
      </dgm:t>
    </dgm:pt>
    <dgm:pt modelId="{30BF2E49-6CFD-47A4-9443-E3034C4A5557}" type="pres">
      <dgm:prSet presAssocID="{4DE5A1D5-F8D2-4F95-A847-D7B3F04D801B}" presName="diagram" presStyleCnt="0">
        <dgm:presLayoutVars>
          <dgm:dir/>
          <dgm:resizeHandles val="exact"/>
        </dgm:presLayoutVars>
      </dgm:prSet>
      <dgm:spPr/>
    </dgm:pt>
    <dgm:pt modelId="{A2852ED2-0F77-4AAB-8366-E956C42A35C2}" type="pres">
      <dgm:prSet presAssocID="{2D2DEBE3-FE47-4156-81F7-F89463D036A9}" presName="node" presStyleLbl="node1" presStyleIdx="0" presStyleCnt="2">
        <dgm:presLayoutVars>
          <dgm:bulletEnabled val="1"/>
        </dgm:presLayoutVars>
      </dgm:prSet>
      <dgm:spPr/>
    </dgm:pt>
    <dgm:pt modelId="{C89BB92E-0178-4ADF-B541-08B8F0D97B94}" type="pres">
      <dgm:prSet presAssocID="{9A6454E1-D0A4-4EF0-807E-186DEFBDE531}" presName="sibTrans" presStyleCnt="0"/>
      <dgm:spPr/>
    </dgm:pt>
    <dgm:pt modelId="{D9A9CE13-2CE8-4889-B1DF-BBF471D6EA24}" type="pres">
      <dgm:prSet presAssocID="{3DD73EDE-12B4-4D2E-B9EC-CEA5A4808F42}" presName="node" presStyleLbl="node1" presStyleIdx="1" presStyleCnt="2">
        <dgm:presLayoutVars>
          <dgm:bulletEnabled val="1"/>
        </dgm:presLayoutVars>
      </dgm:prSet>
      <dgm:spPr/>
    </dgm:pt>
  </dgm:ptLst>
  <dgm:cxnLst>
    <dgm:cxn modelId="{4258CF15-C91D-41AD-907B-B9D5780074DD}" type="presOf" srcId="{2D2DEBE3-FE47-4156-81F7-F89463D036A9}" destId="{A2852ED2-0F77-4AAB-8366-E956C42A35C2}" srcOrd="0" destOrd="0" presId="urn:microsoft.com/office/officeart/2005/8/layout/default"/>
    <dgm:cxn modelId="{5AA42D1D-9B82-458F-A93F-EAE3E3DC95A7}" type="presOf" srcId="{4DE5A1D5-F8D2-4F95-A847-D7B3F04D801B}" destId="{30BF2E49-6CFD-47A4-9443-E3034C4A5557}" srcOrd="0" destOrd="0" presId="urn:microsoft.com/office/officeart/2005/8/layout/default"/>
    <dgm:cxn modelId="{7ED7B04D-8569-45AB-A3BC-70F9297F9732}" type="presOf" srcId="{3DD73EDE-12B4-4D2E-B9EC-CEA5A4808F42}" destId="{D9A9CE13-2CE8-4889-B1DF-BBF471D6EA24}" srcOrd="0" destOrd="0" presId="urn:microsoft.com/office/officeart/2005/8/layout/default"/>
    <dgm:cxn modelId="{1981D693-643A-4123-9884-140893FAD3AF}" srcId="{4DE5A1D5-F8D2-4F95-A847-D7B3F04D801B}" destId="{3DD73EDE-12B4-4D2E-B9EC-CEA5A4808F42}" srcOrd="1" destOrd="0" parTransId="{930B5474-86D0-46F2-811C-FED08FB68D29}" sibTransId="{8EC35507-75FD-463C-A614-3DEFA0E00591}"/>
    <dgm:cxn modelId="{365267F7-1544-490F-8528-D6D9A5127660}" srcId="{4DE5A1D5-F8D2-4F95-A847-D7B3F04D801B}" destId="{2D2DEBE3-FE47-4156-81F7-F89463D036A9}" srcOrd="0" destOrd="0" parTransId="{92E17EC8-3BBE-458C-971A-FFED2454C64A}" sibTransId="{9A6454E1-D0A4-4EF0-807E-186DEFBDE531}"/>
    <dgm:cxn modelId="{CC27249E-5703-4E36-85EE-FB431281C28C}" type="presParOf" srcId="{30BF2E49-6CFD-47A4-9443-E3034C4A5557}" destId="{A2852ED2-0F77-4AAB-8366-E956C42A35C2}" srcOrd="0" destOrd="0" presId="urn:microsoft.com/office/officeart/2005/8/layout/default"/>
    <dgm:cxn modelId="{73117CB1-C477-42D5-82AD-EB111FB5C6BB}" type="presParOf" srcId="{30BF2E49-6CFD-47A4-9443-E3034C4A5557}" destId="{C89BB92E-0178-4ADF-B541-08B8F0D97B94}" srcOrd="1" destOrd="0" presId="urn:microsoft.com/office/officeart/2005/8/layout/default"/>
    <dgm:cxn modelId="{D6B709C3-FA44-4368-B0A8-EAE4C0B3F330}" type="presParOf" srcId="{30BF2E49-6CFD-47A4-9443-E3034C4A5557}" destId="{D9A9CE13-2CE8-4889-B1DF-BBF471D6EA2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79F8D-8343-4E37-837F-83F9411F6F92}">
      <dsp:nvSpPr>
        <dsp:cNvPr id="0" name=""/>
        <dsp:cNvSpPr/>
      </dsp:nvSpPr>
      <dsp:spPr>
        <a:xfrm>
          <a:off x="0" y="38558"/>
          <a:ext cx="12539663" cy="111230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bg-BG" sz="2800" kern="1200"/>
            <a:t>Развитие на ИКТ и влиянието им върху обществените отношения</a:t>
          </a:r>
          <a:endParaRPr lang="en-US" sz="2800" kern="1200"/>
        </a:p>
      </dsp:txBody>
      <dsp:txXfrm>
        <a:off x="54298" y="92856"/>
        <a:ext cx="12431067" cy="1003708"/>
      </dsp:txXfrm>
    </dsp:sp>
    <dsp:sp modelId="{636B922E-93C5-4138-9A55-0960712CB560}">
      <dsp:nvSpPr>
        <dsp:cNvPr id="0" name=""/>
        <dsp:cNvSpPr/>
      </dsp:nvSpPr>
      <dsp:spPr>
        <a:xfrm>
          <a:off x="0" y="1231502"/>
          <a:ext cx="12539663" cy="111230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ru-RU" sz="2800" kern="1200"/>
            <a:t>Особености на виртуалните отношения, които изискват сигурна идентификация:</a:t>
          </a:r>
          <a:endParaRPr lang="en-US" sz="2800" kern="1200"/>
        </a:p>
      </dsp:txBody>
      <dsp:txXfrm>
        <a:off x="54298" y="1285800"/>
        <a:ext cx="12431067" cy="1003708"/>
      </dsp:txXfrm>
    </dsp:sp>
    <dsp:sp modelId="{CB726384-2669-4A6F-A46C-2EF47EDE02C9}">
      <dsp:nvSpPr>
        <dsp:cNvPr id="0" name=""/>
        <dsp:cNvSpPr/>
      </dsp:nvSpPr>
      <dsp:spPr>
        <a:xfrm>
          <a:off x="0" y="2343807"/>
          <a:ext cx="12539663"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8134" tIns="35560" rIns="199136" bIns="35560" numCol="1" spcCol="1270" anchor="t" anchorCtr="0">
          <a:noAutofit/>
        </a:bodyPr>
        <a:lstStyle/>
        <a:p>
          <a:pPr marL="228600" lvl="1" indent="-228600" algn="l" defTabSz="977900" rtl="0">
            <a:lnSpc>
              <a:spcPct val="90000"/>
            </a:lnSpc>
            <a:spcBef>
              <a:spcPct val="0"/>
            </a:spcBef>
            <a:spcAft>
              <a:spcPct val="20000"/>
            </a:spcAft>
            <a:buChar char="•"/>
          </a:pPr>
          <a:r>
            <a:rPr lang="ru-RU" sz="2200" kern="1200"/>
            <a:t>Субектите, които си взаимодействат не се намират на едно и също място </a:t>
          </a:r>
          <a:endParaRPr lang="en-US" sz="2200" kern="1200"/>
        </a:p>
        <a:p>
          <a:pPr marL="228600" lvl="1" indent="-228600" algn="l" defTabSz="977900" rtl="0">
            <a:lnSpc>
              <a:spcPct val="90000"/>
            </a:lnSpc>
            <a:spcBef>
              <a:spcPct val="0"/>
            </a:spcBef>
            <a:spcAft>
              <a:spcPct val="20000"/>
            </a:spcAft>
            <a:buChar char="•"/>
          </a:pPr>
          <a:r>
            <a:rPr lang="ru-RU" sz="2200" kern="1200"/>
            <a:t>Взаимодействието е опосредено от информационна система</a:t>
          </a:r>
          <a:endParaRPr lang="en-US" sz="2200" kern="1200"/>
        </a:p>
      </dsp:txBody>
      <dsp:txXfrm>
        <a:off x="0" y="2343807"/>
        <a:ext cx="12539663" cy="753480"/>
      </dsp:txXfrm>
    </dsp:sp>
    <dsp:sp modelId="{61D8561E-985E-4E08-ADFA-836319F46966}">
      <dsp:nvSpPr>
        <dsp:cNvPr id="0" name=""/>
        <dsp:cNvSpPr/>
      </dsp:nvSpPr>
      <dsp:spPr>
        <a:xfrm>
          <a:off x="0" y="3097287"/>
          <a:ext cx="12539663" cy="111230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bg-BG" sz="2800" kern="1200"/>
            <a:t>Гарантиране на самоличността на лицата чрез национална схема за електронна идентификация</a:t>
          </a:r>
          <a:endParaRPr lang="en-US" sz="2800" kern="1200"/>
        </a:p>
      </dsp:txBody>
      <dsp:txXfrm>
        <a:off x="54298" y="3151585"/>
        <a:ext cx="12431067" cy="1003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1925F-3DE0-4352-8FD1-1704CD38DADA}">
      <dsp:nvSpPr>
        <dsp:cNvPr id="0" name=""/>
        <dsp:cNvSpPr/>
      </dsp:nvSpPr>
      <dsp:spPr>
        <a:xfrm>
          <a:off x="0" y="59924"/>
          <a:ext cx="12539663" cy="131274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bg-BG" sz="3300" kern="1200"/>
            <a:t>Задължение за признаване на национални схеми на други държави членки</a:t>
          </a:r>
          <a:endParaRPr lang="en-US" sz="3300" kern="1200"/>
        </a:p>
      </dsp:txBody>
      <dsp:txXfrm>
        <a:off x="64083" y="124007"/>
        <a:ext cx="12411497" cy="1184574"/>
      </dsp:txXfrm>
    </dsp:sp>
    <dsp:sp modelId="{B3163E8C-68CB-4C9B-9D61-578CDBA6ACEB}">
      <dsp:nvSpPr>
        <dsp:cNvPr id="0" name=""/>
        <dsp:cNvSpPr/>
      </dsp:nvSpPr>
      <dsp:spPr>
        <a:xfrm>
          <a:off x="0" y="1467704"/>
          <a:ext cx="12539663" cy="1312740"/>
        </a:xfrm>
        <a:prstGeom prst="roundRect">
          <a:avLst/>
        </a:prstGeom>
        <a:solidFill>
          <a:schemeClr val="accent5">
            <a:hueOff val="-6265452"/>
            <a:satOff val="18917"/>
            <a:lumOff val="26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bg-BG" sz="3300" kern="1200" dirty="0"/>
            <a:t>Условие за признаване – </a:t>
          </a:r>
          <a:r>
            <a:rPr lang="bg-BG" sz="3300" kern="1200" dirty="0" err="1"/>
            <a:t>нотифициране</a:t>
          </a:r>
          <a:r>
            <a:rPr lang="bg-BG" sz="3300" kern="1200" dirty="0"/>
            <a:t> на ЕК</a:t>
          </a:r>
          <a:endParaRPr lang="en-US" sz="3300" kern="1200" dirty="0"/>
        </a:p>
      </dsp:txBody>
      <dsp:txXfrm>
        <a:off x="64083" y="1531787"/>
        <a:ext cx="12411497" cy="1184574"/>
      </dsp:txXfrm>
    </dsp:sp>
    <dsp:sp modelId="{43111A6E-4CAD-43A3-8EFA-BCBB920AAD9D}">
      <dsp:nvSpPr>
        <dsp:cNvPr id="0" name=""/>
        <dsp:cNvSpPr/>
      </dsp:nvSpPr>
      <dsp:spPr>
        <a:xfrm>
          <a:off x="0" y="2875485"/>
          <a:ext cx="12539663" cy="1312740"/>
        </a:xfrm>
        <a:prstGeom prst="roundRect">
          <a:avLst/>
        </a:prstGeom>
        <a:solidFill>
          <a:schemeClr val="accent5">
            <a:hueOff val="-12530904"/>
            <a:satOff val="37834"/>
            <a:lumOff val="527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bg-BG" sz="3300" kern="1200"/>
            <a:t>Унифицирани степени на сигурност (нива на осигуреност)</a:t>
          </a:r>
          <a:endParaRPr lang="en-US" sz="3300" kern="1200"/>
        </a:p>
      </dsp:txBody>
      <dsp:txXfrm>
        <a:off x="64083" y="2939568"/>
        <a:ext cx="12411497" cy="11845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187A8-FA8E-4F18-A899-E263A791409E}">
      <dsp:nvSpPr>
        <dsp:cNvPr id="0" name=""/>
        <dsp:cNvSpPr/>
      </dsp:nvSpPr>
      <dsp:spPr>
        <a:xfrm rot="10800000">
          <a:off x="2571648" y="769"/>
          <a:ext cx="8338875" cy="1885021"/>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1242" tIns="83820" rIns="156464" bIns="83820" numCol="1" spcCol="1270" anchor="t" anchorCtr="0">
          <a:noAutofit/>
        </a:bodyPr>
        <a:lstStyle/>
        <a:p>
          <a:pPr marL="0" lvl="0" indent="0" algn="l" defTabSz="977900" rtl="0">
            <a:lnSpc>
              <a:spcPct val="90000"/>
            </a:lnSpc>
            <a:spcBef>
              <a:spcPct val="0"/>
            </a:spcBef>
            <a:spcAft>
              <a:spcPct val="35000"/>
            </a:spcAft>
            <a:buNone/>
          </a:pPr>
          <a:r>
            <a:rPr lang="bg-BG" sz="2200" kern="1200"/>
            <a:t>Титуляр на електронна идентичност:</a:t>
          </a:r>
          <a:endParaRPr lang="en-US" sz="2200" kern="1200"/>
        </a:p>
        <a:p>
          <a:pPr marL="171450" lvl="1" indent="-171450" algn="l" defTabSz="755650" rtl="0">
            <a:lnSpc>
              <a:spcPct val="90000"/>
            </a:lnSpc>
            <a:spcBef>
              <a:spcPct val="0"/>
            </a:spcBef>
            <a:spcAft>
              <a:spcPct val="15000"/>
            </a:spcAft>
            <a:buChar char="•"/>
          </a:pPr>
          <a:r>
            <a:rPr lang="bg-BG" sz="1700" kern="1200" dirty="0"/>
            <a:t>Физическо лице, вкл. </a:t>
          </a:r>
          <a:r>
            <a:rPr lang="ru-RU" sz="1700" kern="1200" dirty="0"/>
            <a:t>поставени под запрещение/ пълно или ограничено/</a:t>
          </a:r>
          <a:endParaRPr lang="en-US" sz="1700" kern="1200" dirty="0"/>
        </a:p>
        <a:p>
          <a:pPr marL="171450" lvl="1" indent="-171450" algn="l" defTabSz="755650" rtl="0">
            <a:lnSpc>
              <a:spcPct val="90000"/>
            </a:lnSpc>
            <a:spcBef>
              <a:spcPct val="0"/>
            </a:spcBef>
            <a:spcAft>
              <a:spcPct val="15000"/>
            </a:spcAft>
            <a:buChar char="•"/>
          </a:pPr>
          <a:r>
            <a:rPr lang="bg-BG" sz="1700" kern="1200" dirty="0"/>
            <a:t>Възраст</a:t>
          </a:r>
          <a:endParaRPr lang="en-US" sz="1700" kern="1200" dirty="0"/>
        </a:p>
        <a:p>
          <a:pPr marL="171450" lvl="1" indent="-171450" algn="l" defTabSz="755650" rtl="0">
            <a:lnSpc>
              <a:spcPct val="90000"/>
            </a:lnSpc>
            <a:spcBef>
              <a:spcPct val="0"/>
            </a:spcBef>
            <a:spcAft>
              <a:spcPct val="15000"/>
            </a:spcAft>
            <a:buChar char="•"/>
          </a:pPr>
          <a:r>
            <a:rPr lang="bg-BG" sz="1700" kern="1200" dirty="0"/>
            <a:t>Наличие на уникален цифров идентификатор с общо приложение (ЕГН;ЛНЧ) - гражданство</a:t>
          </a:r>
          <a:endParaRPr lang="en-US" sz="1700" kern="1200" dirty="0"/>
        </a:p>
      </dsp:txBody>
      <dsp:txXfrm rot="10800000">
        <a:off x="3042903" y="769"/>
        <a:ext cx="7867620" cy="1885021"/>
      </dsp:txXfrm>
    </dsp:sp>
    <dsp:sp modelId="{58D87A3E-90A3-4ECF-81F3-35AB1667EC23}">
      <dsp:nvSpPr>
        <dsp:cNvPr id="0" name=""/>
        <dsp:cNvSpPr/>
      </dsp:nvSpPr>
      <dsp:spPr>
        <a:xfrm>
          <a:off x="1515659" y="180449"/>
          <a:ext cx="1885021" cy="188502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1698D1-CA22-4255-A9B7-7F9FCE2A412B}">
      <dsp:nvSpPr>
        <dsp:cNvPr id="0" name=""/>
        <dsp:cNvSpPr/>
      </dsp:nvSpPr>
      <dsp:spPr>
        <a:xfrm rot="10800000">
          <a:off x="2533540" y="2362359"/>
          <a:ext cx="8338875" cy="1885021"/>
        </a:xfrm>
        <a:prstGeom prst="homePlate">
          <a:avLst/>
        </a:prstGeom>
        <a:solidFill>
          <a:schemeClr val="accent5">
            <a:hueOff val="-12530904"/>
            <a:satOff val="37834"/>
            <a:lumOff val="527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1242" tIns="83820" rIns="156464" bIns="83820" numCol="1" spcCol="1270" anchor="ctr" anchorCtr="0">
          <a:noAutofit/>
        </a:bodyPr>
        <a:lstStyle/>
        <a:p>
          <a:pPr marL="0" lvl="0" indent="0" algn="ctr" defTabSz="977900" rtl="0">
            <a:lnSpc>
              <a:spcPct val="90000"/>
            </a:lnSpc>
            <a:spcBef>
              <a:spcPct val="0"/>
            </a:spcBef>
            <a:spcAft>
              <a:spcPct val="35000"/>
            </a:spcAft>
            <a:buNone/>
          </a:pPr>
          <a:r>
            <a:rPr lang="bg-BG" sz="2200" kern="1200"/>
            <a:t>Идентификация на ЮЛ</a:t>
          </a:r>
          <a:endParaRPr lang="en-US" sz="2200" kern="1200"/>
        </a:p>
      </dsp:txBody>
      <dsp:txXfrm rot="10800000">
        <a:off x="3004795" y="2362359"/>
        <a:ext cx="7867620" cy="1885021"/>
      </dsp:txXfrm>
    </dsp:sp>
    <dsp:sp modelId="{1460CB26-5164-4360-9669-611811A2091F}">
      <dsp:nvSpPr>
        <dsp:cNvPr id="0" name=""/>
        <dsp:cNvSpPr/>
      </dsp:nvSpPr>
      <dsp:spPr>
        <a:xfrm>
          <a:off x="1629138" y="2362359"/>
          <a:ext cx="1885021" cy="188502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5361C-F08E-4E3F-B050-5C29CE3E8117}">
      <dsp:nvSpPr>
        <dsp:cNvPr id="0" name=""/>
        <dsp:cNvSpPr/>
      </dsp:nvSpPr>
      <dsp:spPr>
        <a:xfrm rot="5400000">
          <a:off x="7698083" y="-2976531"/>
          <a:ext cx="1657774" cy="8025384"/>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ru-RU" sz="1500" kern="1200" dirty="0" err="1"/>
            <a:t>Задължения</a:t>
          </a:r>
          <a:r>
            <a:rPr lang="ru-RU" sz="1500" kern="1200" dirty="0"/>
            <a:t>, </a:t>
          </a:r>
          <a:r>
            <a:rPr lang="ru-RU" sz="1500" kern="1200" dirty="0" err="1"/>
            <a:t>свързани</a:t>
          </a:r>
          <a:r>
            <a:rPr lang="ru-RU" sz="1500" kern="1200" dirty="0"/>
            <a:t> с </a:t>
          </a:r>
          <a:r>
            <a:rPr lang="ru-RU" sz="1500" kern="1200" dirty="0" err="1"/>
            <a:t>функциите</a:t>
          </a:r>
          <a:r>
            <a:rPr lang="ru-RU" sz="1500" kern="1200" dirty="0"/>
            <a:t> на орган за </a:t>
          </a:r>
          <a:r>
            <a:rPr lang="ru-RU" sz="1500" kern="1200" dirty="0" err="1"/>
            <a:t>електронна</a:t>
          </a:r>
          <a:r>
            <a:rPr lang="ru-RU" sz="1500" kern="1200" dirty="0"/>
            <a:t> идентификация.</a:t>
          </a:r>
          <a:endParaRPr lang="en-US" sz="1500" kern="1200" dirty="0"/>
        </a:p>
        <a:p>
          <a:pPr marL="114300" lvl="1" indent="-114300" algn="l" defTabSz="666750" rtl="0">
            <a:lnSpc>
              <a:spcPct val="90000"/>
            </a:lnSpc>
            <a:spcBef>
              <a:spcPct val="0"/>
            </a:spcBef>
            <a:spcAft>
              <a:spcPct val="15000"/>
            </a:spcAft>
            <a:buChar char="•"/>
          </a:pPr>
          <a:r>
            <a:rPr lang="ru-RU" sz="1500" kern="1200" dirty="0" err="1"/>
            <a:t>Задължения</a:t>
          </a:r>
          <a:r>
            <a:rPr lang="ru-RU" sz="1500" kern="1200" dirty="0"/>
            <a:t> </a:t>
          </a:r>
          <a:r>
            <a:rPr lang="ru-RU" sz="1500" kern="1200" dirty="0" err="1"/>
            <a:t>във</a:t>
          </a:r>
          <a:r>
            <a:rPr lang="ru-RU" sz="1500" kern="1200" dirty="0"/>
            <a:t> </a:t>
          </a:r>
          <a:r>
            <a:rPr lang="ru-RU" sz="1500" kern="1200" dirty="0" err="1"/>
            <a:t>връзка</a:t>
          </a:r>
          <a:r>
            <a:rPr lang="ru-RU" sz="1500" kern="1200" dirty="0"/>
            <a:t> с </a:t>
          </a:r>
          <a:r>
            <a:rPr lang="ru-RU" sz="1500" kern="1200" dirty="0" err="1"/>
            <a:t>регистрацията</a:t>
          </a:r>
          <a:r>
            <a:rPr lang="ru-RU" sz="1500" kern="1200" dirty="0"/>
            <a:t> и </a:t>
          </a:r>
          <a:r>
            <a:rPr lang="ru-RU" sz="1500" kern="1200" dirty="0" err="1"/>
            <a:t>дейността</a:t>
          </a:r>
          <a:r>
            <a:rPr lang="ru-RU" sz="1500" kern="1200" dirty="0"/>
            <a:t> на </a:t>
          </a:r>
          <a:r>
            <a:rPr lang="ru-RU" sz="1500" kern="1200" dirty="0" err="1"/>
            <a:t>администраторите</a:t>
          </a:r>
          <a:r>
            <a:rPr lang="ru-RU" sz="1500" kern="1200" dirty="0"/>
            <a:t> на </a:t>
          </a:r>
          <a:r>
            <a:rPr lang="ru-RU" sz="1500" kern="1200" dirty="0" err="1"/>
            <a:t>електронна</a:t>
          </a:r>
          <a:r>
            <a:rPr lang="ru-RU" sz="1500" kern="1200" dirty="0"/>
            <a:t> </a:t>
          </a:r>
          <a:r>
            <a:rPr lang="ru-RU" sz="1500" kern="1200" dirty="0" err="1"/>
            <a:t>идентичност</a:t>
          </a:r>
          <a:r>
            <a:rPr lang="ru-RU" sz="1500" kern="1200" dirty="0"/>
            <a:t> и </a:t>
          </a:r>
          <a:r>
            <a:rPr lang="ru-RU" sz="1500" kern="1200" dirty="0" err="1"/>
            <a:t>центровете</a:t>
          </a:r>
          <a:r>
            <a:rPr lang="ru-RU" sz="1500" kern="1200" dirty="0"/>
            <a:t> за </a:t>
          </a:r>
          <a:r>
            <a:rPr lang="ru-RU" sz="1500" kern="1200" dirty="0" err="1"/>
            <a:t>електронна</a:t>
          </a:r>
          <a:r>
            <a:rPr lang="ru-RU" sz="1500" kern="1200" dirty="0"/>
            <a:t> идентификация.</a:t>
          </a:r>
          <a:endParaRPr lang="en-US" sz="1500" kern="1200" dirty="0"/>
        </a:p>
        <a:p>
          <a:pPr marL="114300" lvl="1" indent="-114300" algn="l" defTabSz="666750" rtl="0">
            <a:lnSpc>
              <a:spcPct val="90000"/>
            </a:lnSpc>
            <a:spcBef>
              <a:spcPct val="0"/>
            </a:spcBef>
            <a:spcAft>
              <a:spcPct val="15000"/>
            </a:spcAft>
            <a:buChar char="•"/>
          </a:pPr>
          <a:r>
            <a:rPr lang="ru-RU" sz="1500" kern="1200" dirty="0" err="1"/>
            <a:t>Задължения</a:t>
          </a:r>
          <a:r>
            <a:rPr lang="ru-RU" sz="1500" kern="1200" dirty="0"/>
            <a:t> за </a:t>
          </a:r>
          <a:r>
            <a:rPr lang="ru-RU" sz="1500" kern="1200" dirty="0" err="1"/>
            <a:t>осъществяване</a:t>
          </a:r>
          <a:r>
            <a:rPr lang="ru-RU" sz="1500" kern="1200" dirty="0"/>
            <a:t> на </a:t>
          </a:r>
          <a:r>
            <a:rPr lang="ru-RU" sz="1500" kern="1200" dirty="0" err="1"/>
            <a:t>контрол</a:t>
          </a:r>
          <a:r>
            <a:rPr lang="ru-RU" sz="1500" kern="1200" dirty="0"/>
            <a:t> </a:t>
          </a:r>
          <a:r>
            <a:rPr lang="ru-RU" sz="1500" kern="1200" dirty="0" err="1"/>
            <a:t>върху</a:t>
          </a:r>
          <a:r>
            <a:rPr lang="ru-RU" sz="1500" kern="1200" dirty="0"/>
            <a:t> </a:t>
          </a:r>
          <a:r>
            <a:rPr lang="ru-RU" sz="1500" kern="1200" dirty="0" err="1"/>
            <a:t>схемата</a:t>
          </a:r>
          <a:r>
            <a:rPr lang="ru-RU" sz="1500" kern="1200" dirty="0"/>
            <a:t> за </a:t>
          </a:r>
          <a:r>
            <a:rPr lang="ru-RU" sz="1500" kern="1200" dirty="0" err="1"/>
            <a:t>електронна</a:t>
          </a:r>
          <a:r>
            <a:rPr lang="ru-RU" sz="1500" kern="1200" dirty="0"/>
            <a:t> идентификация.</a:t>
          </a:r>
          <a:endParaRPr lang="en-US" sz="1500" kern="1200" dirty="0"/>
        </a:p>
        <a:p>
          <a:pPr marL="114300" lvl="1" indent="-114300" algn="l" defTabSz="666750" rtl="0">
            <a:lnSpc>
              <a:spcPct val="90000"/>
            </a:lnSpc>
            <a:spcBef>
              <a:spcPct val="0"/>
            </a:spcBef>
            <a:spcAft>
              <a:spcPct val="15000"/>
            </a:spcAft>
            <a:buChar char="•"/>
          </a:pPr>
          <a:r>
            <a:rPr lang="ru-RU" sz="1500" kern="1200"/>
            <a:t>Задължение за уведомяване на ЕК.</a:t>
          </a:r>
          <a:endParaRPr lang="en-US" sz="1500" kern="1200"/>
        </a:p>
      </dsp:txBody>
      <dsp:txXfrm rot="-5400000">
        <a:off x="4514278" y="288200"/>
        <a:ext cx="7944458" cy="1495922"/>
      </dsp:txXfrm>
    </dsp:sp>
    <dsp:sp modelId="{A7C790F3-B822-42ED-9CAB-77B8C5BB6655}">
      <dsp:nvSpPr>
        <dsp:cNvPr id="0" name=""/>
        <dsp:cNvSpPr/>
      </dsp:nvSpPr>
      <dsp:spPr>
        <a:xfrm>
          <a:off x="0" y="51"/>
          <a:ext cx="4514278" cy="207221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rtl="0">
            <a:lnSpc>
              <a:spcPct val="90000"/>
            </a:lnSpc>
            <a:spcBef>
              <a:spcPct val="0"/>
            </a:spcBef>
            <a:spcAft>
              <a:spcPct val="35000"/>
            </a:spcAft>
            <a:buNone/>
          </a:pPr>
          <a:r>
            <a:rPr lang="bg-BG" sz="4000" kern="1200"/>
            <a:t>Министър на вътрешните работи</a:t>
          </a:r>
          <a:endParaRPr lang="en-US" sz="4000" kern="1200"/>
        </a:p>
      </dsp:txBody>
      <dsp:txXfrm>
        <a:off x="101157" y="101208"/>
        <a:ext cx="4311964" cy="1869903"/>
      </dsp:txXfrm>
    </dsp:sp>
    <dsp:sp modelId="{C7646E85-CE42-4461-B276-03FFFC90A843}">
      <dsp:nvSpPr>
        <dsp:cNvPr id="0" name=""/>
        <dsp:cNvSpPr/>
      </dsp:nvSpPr>
      <dsp:spPr>
        <a:xfrm rot="5400000">
          <a:off x="7698083" y="-800702"/>
          <a:ext cx="1657774" cy="8025384"/>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ru-RU" sz="1500" kern="1200"/>
            <a:t>Осъществява предвидените в регламента задължения за сътрудничество за постигане на оперативната съвместимост и сигурността на схемите</a:t>
          </a:r>
          <a:endParaRPr lang="en-US" sz="1500" kern="1200"/>
        </a:p>
        <a:p>
          <a:pPr marL="114300" lvl="1" indent="-114300" algn="l" defTabSz="666750" rtl="0">
            <a:lnSpc>
              <a:spcPct val="90000"/>
            </a:lnSpc>
            <a:spcBef>
              <a:spcPct val="0"/>
            </a:spcBef>
            <a:spcAft>
              <a:spcPct val="15000"/>
            </a:spcAft>
            <a:buChar char="•"/>
          </a:pPr>
          <a:r>
            <a:rPr lang="ru-RU" sz="1500" kern="1200"/>
            <a:t>Други задължения, които не са предвидени в ЗЕИ</a:t>
          </a:r>
          <a:endParaRPr lang="en-US" sz="1500" kern="1200"/>
        </a:p>
      </dsp:txBody>
      <dsp:txXfrm rot="-5400000">
        <a:off x="4514278" y="2464029"/>
        <a:ext cx="7944458" cy="1495922"/>
      </dsp:txXfrm>
    </dsp:sp>
    <dsp:sp modelId="{AC298EF2-F334-4A63-A039-F7C683E1FEE2}">
      <dsp:nvSpPr>
        <dsp:cNvPr id="0" name=""/>
        <dsp:cNvSpPr/>
      </dsp:nvSpPr>
      <dsp:spPr>
        <a:xfrm>
          <a:off x="0" y="2175880"/>
          <a:ext cx="4514278" cy="207221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rtl="0">
            <a:lnSpc>
              <a:spcPct val="90000"/>
            </a:lnSpc>
            <a:spcBef>
              <a:spcPct val="0"/>
            </a:spcBef>
            <a:spcAft>
              <a:spcPct val="35000"/>
            </a:spcAft>
            <a:buNone/>
          </a:pPr>
          <a:r>
            <a:rPr lang="bg-BG" sz="4000" kern="1200" dirty="0"/>
            <a:t>Министър</a:t>
          </a:r>
          <a:r>
            <a:rPr lang="bg-BG" sz="4000" kern="1200" baseline="0" dirty="0"/>
            <a:t> на електронното управление</a:t>
          </a:r>
          <a:endParaRPr lang="en-US" sz="4000" kern="1200" dirty="0"/>
        </a:p>
      </dsp:txBody>
      <dsp:txXfrm>
        <a:off x="101157" y="2277037"/>
        <a:ext cx="4311964" cy="18699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9672B-97F9-4A1A-A14D-C1F884BA8C1C}">
      <dsp:nvSpPr>
        <dsp:cNvPr id="0" name=""/>
        <dsp:cNvSpPr/>
      </dsp:nvSpPr>
      <dsp:spPr>
        <a:xfrm>
          <a:off x="0" y="216862"/>
          <a:ext cx="12539663" cy="71954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bg-BG" sz="3000" kern="1200"/>
            <a:t>Функции</a:t>
          </a:r>
          <a:endParaRPr lang="en-US" sz="3000" kern="1200"/>
        </a:p>
      </dsp:txBody>
      <dsp:txXfrm>
        <a:off x="35125" y="251987"/>
        <a:ext cx="12469413" cy="649299"/>
      </dsp:txXfrm>
    </dsp:sp>
    <dsp:sp modelId="{7A86B322-9F24-4195-8F69-6B34155D2890}">
      <dsp:nvSpPr>
        <dsp:cNvPr id="0" name=""/>
        <dsp:cNvSpPr/>
      </dsp:nvSpPr>
      <dsp:spPr>
        <a:xfrm>
          <a:off x="0" y="936412"/>
          <a:ext cx="12539663"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8134"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bg-BG" sz="2300" kern="1200"/>
            <a:t>Удостоверяване на самоличност</a:t>
          </a:r>
          <a:endParaRPr lang="en-US" sz="2300" kern="1200"/>
        </a:p>
        <a:p>
          <a:pPr marL="228600" lvl="1" indent="-228600" algn="l" defTabSz="1022350" rtl="0">
            <a:lnSpc>
              <a:spcPct val="90000"/>
            </a:lnSpc>
            <a:spcBef>
              <a:spcPct val="0"/>
            </a:spcBef>
            <a:spcAft>
              <a:spcPct val="20000"/>
            </a:spcAft>
            <a:buChar char="•"/>
          </a:pPr>
          <a:r>
            <a:rPr lang="bg-BG" sz="2300" kern="1200"/>
            <a:t>Носителят на удостоверението може да съдържа КЕП</a:t>
          </a:r>
          <a:endParaRPr lang="en-US" sz="2300" kern="1200"/>
        </a:p>
      </dsp:txBody>
      <dsp:txXfrm>
        <a:off x="0" y="936412"/>
        <a:ext cx="12539663" cy="791774"/>
      </dsp:txXfrm>
    </dsp:sp>
    <dsp:sp modelId="{67F2FA6C-0697-4EDA-91CE-B3DB9C07918B}">
      <dsp:nvSpPr>
        <dsp:cNvPr id="0" name=""/>
        <dsp:cNvSpPr/>
      </dsp:nvSpPr>
      <dsp:spPr>
        <a:xfrm>
          <a:off x="0" y="1728187"/>
          <a:ext cx="12539663" cy="719549"/>
        </a:xfrm>
        <a:prstGeom prst="roundRect">
          <a:avLst/>
        </a:prstGeom>
        <a:solidFill>
          <a:schemeClr val="accent5">
            <a:hueOff val="-12530904"/>
            <a:satOff val="37834"/>
            <a:lumOff val="527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rtl="0">
            <a:lnSpc>
              <a:spcPct val="90000"/>
            </a:lnSpc>
            <a:spcBef>
              <a:spcPct val="0"/>
            </a:spcBef>
            <a:spcAft>
              <a:spcPct val="35000"/>
            </a:spcAft>
            <a:buNone/>
          </a:pPr>
          <a:r>
            <a:rPr lang="bg-BG" sz="3000" kern="1200"/>
            <a:t>Данни, които се съдържат (</a:t>
          </a:r>
          <a:r>
            <a:rPr lang="ru-RU" sz="3000" kern="1200"/>
            <a:t>„най-малко“):</a:t>
          </a:r>
          <a:endParaRPr lang="en-US" sz="3000" kern="1200"/>
        </a:p>
      </dsp:txBody>
      <dsp:txXfrm>
        <a:off x="35125" y="1763312"/>
        <a:ext cx="12469413" cy="649299"/>
      </dsp:txXfrm>
    </dsp:sp>
    <dsp:sp modelId="{977BCD16-EA47-422E-AA8C-7EB13485EEE8}">
      <dsp:nvSpPr>
        <dsp:cNvPr id="0" name=""/>
        <dsp:cNvSpPr/>
      </dsp:nvSpPr>
      <dsp:spPr>
        <a:xfrm>
          <a:off x="0" y="2447737"/>
          <a:ext cx="12539663" cy="1583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8134" tIns="38100" rIns="213360" bIns="38100" numCol="1" spcCol="1270" anchor="t" anchorCtr="0">
          <a:noAutofit/>
        </a:bodyPr>
        <a:lstStyle/>
        <a:p>
          <a:pPr marL="228600" lvl="1" indent="-228600" algn="l" defTabSz="1022350" rtl="0">
            <a:lnSpc>
              <a:spcPct val="90000"/>
            </a:lnSpc>
            <a:spcBef>
              <a:spcPct val="0"/>
            </a:spcBef>
            <a:spcAft>
              <a:spcPct val="20000"/>
            </a:spcAft>
            <a:buChar char="•"/>
          </a:pPr>
          <a:r>
            <a:rPr lang="ru-RU" sz="2300" kern="1200"/>
            <a:t>уникалния сериен номер на удостоверението</a:t>
          </a:r>
          <a:endParaRPr lang="en-US" sz="2300" kern="1200"/>
        </a:p>
        <a:p>
          <a:pPr marL="228600" lvl="1" indent="-228600" algn="l" defTabSz="1022350" rtl="0">
            <a:lnSpc>
              <a:spcPct val="90000"/>
            </a:lnSpc>
            <a:spcBef>
              <a:spcPct val="0"/>
            </a:spcBef>
            <a:spcAft>
              <a:spcPct val="20000"/>
            </a:spcAft>
            <a:buChar char="•"/>
          </a:pPr>
          <a:r>
            <a:rPr lang="ru-RU" sz="2300" kern="1200"/>
            <a:t>периода му на валидност</a:t>
          </a:r>
          <a:endParaRPr lang="en-US" sz="2300" kern="1200"/>
        </a:p>
        <a:p>
          <a:pPr marL="228600" lvl="1" indent="-228600" algn="l" defTabSz="1022350" rtl="0">
            <a:lnSpc>
              <a:spcPct val="90000"/>
            </a:lnSpc>
            <a:spcBef>
              <a:spcPct val="0"/>
            </a:spcBef>
            <a:spcAft>
              <a:spcPct val="20000"/>
            </a:spcAft>
            <a:buChar char="•"/>
          </a:pPr>
          <a:r>
            <a:rPr lang="ru-RU" sz="2300" kern="1200"/>
            <a:t>електронния идентификатор и трите имена (изписани на кирилица и латиница) на титуляря </a:t>
          </a:r>
          <a:endParaRPr lang="en-US" sz="2300" kern="1200"/>
        </a:p>
        <a:p>
          <a:pPr marL="228600" lvl="1" indent="-228600" algn="l" defTabSz="1022350" rtl="0">
            <a:lnSpc>
              <a:spcPct val="90000"/>
            </a:lnSpc>
            <a:spcBef>
              <a:spcPct val="0"/>
            </a:spcBef>
            <a:spcAft>
              <a:spcPct val="20000"/>
            </a:spcAft>
            <a:buChar char="•"/>
          </a:pPr>
          <a:r>
            <a:rPr lang="ru-RU" sz="2300" kern="1200"/>
            <a:t>нивото на осигуреност на носителя. </a:t>
          </a:r>
          <a:endParaRPr lang="en-US" sz="2300" kern="1200"/>
        </a:p>
      </dsp:txBody>
      <dsp:txXfrm>
        <a:off x="0" y="2447737"/>
        <a:ext cx="12539663" cy="158354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21AC6-8ACE-4F68-B56C-980658D2941B}">
      <dsp:nvSpPr>
        <dsp:cNvPr id="0" name=""/>
        <dsp:cNvSpPr/>
      </dsp:nvSpPr>
      <dsp:spPr>
        <a:xfrm>
          <a:off x="940474" y="0"/>
          <a:ext cx="10658713" cy="424815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1CC462-C4C1-4E85-94F5-13D44A5C01DF}">
      <dsp:nvSpPr>
        <dsp:cNvPr id="0" name=""/>
        <dsp:cNvSpPr/>
      </dsp:nvSpPr>
      <dsp:spPr>
        <a:xfrm>
          <a:off x="6275" y="1274445"/>
          <a:ext cx="3018580" cy="1699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bg-BG" sz="1900" kern="1200"/>
            <a:t>Подаване на писмено или електронно заявление пред МВР или администратор на електронна идентичност</a:t>
          </a:r>
          <a:endParaRPr lang="en-US" sz="1900" kern="1200"/>
        </a:p>
      </dsp:txBody>
      <dsp:txXfrm>
        <a:off x="89226" y="1357396"/>
        <a:ext cx="2852678" cy="1533358"/>
      </dsp:txXfrm>
    </dsp:sp>
    <dsp:sp modelId="{96444443-6D0C-4A75-96CB-344C2FFEFA9A}">
      <dsp:nvSpPr>
        <dsp:cNvPr id="0" name=""/>
        <dsp:cNvSpPr/>
      </dsp:nvSpPr>
      <dsp:spPr>
        <a:xfrm>
          <a:off x="3175785" y="1274445"/>
          <a:ext cx="3018580" cy="1699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bg-BG" sz="1900" kern="1200"/>
            <a:t>Издаване на удостоверението от МВР</a:t>
          </a:r>
          <a:endParaRPr lang="en-US" sz="1900" kern="1200"/>
        </a:p>
      </dsp:txBody>
      <dsp:txXfrm>
        <a:off x="3258736" y="1357396"/>
        <a:ext cx="2852678" cy="1533358"/>
      </dsp:txXfrm>
    </dsp:sp>
    <dsp:sp modelId="{0BC21063-AC80-4F6F-822E-8F18380E7EB4}">
      <dsp:nvSpPr>
        <dsp:cNvPr id="0" name=""/>
        <dsp:cNvSpPr/>
      </dsp:nvSpPr>
      <dsp:spPr>
        <a:xfrm>
          <a:off x="6345296" y="1274445"/>
          <a:ext cx="3018580" cy="1699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bg-BG" sz="1900" kern="1200"/>
            <a:t>Вписване на удостоверението в регистъра на удостоверенията</a:t>
          </a:r>
          <a:endParaRPr lang="en-US" sz="1900" kern="1200"/>
        </a:p>
      </dsp:txBody>
      <dsp:txXfrm>
        <a:off x="6428247" y="1357396"/>
        <a:ext cx="2852678" cy="1533358"/>
      </dsp:txXfrm>
    </dsp:sp>
    <dsp:sp modelId="{8AB9243F-DE0B-444F-B3C6-C707D7C0C59C}">
      <dsp:nvSpPr>
        <dsp:cNvPr id="0" name=""/>
        <dsp:cNvSpPr/>
      </dsp:nvSpPr>
      <dsp:spPr>
        <a:xfrm>
          <a:off x="9514806" y="1274445"/>
          <a:ext cx="3018580" cy="1699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bg-BG" sz="1900" kern="1200"/>
            <a:t>Записване на удостоверението в носителя</a:t>
          </a:r>
          <a:endParaRPr lang="en-US" sz="1900" kern="1200"/>
        </a:p>
      </dsp:txBody>
      <dsp:txXfrm>
        <a:off x="9597757" y="1357396"/>
        <a:ext cx="2852678" cy="153335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8F7BC-F604-452C-B962-10C37A6AE2D9}">
      <dsp:nvSpPr>
        <dsp:cNvPr id="0" name=""/>
        <dsp:cNvSpPr/>
      </dsp:nvSpPr>
      <dsp:spPr>
        <a:xfrm>
          <a:off x="0" y="62639"/>
          <a:ext cx="12539663" cy="131093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bg-BG" sz="3300" kern="1200"/>
            <a:t>Валидност на удостоверението –  5 години</a:t>
          </a:r>
          <a:endParaRPr lang="en-US" sz="3300" kern="1200"/>
        </a:p>
      </dsp:txBody>
      <dsp:txXfrm>
        <a:off x="63994" y="126633"/>
        <a:ext cx="12411675" cy="1182942"/>
      </dsp:txXfrm>
    </dsp:sp>
    <dsp:sp modelId="{4D41990F-CBBF-4FD0-A3D8-CD9E57EE1D66}">
      <dsp:nvSpPr>
        <dsp:cNvPr id="0" name=""/>
        <dsp:cNvSpPr/>
      </dsp:nvSpPr>
      <dsp:spPr>
        <a:xfrm>
          <a:off x="0" y="1468609"/>
          <a:ext cx="12539663" cy="1310930"/>
        </a:xfrm>
        <a:prstGeom prst="roundRect">
          <a:avLst/>
        </a:prstGeom>
        <a:solidFill>
          <a:schemeClr val="accent5">
            <a:hueOff val="-6265452"/>
            <a:satOff val="18917"/>
            <a:lumOff val="26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bg-BG" sz="3300" kern="1200"/>
            <a:t>Спиране и възобновяване – временно </a:t>
          </a:r>
          <a:r>
            <a:rPr lang="ru-RU" sz="3300" kern="1200"/>
            <a:t>преустановяване/възстановяване  на удостоверителната му сила </a:t>
          </a:r>
          <a:endParaRPr lang="en-US" sz="3300" kern="1200"/>
        </a:p>
      </dsp:txBody>
      <dsp:txXfrm>
        <a:off x="63994" y="1532603"/>
        <a:ext cx="12411675" cy="1182942"/>
      </dsp:txXfrm>
    </dsp:sp>
    <dsp:sp modelId="{CE99A714-1814-4CED-9B74-285224077E66}">
      <dsp:nvSpPr>
        <dsp:cNvPr id="0" name=""/>
        <dsp:cNvSpPr/>
      </dsp:nvSpPr>
      <dsp:spPr>
        <a:xfrm>
          <a:off x="0" y="2874580"/>
          <a:ext cx="12539663" cy="1310930"/>
        </a:xfrm>
        <a:prstGeom prst="roundRect">
          <a:avLst/>
        </a:prstGeom>
        <a:solidFill>
          <a:schemeClr val="accent5">
            <a:hueOff val="-12530904"/>
            <a:satOff val="37834"/>
            <a:lumOff val="527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bg-BG" sz="3300" kern="1200"/>
            <a:t>Прекратяване –удостоверението губи удостоверителната си сила</a:t>
          </a:r>
          <a:endParaRPr lang="en-US" sz="3300" kern="1200"/>
        </a:p>
      </dsp:txBody>
      <dsp:txXfrm>
        <a:off x="63994" y="2938574"/>
        <a:ext cx="12411675" cy="118294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6258C-E257-4B12-B5ED-AD39CC8B40BE}">
      <dsp:nvSpPr>
        <dsp:cNvPr id="0" name=""/>
        <dsp:cNvSpPr/>
      </dsp:nvSpPr>
      <dsp:spPr>
        <a:xfrm rot="16200000">
          <a:off x="4221" y="2496"/>
          <a:ext cx="4243157" cy="4243157"/>
        </a:xfrm>
        <a:prstGeom prst="down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ru-RU" sz="2000" kern="1200" dirty="0"/>
            <a:t>процес на </a:t>
          </a:r>
          <a:r>
            <a:rPr lang="ru-RU" sz="2000" kern="1200" dirty="0" err="1"/>
            <a:t>автоматизирана</a:t>
          </a:r>
          <a:r>
            <a:rPr lang="ru-RU" sz="2000" kern="1200" dirty="0"/>
            <a:t> проверка на </a:t>
          </a:r>
          <a:r>
            <a:rPr lang="ru-RU" sz="2000" b="1" kern="1200" dirty="0" err="1"/>
            <a:t>валидността</a:t>
          </a:r>
          <a:r>
            <a:rPr lang="ru-RU" sz="2000" b="1" kern="1200" dirty="0"/>
            <a:t> </a:t>
          </a:r>
          <a:r>
            <a:rPr lang="ru-RU" sz="2000" kern="1200" dirty="0"/>
            <a:t>на </a:t>
          </a:r>
          <a:r>
            <a:rPr lang="ru-RU" sz="2000" kern="1200" dirty="0" err="1"/>
            <a:t>издадено</a:t>
          </a:r>
          <a:r>
            <a:rPr lang="ru-RU" sz="2000" kern="1200" dirty="0"/>
            <a:t> удостоверение за </a:t>
          </a:r>
          <a:r>
            <a:rPr lang="ru-RU" sz="2000" kern="1200" dirty="0" err="1"/>
            <a:t>електронна</a:t>
          </a:r>
          <a:r>
            <a:rPr lang="ru-RU" sz="2000" kern="1200" dirty="0"/>
            <a:t> </a:t>
          </a:r>
          <a:r>
            <a:rPr lang="ru-RU" sz="2000" kern="1200" dirty="0" err="1"/>
            <a:t>идентичност</a:t>
          </a:r>
          <a:r>
            <a:rPr lang="ru-RU" sz="2000" kern="1200" dirty="0"/>
            <a:t> при </a:t>
          </a:r>
          <a:r>
            <a:rPr lang="ru-RU" sz="2000" kern="1200" dirty="0" err="1"/>
            <a:t>предоставянето</a:t>
          </a:r>
          <a:r>
            <a:rPr lang="ru-RU" sz="2000" kern="1200" dirty="0"/>
            <a:t> на </a:t>
          </a:r>
          <a:r>
            <a:rPr lang="ru-RU" sz="2000" kern="1200" dirty="0" err="1"/>
            <a:t>електронни</a:t>
          </a:r>
          <a:r>
            <a:rPr lang="ru-RU" sz="2000" kern="1200" dirty="0"/>
            <a:t> услуги</a:t>
          </a:r>
          <a:endParaRPr lang="en-US" sz="2000" kern="1200" dirty="0"/>
        </a:p>
      </dsp:txBody>
      <dsp:txXfrm rot="5400000">
        <a:off x="4221" y="1063285"/>
        <a:ext cx="3500605" cy="2121579"/>
      </dsp:txXfrm>
    </dsp:sp>
    <dsp:sp modelId="{5DA9F436-F05F-4CA5-BE20-5888D0BA4450}">
      <dsp:nvSpPr>
        <dsp:cNvPr id="0" name=""/>
        <dsp:cNvSpPr/>
      </dsp:nvSpPr>
      <dsp:spPr>
        <a:xfrm rot="5400000">
          <a:off x="8292284" y="2496"/>
          <a:ext cx="4243157" cy="4243157"/>
        </a:xfrm>
        <a:prstGeom prst="downArrow">
          <a:avLst>
            <a:gd name="adj1" fmla="val 50000"/>
            <a:gd name="adj2" fmla="val 3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ru-RU" sz="2000" kern="1200" dirty="0"/>
            <a:t>Центровете за идентификация предоставят на доставчика необходимите данни</a:t>
          </a:r>
          <a:endParaRPr lang="en-US" sz="2000" kern="1200" dirty="0"/>
        </a:p>
      </dsp:txBody>
      <dsp:txXfrm rot="-5400000">
        <a:off x="9034836" y="1063285"/>
        <a:ext cx="3500605" cy="21215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0AFF0-5B67-40A9-9134-7BA680CAD572}">
      <dsp:nvSpPr>
        <dsp:cNvPr id="0" name=""/>
        <dsp:cNvSpPr/>
      </dsp:nvSpPr>
      <dsp:spPr>
        <a:xfrm>
          <a:off x="1353079" y="437942"/>
          <a:ext cx="3319274" cy="331920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bg-BG" sz="1800" kern="1200" dirty="0"/>
            <a:t>посредник</a:t>
          </a:r>
          <a:endParaRPr lang="en-US" sz="1800" kern="1200" dirty="0"/>
        </a:p>
      </dsp:txBody>
      <dsp:txXfrm>
        <a:off x="1839175" y="924028"/>
        <a:ext cx="2347082" cy="2347031"/>
      </dsp:txXfrm>
    </dsp:sp>
    <dsp:sp modelId="{5DCCA678-C2B4-489A-A794-BBF7C66E953B}">
      <dsp:nvSpPr>
        <dsp:cNvPr id="0" name=""/>
        <dsp:cNvSpPr/>
      </dsp:nvSpPr>
      <dsp:spPr>
        <a:xfrm>
          <a:off x="3058152" y="159093"/>
          <a:ext cx="369151" cy="3691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D068B4-289A-4236-B9FB-38B794D51005}">
      <dsp:nvSpPr>
        <dsp:cNvPr id="0" name=""/>
        <dsp:cNvSpPr/>
      </dsp:nvSpPr>
      <dsp:spPr>
        <a:xfrm>
          <a:off x="2184042" y="3382909"/>
          <a:ext cx="267295" cy="2675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7DE91E-CFA8-497D-99E7-E3AFD5A12300}">
      <dsp:nvSpPr>
        <dsp:cNvPr id="0" name=""/>
        <dsp:cNvSpPr/>
      </dsp:nvSpPr>
      <dsp:spPr>
        <a:xfrm>
          <a:off x="4697110" y="1657388"/>
          <a:ext cx="267295" cy="2675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CDD018-09C3-43D8-9213-EC1F3B77F920}">
      <dsp:nvSpPr>
        <dsp:cNvPr id="0" name=""/>
        <dsp:cNvSpPr/>
      </dsp:nvSpPr>
      <dsp:spPr>
        <a:xfrm>
          <a:off x="3418044" y="3667523"/>
          <a:ext cx="369151" cy="3691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9F3302-37ED-4522-8E81-94559EE1EF0C}">
      <dsp:nvSpPr>
        <dsp:cNvPr id="0" name=""/>
        <dsp:cNvSpPr/>
      </dsp:nvSpPr>
      <dsp:spPr>
        <a:xfrm>
          <a:off x="2259971" y="683729"/>
          <a:ext cx="267295" cy="2675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4140A7-FB9C-4F41-B975-63E4BA744D1C}">
      <dsp:nvSpPr>
        <dsp:cNvPr id="0" name=""/>
        <dsp:cNvSpPr/>
      </dsp:nvSpPr>
      <dsp:spPr>
        <a:xfrm>
          <a:off x="1417343" y="2214208"/>
          <a:ext cx="267295" cy="2675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6E6FE1-0360-405B-AFEB-F1CDC23240EA}">
      <dsp:nvSpPr>
        <dsp:cNvPr id="0" name=""/>
        <dsp:cNvSpPr/>
      </dsp:nvSpPr>
      <dsp:spPr>
        <a:xfrm>
          <a:off x="2922" y="0"/>
          <a:ext cx="1349439" cy="13490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bg-BG" sz="1800" kern="1200" dirty="0"/>
            <a:t>Автор/ титуляр</a:t>
          </a:r>
          <a:endParaRPr lang="en-US" sz="1800" kern="1200" dirty="0"/>
        </a:p>
      </dsp:txBody>
      <dsp:txXfrm>
        <a:off x="200543" y="197558"/>
        <a:ext cx="954197" cy="953892"/>
      </dsp:txXfrm>
    </dsp:sp>
    <dsp:sp modelId="{590765F3-C2B6-4BFD-AB05-C1D1ABD485CE}">
      <dsp:nvSpPr>
        <dsp:cNvPr id="0" name=""/>
        <dsp:cNvSpPr/>
      </dsp:nvSpPr>
      <dsp:spPr>
        <a:xfrm>
          <a:off x="2684680" y="695362"/>
          <a:ext cx="369151" cy="3691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6994C5-AC29-4005-8137-BB9285A96FB4}">
      <dsp:nvSpPr>
        <dsp:cNvPr id="0" name=""/>
        <dsp:cNvSpPr/>
      </dsp:nvSpPr>
      <dsp:spPr>
        <a:xfrm>
          <a:off x="253714" y="2653925"/>
          <a:ext cx="667311" cy="6673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111A1C-AB63-40DA-BAE4-C3476E33AD83}">
      <dsp:nvSpPr>
        <dsp:cNvPr id="0" name=""/>
        <dsp:cNvSpPr/>
      </dsp:nvSpPr>
      <dsp:spPr>
        <a:xfrm>
          <a:off x="4823334" y="2764401"/>
          <a:ext cx="1349439" cy="13490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bg-BG" sz="1800" kern="1200" dirty="0"/>
            <a:t>адресат</a:t>
          </a:r>
          <a:endParaRPr lang="en-US" sz="1800" kern="1200" dirty="0"/>
        </a:p>
      </dsp:txBody>
      <dsp:txXfrm>
        <a:off x="5020955" y="2961959"/>
        <a:ext cx="954197" cy="953892"/>
      </dsp:txXfrm>
    </dsp:sp>
    <dsp:sp modelId="{CEFEE890-FB1F-4B15-B3F5-CAC6F7A5A921}">
      <dsp:nvSpPr>
        <dsp:cNvPr id="0" name=""/>
        <dsp:cNvSpPr/>
      </dsp:nvSpPr>
      <dsp:spPr>
        <a:xfrm>
          <a:off x="4221781" y="1206038"/>
          <a:ext cx="369151" cy="36914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D6BB6F-3335-4037-8760-3E2DE9B5C2FB}">
      <dsp:nvSpPr>
        <dsp:cNvPr id="0" name=""/>
        <dsp:cNvSpPr/>
      </dsp:nvSpPr>
      <dsp:spPr>
        <a:xfrm>
          <a:off x="0" y="3448052"/>
          <a:ext cx="267295" cy="2675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127AE-5E33-4F7C-85ED-323E885E3B88}">
      <dsp:nvSpPr>
        <dsp:cNvPr id="0" name=""/>
        <dsp:cNvSpPr/>
      </dsp:nvSpPr>
      <dsp:spPr>
        <a:xfrm>
          <a:off x="2665543" y="3067274"/>
          <a:ext cx="267295" cy="2675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71D76-5856-4140-AF13-BCE8838BA911}">
      <dsp:nvSpPr>
        <dsp:cNvPr id="0" name=""/>
        <dsp:cNvSpPr/>
      </dsp:nvSpPr>
      <dsp:spPr>
        <a:xfrm rot="5400000">
          <a:off x="7978940" y="-3325927"/>
          <a:ext cx="1095169" cy="802496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ru-RU" sz="1300" kern="1200" dirty="0" err="1">
              <a:latin typeface="Times New Roman" panose="02020603050405020304" pitchFamily="18" charset="0"/>
              <a:cs typeface="Times New Roman" panose="02020603050405020304" pitchFamily="18" charset="0"/>
            </a:rPr>
            <a:t>Постъпване</a:t>
          </a:r>
          <a:r>
            <a:rPr lang="ru-RU" sz="1300" kern="1200" dirty="0">
              <a:latin typeface="Times New Roman" panose="02020603050405020304" pitchFamily="18" charset="0"/>
              <a:cs typeface="Times New Roman" panose="02020603050405020304" pitchFamily="18" charset="0"/>
            </a:rPr>
            <a:t>  в </a:t>
          </a:r>
          <a:r>
            <a:rPr lang="ru-RU" sz="1300" kern="1200" dirty="0" err="1">
              <a:latin typeface="Times New Roman" panose="02020603050405020304" pitchFamily="18" charset="0"/>
              <a:cs typeface="Times New Roman" panose="02020603050405020304" pitchFamily="18" charset="0"/>
            </a:rPr>
            <a:t>информационна</a:t>
          </a:r>
          <a:r>
            <a:rPr lang="ru-RU" sz="1300" kern="1200" dirty="0">
              <a:latin typeface="Times New Roman" panose="02020603050405020304" pitchFamily="18" charset="0"/>
              <a:cs typeface="Times New Roman" panose="02020603050405020304" pitchFamily="18" charset="0"/>
            </a:rPr>
            <a:t> система, </a:t>
          </a:r>
          <a:r>
            <a:rPr lang="ru-RU" sz="1300" kern="1200" dirty="0" err="1">
              <a:latin typeface="Times New Roman" panose="02020603050405020304" pitchFamily="18" charset="0"/>
              <a:cs typeface="Times New Roman" panose="02020603050405020304" pitchFamily="18" charset="0"/>
            </a:rPr>
            <a:t>която</a:t>
          </a:r>
          <a:r>
            <a:rPr lang="ru-RU" sz="1300" kern="1200" dirty="0">
              <a:latin typeface="Times New Roman" panose="02020603050405020304" pitchFamily="18" charset="0"/>
              <a:cs typeface="Times New Roman" panose="02020603050405020304" pitchFamily="18" charset="0"/>
            </a:rPr>
            <a:t> не е под </a:t>
          </a:r>
          <a:r>
            <a:rPr lang="ru-RU" sz="1300" kern="1200" dirty="0" err="1">
              <a:latin typeface="Times New Roman" panose="02020603050405020304" pitchFamily="18" charset="0"/>
              <a:cs typeface="Times New Roman" panose="02020603050405020304" pitchFamily="18" charset="0"/>
            </a:rPr>
            <a:t>контрола</a:t>
          </a:r>
          <a:r>
            <a:rPr lang="ru-RU" sz="1300" kern="1200" dirty="0">
              <a:latin typeface="Times New Roman" panose="02020603050405020304" pitchFamily="18" charset="0"/>
              <a:cs typeface="Times New Roman" panose="02020603050405020304" pitchFamily="18" charset="0"/>
            </a:rPr>
            <a:t> на автора</a:t>
          </a:r>
          <a:r>
            <a:rPr lang="ru-RU" sz="1300" kern="1200" dirty="0"/>
            <a:t>.</a:t>
          </a:r>
          <a:endParaRPr lang="en-US" sz="1300" kern="1200" dirty="0"/>
        </a:p>
      </dsp:txBody>
      <dsp:txXfrm rot="-5400000">
        <a:off x="4514043" y="192432"/>
        <a:ext cx="7971502" cy="988245"/>
      </dsp:txXfrm>
    </dsp:sp>
    <dsp:sp modelId="{DCF49CF3-2984-474B-BB6E-3B0A2833F827}">
      <dsp:nvSpPr>
        <dsp:cNvPr id="0" name=""/>
        <dsp:cNvSpPr/>
      </dsp:nvSpPr>
      <dsp:spPr>
        <a:xfrm>
          <a:off x="0" y="2074"/>
          <a:ext cx="4514042" cy="13689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rtl="0">
            <a:lnSpc>
              <a:spcPct val="90000"/>
            </a:lnSpc>
            <a:spcBef>
              <a:spcPct val="0"/>
            </a:spcBef>
            <a:spcAft>
              <a:spcPct val="35000"/>
            </a:spcAft>
            <a:buNone/>
          </a:pPr>
          <a:r>
            <a:rPr lang="ru-RU" sz="2700" kern="1200" dirty="0"/>
            <a:t>на </a:t>
          </a:r>
          <a:r>
            <a:rPr lang="ru-RU" sz="2700" kern="1200" dirty="0" err="1"/>
            <a:t>изпращане</a:t>
          </a:r>
          <a:r>
            <a:rPr lang="ru-RU" sz="2700" kern="1200" dirty="0"/>
            <a:t> (чл.9 ЗЕДЕУУ)</a:t>
          </a:r>
          <a:endParaRPr lang="en-US" sz="2700" kern="1200" dirty="0"/>
        </a:p>
      </dsp:txBody>
      <dsp:txXfrm>
        <a:off x="66827" y="68901"/>
        <a:ext cx="4380388" cy="1235307"/>
      </dsp:txXfrm>
    </dsp:sp>
    <dsp:sp modelId="{4F2F4209-4D61-411D-A7CD-F059CAD7297A}">
      <dsp:nvSpPr>
        <dsp:cNvPr id="0" name=""/>
        <dsp:cNvSpPr/>
      </dsp:nvSpPr>
      <dsp:spPr>
        <a:xfrm rot="5400000">
          <a:off x="7978940" y="-1888517"/>
          <a:ext cx="1095169" cy="802496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ru-RU" sz="1300" kern="1200" dirty="0" err="1">
              <a:latin typeface="Times New Roman" panose="02020603050405020304" pitchFamily="18" charset="0"/>
              <a:cs typeface="Times New Roman" panose="02020603050405020304" pitchFamily="18" charset="0"/>
            </a:rPr>
            <a:t>Моментът</a:t>
          </a:r>
          <a:r>
            <a:rPr lang="ru-RU" sz="1300" kern="1200" dirty="0">
              <a:latin typeface="Times New Roman" panose="02020603050405020304" pitchFamily="18" charset="0"/>
              <a:cs typeface="Times New Roman" panose="02020603050405020304" pitchFamily="18" charset="0"/>
            </a:rPr>
            <a:t> на  </a:t>
          </a:r>
          <a:r>
            <a:rPr lang="ru-RU" sz="1300" kern="1200" dirty="0" err="1">
              <a:latin typeface="Times New Roman" panose="02020603050405020304" pitchFamily="18" charset="0"/>
              <a:cs typeface="Times New Roman" panose="02020603050405020304" pitchFamily="18" charset="0"/>
            </a:rPr>
            <a:t>постъпването</a:t>
          </a:r>
          <a:r>
            <a:rPr lang="ru-RU" sz="1300" kern="1200" dirty="0">
              <a:latin typeface="Times New Roman" panose="02020603050405020304" pitchFamily="18" charset="0"/>
              <a:cs typeface="Times New Roman" panose="02020603050405020304" pitchFamily="18" charset="0"/>
            </a:rPr>
            <a:t> </a:t>
          </a:r>
          <a:r>
            <a:rPr lang="ru-RU" sz="1300" kern="1200" dirty="0" err="1">
              <a:latin typeface="Times New Roman" panose="02020603050405020304" pitchFamily="18" charset="0"/>
              <a:cs typeface="Times New Roman" panose="02020603050405020304" pitchFamily="18" charset="0"/>
            </a:rPr>
            <a:t>му</a:t>
          </a:r>
          <a:r>
            <a:rPr lang="ru-RU" sz="1300" kern="1200" dirty="0">
              <a:latin typeface="Times New Roman" panose="02020603050405020304" pitchFamily="18" charset="0"/>
              <a:cs typeface="Times New Roman" panose="02020603050405020304" pitchFamily="18" charset="0"/>
            </a:rPr>
            <a:t> в </a:t>
          </a:r>
          <a:r>
            <a:rPr lang="ru-RU" sz="1300" kern="1200" dirty="0" err="1">
              <a:latin typeface="Times New Roman" panose="02020603050405020304" pitchFamily="18" charset="0"/>
              <a:cs typeface="Times New Roman" panose="02020603050405020304" pitchFamily="18" charset="0"/>
            </a:rPr>
            <a:t>посочената</a:t>
          </a:r>
          <a:r>
            <a:rPr lang="ru-RU" sz="1300" kern="1200" dirty="0">
              <a:latin typeface="Times New Roman" panose="02020603050405020304" pitchFamily="18" charset="0"/>
              <a:cs typeface="Times New Roman" panose="02020603050405020304" pitchFamily="18" charset="0"/>
            </a:rPr>
            <a:t> от адресата </a:t>
          </a:r>
          <a:r>
            <a:rPr lang="ru-RU" sz="1300" kern="1200" dirty="0" err="1">
              <a:latin typeface="Times New Roman" panose="02020603050405020304" pitchFamily="18" charset="0"/>
              <a:cs typeface="Times New Roman" panose="02020603050405020304" pitchFamily="18" charset="0"/>
            </a:rPr>
            <a:t>информационна</a:t>
          </a:r>
          <a:r>
            <a:rPr lang="ru-RU" sz="1300" kern="1200" dirty="0">
              <a:latin typeface="Times New Roman" panose="02020603050405020304" pitchFamily="18" charset="0"/>
              <a:cs typeface="Times New Roman" panose="02020603050405020304" pitchFamily="18" charset="0"/>
            </a:rPr>
            <a:t> система. </a:t>
          </a:r>
          <a:endParaRPr lang="en-US" sz="1300" kern="1200" dirty="0">
            <a:latin typeface="Times New Roman" panose="02020603050405020304" pitchFamily="18" charset="0"/>
            <a:cs typeface="Times New Roman" panose="02020603050405020304" pitchFamily="18" charset="0"/>
          </a:endParaRPr>
        </a:p>
        <a:p>
          <a:pPr marL="114300" lvl="1" indent="-114300" algn="l" defTabSz="577850" rtl="0">
            <a:lnSpc>
              <a:spcPct val="90000"/>
            </a:lnSpc>
            <a:spcBef>
              <a:spcPct val="0"/>
            </a:spcBef>
            <a:spcAft>
              <a:spcPct val="15000"/>
            </a:spcAft>
            <a:buChar char="•"/>
          </a:pPr>
          <a:r>
            <a:rPr lang="ru-RU" sz="1300" kern="1200" dirty="0">
              <a:latin typeface="Times New Roman" panose="02020603050405020304" pitchFamily="18" charset="0"/>
              <a:cs typeface="Times New Roman" panose="02020603050405020304" pitchFamily="18" charset="0"/>
            </a:rPr>
            <a:t>Ако адресатът не е посочил конкретна информационна система, изявлението е получено с постъпването му в която и да е информационна система на адресата.</a:t>
          </a:r>
          <a:endParaRPr lang="en-US" sz="1300" kern="1200" dirty="0">
            <a:latin typeface="Times New Roman" panose="02020603050405020304" pitchFamily="18" charset="0"/>
            <a:cs typeface="Times New Roman" panose="02020603050405020304" pitchFamily="18" charset="0"/>
          </a:endParaRPr>
        </a:p>
        <a:p>
          <a:pPr marL="114300" lvl="1" indent="-114300" algn="l" defTabSz="577850" rtl="0">
            <a:lnSpc>
              <a:spcPct val="90000"/>
            </a:lnSpc>
            <a:spcBef>
              <a:spcPct val="0"/>
            </a:spcBef>
            <a:spcAft>
              <a:spcPct val="15000"/>
            </a:spcAft>
            <a:buChar char="•"/>
          </a:pPr>
          <a:r>
            <a:rPr lang="ru-RU" sz="1300" kern="1200" dirty="0">
              <a:latin typeface="Times New Roman" panose="02020603050405020304" pitchFamily="18" charset="0"/>
              <a:cs typeface="Times New Roman" panose="02020603050405020304" pitchFamily="18" charset="0"/>
            </a:rPr>
            <a:t>Ако </a:t>
          </a:r>
          <a:r>
            <a:rPr lang="ru-RU" sz="1300" kern="1200" dirty="0" err="1">
              <a:latin typeface="Times New Roman" panose="02020603050405020304" pitchFamily="18" charset="0"/>
              <a:cs typeface="Times New Roman" panose="02020603050405020304" pitchFamily="18" charset="0"/>
            </a:rPr>
            <a:t>адресатът</a:t>
          </a:r>
          <a:r>
            <a:rPr lang="ru-RU" sz="1300" kern="1200" dirty="0">
              <a:latin typeface="Times New Roman" panose="02020603050405020304" pitchFamily="18" charset="0"/>
              <a:cs typeface="Times New Roman" panose="02020603050405020304" pitchFamily="18" charset="0"/>
            </a:rPr>
            <a:t> </a:t>
          </a:r>
          <a:r>
            <a:rPr lang="ru-RU" sz="1300" kern="1200" dirty="0" err="1">
              <a:latin typeface="Times New Roman" panose="02020603050405020304" pitchFamily="18" charset="0"/>
              <a:cs typeface="Times New Roman" panose="02020603050405020304" pitchFamily="18" charset="0"/>
            </a:rPr>
            <a:t>няма</a:t>
          </a:r>
          <a:r>
            <a:rPr lang="ru-RU" sz="1300" kern="1200" dirty="0">
              <a:latin typeface="Times New Roman" panose="02020603050405020304" pitchFamily="18" charset="0"/>
              <a:cs typeface="Times New Roman" panose="02020603050405020304" pitchFamily="18" charset="0"/>
            </a:rPr>
            <a:t> </a:t>
          </a:r>
          <a:r>
            <a:rPr lang="ru-RU" sz="1300" kern="1200" dirty="0" err="1">
              <a:latin typeface="Times New Roman" panose="02020603050405020304" pitchFamily="18" charset="0"/>
              <a:cs typeface="Times New Roman" panose="02020603050405020304" pitchFamily="18" charset="0"/>
            </a:rPr>
            <a:t>информационна</a:t>
          </a:r>
          <a:r>
            <a:rPr lang="ru-RU" sz="1300" kern="1200" dirty="0">
              <a:latin typeface="Times New Roman" panose="02020603050405020304" pitchFamily="18" charset="0"/>
              <a:cs typeface="Times New Roman" panose="02020603050405020304" pitchFamily="18" charset="0"/>
            </a:rPr>
            <a:t> система - с </a:t>
          </a:r>
          <a:r>
            <a:rPr lang="ru-RU" sz="1300" kern="1200" dirty="0" err="1">
              <a:latin typeface="Times New Roman" panose="02020603050405020304" pitchFamily="18" charset="0"/>
              <a:cs typeface="Times New Roman" panose="02020603050405020304" pitchFamily="18" charset="0"/>
            </a:rPr>
            <a:t>изтеглянето</a:t>
          </a:r>
          <a:r>
            <a:rPr lang="ru-RU" sz="1300" kern="1200" dirty="0">
              <a:latin typeface="Times New Roman" panose="02020603050405020304" pitchFamily="18" charset="0"/>
              <a:cs typeface="Times New Roman" panose="02020603050405020304" pitchFamily="18" charset="0"/>
            </a:rPr>
            <a:t> </a:t>
          </a:r>
          <a:r>
            <a:rPr lang="ru-RU" sz="1300" kern="1200" dirty="0" err="1">
              <a:latin typeface="Times New Roman" panose="02020603050405020304" pitchFamily="18" charset="0"/>
              <a:cs typeface="Times New Roman" panose="02020603050405020304" pitchFamily="18" charset="0"/>
            </a:rPr>
            <a:t>му</a:t>
          </a:r>
          <a:r>
            <a:rPr lang="ru-RU" sz="1300" kern="1200" dirty="0">
              <a:latin typeface="Times New Roman" panose="02020603050405020304" pitchFamily="18" charset="0"/>
              <a:cs typeface="Times New Roman" panose="02020603050405020304" pitchFamily="18" charset="0"/>
            </a:rPr>
            <a:t> от адресата от </a:t>
          </a:r>
          <a:r>
            <a:rPr lang="ru-RU" sz="1300" kern="1200" dirty="0" err="1">
              <a:latin typeface="Times New Roman" panose="02020603050405020304" pitchFamily="18" charset="0"/>
              <a:cs typeface="Times New Roman" panose="02020603050405020304" pitchFamily="18" charset="0"/>
            </a:rPr>
            <a:t>информационната</a:t>
          </a:r>
          <a:r>
            <a:rPr lang="ru-RU" sz="1300" kern="1200" dirty="0">
              <a:latin typeface="Times New Roman" panose="02020603050405020304" pitchFamily="18" charset="0"/>
              <a:cs typeface="Times New Roman" panose="02020603050405020304" pitchFamily="18" charset="0"/>
            </a:rPr>
            <a:t> система, в </a:t>
          </a:r>
          <a:r>
            <a:rPr lang="ru-RU" sz="1300" kern="1200" dirty="0" err="1">
              <a:latin typeface="Times New Roman" panose="02020603050405020304" pitchFamily="18" charset="0"/>
              <a:cs typeface="Times New Roman" panose="02020603050405020304" pitchFamily="18" charset="0"/>
            </a:rPr>
            <a:t>която</a:t>
          </a:r>
          <a:r>
            <a:rPr lang="ru-RU" sz="1300" kern="1200" dirty="0">
              <a:latin typeface="Times New Roman" panose="02020603050405020304" pitchFamily="18" charset="0"/>
              <a:cs typeface="Times New Roman" panose="02020603050405020304" pitchFamily="18" charset="0"/>
            </a:rPr>
            <a:t> </a:t>
          </a:r>
          <a:r>
            <a:rPr lang="ru-RU" sz="1300" kern="1200" dirty="0" err="1">
              <a:latin typeface="Times New Roman" panose="02020603050405020304" pitchFamily="18" charset="0"/>
              <a:cs typeface="Times New Roman" panose="02020603050405020304" pitchFamily="18" charset="0"/>
            </a:rPr>
            <a:t>изявлението</a:t>
          </a:r>
          <a:r>
            <a:rPr lang="ru-RU" sz="1300" kern="1200" dirty="0">
              <a:latin typeface="Times New Roman" panose="02020603050405020304" pitchFamily="18" charset="0"/>
              <a:cs typeface="Times New Roman" panose="02020603050405020304" pitchFamily="18" charset="0"/>
            </a:rPr>
            <a:t> е </a:t>
          </a:r>
          <a:r>
            <a:rPr lang="ru-RU" sz="1300" kern="1200" dirty="0" err="1">
              <a:latin typeface="Times New Roman" panose="02020603050405020304" pitchFamily="18" charset="0"/>
              <a:cs typeface="Times New Roman" panose="02020603050405020304" pitchFamily="18" charset="0"/>
            </a:rPr>
            <a:t>постъпило</a:t>
          </a:r>
          <a:r>
            <a:rPr lang="ru-RU" sz="1300" kern="1200" dirty="0">
              <a:latin typeface="Times New Roman" panose="02020603050405020304" pitchFamily="18" charset="0"/>
              <a:cs typeface="Times New Roman" panose="02020603050405020304" pitchFamily="18" charset="0"/>
            </a:rPr>
            <a:t>.</a:t>
          </a:r>
          <a:endParaRPr lang="en-US" sz="1300" kern="1200" dirty="0">
            <a:latin typeface="Times New Roman" panose="02020603050405020304" pitchFamily="18" charset="0"/>
            <a:cs typeface="Times New Roman" panose="02020603050405020304" pitchFamily="18" charset="0"/>
          </a:endParaRPr>
        </a:p>
      </dsp:txBody>
      <dsp:txXfrm rot="-5400000">
        <a:off x="4514043" y="1629842"/>
        <a:ext cx="7971502" cy="988245"/>
      </dsp:txXfrm>
    </dsp:sp>
    <dsp:sp modelId="{11AF18E0-99E0-49E3-82B9-9519605E6FC8}">
      <dsp:nvSpPr>
        <dsp:cNvPr id="0" name=""/>
        <dsp:cNvSpPr/>
      </dsp:nvSpPr>
      <dsp:spPr>
        <a:xfrm>
          <a:off x="0" y="1439483"/>
          <a:ext cx="4514042" cy="13689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rtl="0">
            <a:lnSpc>
              <a:spcPct val="90000"/>
            </a:lnSpc>
            <a:spcBef>
              <a:spcPct val="0"/>
            </a:spcBef>
            <a:spcAft>
              <a:spcPct val="35000"/>
            </a:spcAft>
            <a:buNone/>
          </a:pPr>
          <a:r>
            <a:rPr lang="ru-RU" sz="2700" kern="1200" dirty="0"/>
            <a:t>на получаване (чл.10 ЗЕДЕУУ)</a:t>
          </a:r>
          <a:endParaRPr lang="en-US" sz="2700" kern="1200" dirty="0"/>
        </a:p>
      </dsp:txBody>
      <dsp:txXfrm>
        <a:off x="66827" y="1506310"/>
        <a:ext cx="4380388" cy="1235307"/>
      </dsp:txXfrm>
    </dsp:sp>
    <dsp:sp modelId="{214418FF-D4A2-4E8F-8A0F-BC757F6F915E}">
      <dsp:nvSpPr>
        <dsp:cNvPr id="0" name=""/>
        <dsp:cNvSpPr/>
      </dsp:nvSpPr>
      <dsp:spPr>
        <a:xfrm rot="5400000">
          <a:off x="7978940" y="-451108"/>
          <a:ext cx="1095169" cy="802496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ru-RU" sz="1300" kern="1200" dirty="0">
              <a:latin typeface="Times New Roman" panose="02020603050405020304" pitchFamily="18" charset="0"/>
              <a:cs typeface="Times New Roman" panose="02020603050405020304" pitchFamily="18" charset="0"/>
            </a:rPr>
            <a:t>Смята се, че </a:t>
          </a:r>
          <a:r>
            <a:rPr lang="ru-RU" sz="1300" kern="1200" dirty="0" err="1">
              <a:latin typeface="Times New Roman" panose="02020603050405020304" pitchFamily="18" charset="0"/>
              <a:cs typeface="Times New Roman" panose="02020603050405020304" pitchFamily="18" charset="0"/>
            </a:rPr>
            <a:t>адресатът</a:t>
          </a:r>
          <a:r>
            <a:rPr lang="ru-RU" sz="1300" kern="1200" dirty="0">
              <a:latin typeface="Times New Roman" panose="02020603050405020304" pitchFamily="18" charset="0"/>
              <a:cs typeface="Times New Roman" panose="02020603050405020304" pitchFamily="18" charset="0"/>
            </a:rPr>
            <a:t> на </a:t>
          </a:r>
          <a:r>
            <a:rPr lang="ru-RU" sz="1300" kern="1200" dirty="0" err="1">
              <a:latin typeface="Times New Roman" panose="02020603050405020304" pitchFamily="18" charset="0"/>
              <a:cs typeface="Times New Roman" panose="02020603050405020304" pitchFamily="18" charset="0"/>
            </a:rPr>
            <a:t>електронното</a:t>
          </a:r>
          <a:r>
            <a:rPr lang="ru-RU" sz="1300" kern="1200" dirty="0">
              <a:latin typeface="Times New Roman" panose="02020603050405020304" pitchFamily="18" charset="0"/>
              <a:cs typeface="Times New Roman" panose="02020603050405020304" pitchFamily="18" charset="0"/>
            </a:rPr>
            <a:t> изявление е узнал </a:t>
          </a:r>
          <a:r>
            <a:rPr lang="ru-RU" sz="1300" kern="1200" dirty="0" err="1">
              <a:latin typeface="Times New Roman" panose="02020603050405020304" pitchFamily="18" charset="0"/>
              <a:cs typeface="Times New Roman" panose="02020603050405020304" pitchFamily="18" charset="0"/>
            </a:rPr>
            <a:t>съдържанието</a:t>
          </a:r>
          <a:r>
            <a:rPr lang="ru-RU" sz="1300" kern="1200" dirty="0">
              <a:latin typeface="Times New Roman" panose="02020603050405020304" pitchFamily="18" charset="0"/>
              <a:cs typeface="Times New Roman" panose="02020603050405020304" pitchFamily="18" charset="0"/>
            </a:rPr>
            <a:t> </a:t>
          </a:r>
          <a:r>
            <a:rPr lang="ru-RU" sz="1300" kern="1200" dirty="0" err="1">
              <a:latin typeface="Times New Roman" panose="02020603050405020304" pitchFamily="18" charset="0"/>
              <a:cs typeface="Times New Roman" panose="02020603050405020304" pitchFamily="18" charset="0"/>
            </a:rPr>
            <a:t>му</a:t>
          </a:r>
          <a:r>
            <a:rPr lang="ru-RU" sz="1300" kern="1200" dirty="0">
              <a:latin typeface="Times New Roman" panose="02020603050405020304" pitchFamily="18" charset="0"/>
              <a:cs typeface="Times New Roman" panose="02020603050405020304" pitchFamily="18" charset="0"/>
            </a:rPr>
            <a:t> в разумен срок след </a:t>
          </a:r>
          <a:r>
            <a:rPr lang="ru-RU" sz="1300" kern="1200" dirty="0" err="1">
              <a:latin typeface="Times New Roman" panose="02020603050405020304" pitchFamily="18" charset="0"/>
              <a:cs typeface="Times New Roman" panose="02020603050405020304" pitchFamily="18" charset="0"/>
            </a:rPr>
            <a:t>неговото</a:t>
          </a:r>
          <a:r>
            <a:rPr lang="ru-RU" sz="1300" kern="1200" dirty="0">
              <a:latin typeface="Times New Roman" panose="02020603050405020304" pitchFamily="18" charset="0"/>
              <a:cs typeface="Times New Roman" panose="02020603050405020304" pitchFamily="18" charset="0"/>
            </a:rPr>
            <a:t> получаване</a:t>
          </a:r>
          <a:endParaRPr lang="en-US"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endParaRPr lang="en-US" sz="1300" kern="1200" dirty="0"/>
        </a:p>
      </dsp:txBody>
      <dsp:txXfrm rot="-5400000">
        <a:off x="4514043" y="3067251"/>
        <a:ext cx="7971502" cy="988245"/>
      </dsp:txXfrm>
    </dsp:sp>
    <dsp:sp modelId="{D63F4927-AD61-4AD8-865E-4819C89DA2E1}">
      <dsp:nvSpPr>
        <dsp:cNvPr id="0" name=""/>
        <dsp:cNvSpPr/>
      </dsp:nvSpPr>
      <dsp:spPr>
        <a:xfrm>
          <a:off x="0" y="2876893"/>
          <a:ext cx="4514042" cy="136896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rtl="0">
            <a:lnSpc>
              <a:spcPct val="90000"/>
            </a:lnSpc>
            <a:spcBef>
              <a:spcPct val="0"/>
            </a:spcBef>
            <a:spcAft>
              <a:spcPct val="35000"/>
            </a:spcAft>
            <a:buNone/>
          </a:pPr>
          <a:r>
            <a:rPr lang="ru-RU" sz="2700" kern="1200" dirty="0"/>
            <a:t>на </a:t>
          </a:r>
          <a:r>
            <a:rPr lang="ru-RU" sz="2700" kern="1200" dirty="0" err="1"/>
            <a:t>узнаване</a:t>
          </a:r>
          <a:r>
            <a:rPr lang="ru-RU" sz="2700" kern="1200" dirty="0"/>
            <a:t> на </a:t>
          </a:r>
          <a:r>
            <a:rPr lang="ru-RU" sz="2700" kern="1200" dirty="0" err="1"/>
            <a:t>електронното</a:t>
          </a:r>
          <a:r>
            <a:rPr lang="ru-RU" sz="2700" kern="1200" dirty="0"/>
            <a:t> изявление (чл.11 ЗЕДЕУУ)</a:t>
          </a:r>
          <a:endParaRPr lang="en-US" sz="2700" kern="1200" dirty="0"/>
        </a:p>
      </dsp:txBody>
      <dsp:txXfrm>
        <a:off x="66827" y="2943720"/>
        <a:ext cx="4380388" cy="12353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34D50-832D-418F-996F-2A8EA2852DEE}">
      <dsp:nvSpPr>
        <dsp:cNvPr id="0" name=""/>
        <dsp:cNvSpPr/>
      </dsp:nvSpPr>
      <dsp:spPr>
        <a:xfrm>
          <a:off x="0" y="518"/>
          <a:ext cx="125390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994D6D-0CEE-4C0B-9281-8B599B22D12C}">
      <dsp:nvSpPr>
        <dsp:cNvPr id="0" name=""/>
        <dsp:cNvSpPr/>
      </dsp:nvSpPr>
      <dsp:spPr>
        <a:xfrm>
          <a:off x="0" y="518"/>
          <a:ext cx="12539007" cy="84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ru-RU" sz="2500" kern="1200" dirty="0">
              <a:latin typeface="Times New Roman" panose="02020603050405020304" pitchFamily="18" charset="0"/>
              <a:cs typeface="Times New Roman" panose="02020603050405020304" pitchFamily="18" charset="0"/>
            </a:rPr>
            <a:t>По правило, </a:t>
          </a:r>
          <a:r>
            <a:rPr lang="ru-RU" sz="2500" kern="1200" dirty="0" err="1">
              <a:latin typeface="Times New Roman" panose="02020603050405020304" pitchFamily="18" charset="0"/>
              <a:cs typeface="Times New Roman" panose="02020603050405020304" pitchFamily="18" charset="0"/>
            </a:rPr>
            <a:t>потвърждаване</a:t>
          </a:r>
          <a:r>
            <a:rPr lang="ru-RU" sz="2500" kern="1200" dirty="0">
              <a:latin typeface="Times New Roman" panose="02020603050405020304" pitchFamily="18" charset="0"/>
              <a:cs typeface="Times New Roman" panose="02020603050405020304" pitchFamily="18" charset="0"/>
            </a:rPr>
            <a:t> на </a:t>
          </a:r>
          <a:r>
            <a:rPr lang="ru-RU" sz="2500" kern="1200" dirty="0" err="1">
              <a:latin typeface="Times New Roman" panose="02020603050405020304" pitchFamily="18" charset="0"/>
              <a:cs typeface="Times New Roman" panose="02020603050405020304" pitchFamily="18" charset="0"/>
            </a:rPr>
            <a:t>получаването</a:t>
          </a:r>
          <a:r>
            <a:rPr lang="ru-RU" sz="2500" kern="1200" dirty="0">
              <a:latin typeface="Times New Roman" panose="02020603050405020304" pitchFamily="18" charset="0"/>
              <a:cs typeface="Times New Roman" panose="02020603050405020304" pitchFamily="18" charset="0"/>
            </a:rPr>
            <a:t> на </a:t>
          </a:r>
          <a:r>
            <a:rPr lang="ru-RU" sz="2500" kern="1200" dirty="0" err="1">
              <a:latin typeface="Times New Roman" panose="02020603050405020304" pitchFamily="18" charset="0"/>
              <a:cs typeface="Times New Roman" panose="02020603050405020304" pitchFamily="18" charset="0"/>
            </a:rPr>
            <a:t>електронно</a:t>
          </a:r>
          <a:r>
            <a:rPr lang="ru-RU" sz="2500" kern="1200" dirty="0">
              <a:latin typeface="Times New Roman" panose="02020603050405020304" pitchFamily="18" charset="0"/>
              <a:cs typeface="Times New Roman" panose="02020603050405020304" pitchFamily="18" charset="0"/>
            </a:rPr>
            <a:t> изявление не е необходимо, за да се смята, че е получено от адресата.</a:t>
          </a:r>
          <a:endParaRPr lang="en-US" sz="2500" kern="1200" dirty="0">
            <a:latin typeface="Times New Roman" panose="02020603050405020304" pitchFamily="18" charset="0"/>
            <a:cs typeface="Times New Roman" panose="02020603050405020304" pitchFamily="18" charset="0"/>
          </a:endParaRPr>
        </a:p>
      </dsp:txBody>
      <dsp:txXfrm>
        <a:off x="0" y="518"/>
        <a:ext cx="12539007" cy="849378"/>
      </dsp:txXfrm>
    </dsp:sp>
    <dsp:sp modelId="{5D8D503C-96E9-4266-925B-F84E2EDB71A3}">
      <dsp:nvSpPr>
        <dsp:cNvPr id="0" name=""/>
        <dsp:cNvSpPr/>
      </dsp:nvSpPr>
      <dsp:spPr>
        <a:xfrm>
          <a:off x="0" y="849896"/>
          <a:ext cx="125390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9B6A89-4752-4903-B3BB-909991FB6999}">
      <dsp:nvSpPr>
        <dsp:cNvPr id="0" name=""/>
        <dsp:cNvSpPr/>
      </dsp:nvSpPr>
      <dsp:spPr>
        <a:xfrm>
          <a:off x="0" y="849896"/>
          <a:ext cx="12539007" cy="84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ru-RU" sz="2500" kern="1200">
              <a:latin typeface="Times New Roman" panose="02020603050405020304" pitchFamily="18" charset="0"/>
              <a:cs typeface="Times New Roman" panose="02020603050405020304" pitchFamily="18" charset="0"/>
            </a:rPr>
            <a:t>Страните могат да уговорят, че е необходимо потвърждаване и срок за потвърждаване.</a:t>
          </a:r>
          <a:endParaRPr lang="en-US" sz="2500" kern="1200">
            <a:latin typeface="Times New Roman" panose="02020603050405020304" pitchFamily="18" charset="0"/>
            <a:cs typeface="Times New Roman" panose="02020603050405020304" pitchFamily="18" charset="0"/>
          </a:endParaRPr>
        </a:p>
      </dsp:txBody>
      <dsp:txXfrm>
        <a:off x="0" y="849896"/>
        <a:ext cx="12539007" cy="849378"/>
      </dsp:txXfrm>
    </dsp:sp>
    <dsp:sp modelId="{9A309EF4-3097-4001-8452-57655873314D}">
      <dsp:nvSpPr>
        <dsp:cNvPr id="0" name=""/>
        <dsp:cNvSpPr/>
      </dsp:nvSpPr>
      <dsp:spPr>
        <a:xfrm>
          <a:off x="0" y="1699275"/>
          <a:ext cx="125390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8A6989-63F3-4EC5-A846-3DDE6410DBF9}">
      <dsp:nvSpPr>
        <dsp:cNvPr id="0" name=""/>
        <dsp:cNvSpPr/>
      </dsp:nvSpPr>
      <dsp:spPr>
        <a:xfrm>
          <a:off x="0" y="1699275"/>
          <a:ext cx="12539007" cy="84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ru-RU" sz="2500" kern="1200" dirty="0">
              <a:latin typeface="Times New Roman" panose="02020603050405020304" pitchFamily="18" charset="0"/>
              <a:cs typeface="Times New Roman" panose="02020603050405020304" pitchFamily="18" charset="0"/>
            </a:rPr>
            <a:t>Ако </a:t>
          </a:r>
          <a:r>
            <a:rPr lang="ru-RU" sz="2500" kern="1200" dirty="0" err="1">
              <a:latin typeface="Times New Roman" panose="02020603050405020304" pitchFamily="18" charset="0"/>
              <a:cs typeface="Times New Roman" panose="02020603050405020304" pitchFamily="18" charset="0"/>
            </a:rPr>
            <a:t>страните</a:t>
          </a:r>
          <a:r>
            <a:rPr lang="ru-RU" sz="2500" kern="1200" dirty="0">
              <a:latin typeface="Times New Roman" panose="02020603050405020304" pitchFamily="18" charset="0"/>
              <a:cs typeface="Times New Roman" panose="02020603050405020304" pitchFamily="18" charset="0"/>
            </a:rPr>
            <a:t> </a:t>
          </a:r>
          <a:r>
            <a:rPr lang="ru-RU" sz="2500" kern="1200" dirty="0" err="1">
              <a:latin typeface="Times New Roman" panose="02020603050405020304" pitchFamily="18" charset="0"/>
              <a:cs typeface="Times New Roman" panose="02020603050405020304" pitchFamily="18" charset="0"/>
            </a:rPr>
            <a:t>са</a:t>
          </a:r>
          <a:r>
            <a:rPr lang="ru-RU" sz="2500" kern="1200" dirty="0">
              <a:latin typeface="Times New Roman" panose="02020603050405020304" pitchFamily="18" charset="0"/>
              <a:cs typeface="Times New Roman" panose="02020603050405020304" pitchFamily="18" charset="0"/>
            </a:rPr>
            <a:t> уговорили, че се </a:t>
          </a:r>
          <a:r>
            <a:rPr lang="ru-RU" sz="2500" kern="1200" dirty="0" err="1">
              <a:latin typeface="Times New Roman" panose="02020603050405020304" pitchFamily="18" charset="0"/>
              <a:cs typeface="Times New Roman" panose="02020603050405020304" pitchFamily="18" charset="0"/>
            </a:rPr>
            <a:t>изисква</a:t>
          </a:r>
          <a:r>
            <a:rPr lang="ru-RU" sz="2500" kern="1200" dirty="0">
              <a:latin typeface="Times New Roman" panose="02020603050405020304" pitchFamily="18" charset="0"/>
              <a:cs typeface="Times New Roman" panose="02020603050405020304" pitchFamily="18" charset="0"/>
            </a:rPr>
            <a:t> </a:t>
          </a:r>
          <a:r>
            <a:rPr lang="ru-RU" sz="2500" kern="1200" dirty="0" err="1">
              <a:latin typeface="Times New Roman" panose="02020603050405020304" pitchFamily="18" charset="0"/>
              <a:cs typeface="Times New Roman" panose="02020603050405020304" pitchFamily="18" charset="0"/>
            </a:rPr>
            <a:t>потвърждаване</a:t>
          </a:r>
          <a:r>
            <a:rPr lang="ru-RU" sz="2500" kern="1200" dirty="0">
              <a:latin typeface="Times New Roman" panose="02020603050405020304" pitchFamily="18" charset="0"/>
              <a:cs typeface="Times New Roman" panose="02020603050405020304" pitchFamily="18" charset="0"/>
            </a:rPr>
            <a:t> на </a:t>
          </a:r>
          <a:r>
            <a:rPr lang="ru-RU" sz="2500" kern="1200" dirty="0" err="1">
              <a:latin typeface="Times New Roman" panose="02020603050405020304" pitchFamily="18" charset="0"/>
              <a:cs typeface="Times New Roman" panose="02020603050405020304" pitchFamily="18" charset="0"/>
            </a:rPr>
            <a:t>получаването</a:t>
          </a:r>
          <a:r>
            <a:rPr lang="ru-RU" sz="2500" kern="1200" dirty="0">
              <a:latin typeface="Times New Roman" panose="02020603050405020304" pitchFamily="18" charset="0"/>
              <a:cs typeface="Times New Roman" panose="02020603050405020304" pitchFamily="18" charset="0"/>
            </a:rPr>
            <a:t> и не е </a:t>
          </a:r>
          <a:r>
            <a:rPr lang="ru-RU" sz="2500" kern="1200" dirty="0" err="1">
              <a:latin typeface="Times New Roman" panose="02020603050405020304" pitchFamily="18" charset="0"/>
              <a:cs typeface="Times New Roman" panose="02020603050405020304" pitchFamily="18" charset="0"/>
            </a:rPr>
            <a:t>посочен</a:t>
          </a:r>
          <a:r>
            <a:rPr lang="ru-RU" sz="2500" kern="1200" dirty="0">
              <a:latin typeface="Times New Roman" panose="02020603050405020304" pitchFamily="18" charset="0"/>
              <a:cs typeface="Times New Roman" panose="02020603050405020304" pitchFamily="18" charset="0"/>
            </a:rPr>
            <a:t> срок за </a:t>
          </a:r>
          <a:r>
            <a:rPr lang="ru-RU" sz="2500" kern="1200" dirty="0" err="1">
              <a:latin typeface="Times New Roman" panose="02020603050405020304" pitchFamily="18" charset="0"/>
              <a:cs typeface="Times New Roman" panose="02020603050405020304" pitchFamily="18" charset="0"/>
            </a:rPr>
            <a:t>това</a:t>
          </a:r>
          <a:r>
            <a:rPr lang="ru-RU" sz="2500" kern="1200" dirty="0">
              <a:latin typeface="Times New Roman" panose="02020603050405020304" pitchFamily="18" charset="0"/>
              <a:cs typeface="Times New Roman" panose="02020603050405020304" pitchFamily="18" charset="0"/>
            </a:rPr>
            <a:t>, </a:t>
          </a:r>
          <a:r>
            <a:rPr lang="ru-RU" sz="2500" kern="1200" dirty="0" err="1">
              <a:latin typeface="Times New Roman" panose="02020603050405020304" pitchFamily="18" charset="0"/>
              <a:cs typeface="Times New Roman" panose="02020603050405020304" pitchFamily="18" charset="0"/>
            </a:rPr>
            <a:t>потвърждаването</a:t>
          </a:r>
          <a:r>
            <a:rPr lang="ru-RU" sz="2500" kern="1200" dirty="0">
              <a:latin typeface="Times New Roman" panose="02020603050405020304" pitchFamily="18" charset="0"/>
              <a:cs typeface="Times New Roman" panose="02020603050405020304" pitchFamily="18" charset="0"/>
            </a:rPr>
            <a:t> </a:t>
          </a:r>
          <a:r>
            <a:rPr lang="ru-RU" sz="2500" kern="1200" dirty="0" err="1">
              <a:latin typeface="Times New Roman" panose="02020603050405020304" pitchFamily="18" charset="0"/>
              <a:cs typeface="Times New Roman" panose="02020603050405020304" pitchFamily="18" charset="0"/>
            </a:rPr>
            <a:t>трябва</a:t>
          </a:r>
          <a:r>
            <a:rPr lang="ru-RU" sz="2500" kern="1200" dirty="0">
              <a:latin typeface="Times New Roman" panose="02020603050405020304" pitchFamily="18" charset="0"/>
              <a:cs typeface="Times New Roman" panose="02020603050405020304" pitchFamily="18" charset="0"/>
            </a:rPr>
            <a:t> да </a:t>
          </a:r>
          <a:r>
            <a:rPr lang="ru-RU" sz="2500" kern="1200" dirty="0" err="1">
              <a:latin typeface="Times New Roman" panose="02020603050405020304" pitchFamily="18" charset="0"/>
              <a:cs typeface="Times New Roman" panose="02020603050405020304" pitchFamily="18" charset="0"/>
            </a:rPr>
            <a:t>бъде</a:t>
          </a:r>
          <a:r>
            <a:rPr lang="ru-RU" sz="2500" kern="1200" dirty="0">
              <a:latin typeface="Times New Roman" panose="02020603050405020304" pitchFamily="18" charset="0"/>
              <a:cs typeface="Times New Roman" panose="02020603050405020304" pitchFamily="18" charset="0"/>
            </a:rPr>
            <a:t> </a:t>
          </a:r>
          <a:r>
            <a:rPr lang="ru-RU" sz="2500" kern="1200" dirty="0" err="1">
              <a:latin typeface="Times New Roman" panose="02020603050405020304" pitchFamily="18" charset="0"/>
              <a:cs typeface="Times New Roman" panose="02020603050405020304" pitchFamily="18" charset="0"/>
            </a:rPr>
            <a:t>извършено</a:t>
          </a:r>
          <a:r>
            <a:rPr lang="ru-RU" sz="2500" kern="1200" dirty="0">
              <a:latin typeface="Times New Roman" panose="02020603050405020304" pitchFamily="18" charset="0"/>
              <a:cs typeface="Times New Roman" panose="02020603050405020304" pitchFamily="18" charset="0"/>
            </a:rPr>
            <a:t> в разумен срок.</a:t>
          </a:r>
          <a:endParaRPr lang="en-US" sz="2500" kern="1200" dirty="0">
            <a:latin typeface="Times New Roman" panose="02020603050405020304" pitchFamily="18" charset="0"/>
            <a:cs typeface="Times New Roman" panose="02020603050405020304" pitchFamily="18" charset="0"/>
          </a:endParaRPr>
        </a:p>
      </dsp:txBody>
      <dsp:txXfrm>
        <a:off x="0" y="1699275"/>
        <a:ext cx="12539007" cy="849378"/>
      </dsp:txXfrm>
    </dsp:sp>
    <dsp:sp modelId="{B1C88156-5E9D-457D-BCE1-2823FE1262A6}">
      <dsp:nvSpPr>
        <dsp:cNvPr id="0" name=""/>
        <dsp:cNvSpPr/>
      </dsp:nvSpPr>
      <dsp:spPr>
        <a:xfrm>
          <a:off x="0" y="2548653"/>
          <a:ext cx="125390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07B780-234F-4131-A314-319AC376FF25}">
      <dsp:nvSpPr>
        <dsp:cNvPr id="0" name=""/>
        <dsp:cNvSpPr/>
      </dsp:nvSpPr>
      <dsp:spPr>
        <a:xfrm>
          <a:off x="0" y="2548653"/>
          <a:ext cx="12539007" cy="84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ru-RU" sz="2500" kern="1200" dirty="0">
              <a:latin typeface="Times New Roman" panose="02020603050405020304" pitchFamily="18" charset="0"/>
              <a:cs typeface="Times New Roman" panose="02020603050405020304" pitchFamily="18" charset="0"/>
            </a:rPr>
            <a:t>Ако е уговорено </a:t>
          </a:r>
          <a:r>
            <a:rPr lang="ru-RU" sz="2500" kern="1200" dirty="0" err="1">
              <a:latin typeface="Times New Roman" panose="02020603050405020304" pitchFamily="18" charset="0"/>
              <a:cs typeface="Times New Roman" panose="02020603050405020304" pitchFamily="18" charset="0"/>
            </a:rPr>
            <a:t>потвърждаване</a:t>
          </a:r>
          <a:r>
            <a:rPr lang="ru-RU" sz="2500" kern="1200" dirty="0">
              <a:latin typeface="Times New Roman" panose="02020603050405020304" pitchFamily="18" charset="0"/>
              <a:cs typeface="Times New Roman" panose="02020603050405020304" pitchFamily="18" charset="0"/>
            </a:rPr>
            <a:t>, </a:t>
          </a:r>
          <a:r>
            <a:rPr lang="ru-RU" sz="2500" kern="1200" dirty="0" err="1">
              <a:latin typeface="Times New Roman" panose="02020603050405020304" pitchFamily="18" charset="0"/>
              <a:cs typeface="Times New Roman" panose="02020603050405020304" pitchFamily="18" charset="0"/>
            </a:rPr>
            <a:t>електронното</a:t>
          </a:r>
          <a:r>
            <a:rPr lang="ru-RU" sz="2500" kern="1200" dirty="0">
              <a:latin typeface="Times New Roman" panose="02020603050405020304" pitchFamily="18" charset="0"/>
              <a:cs typeface="Times New Roman" panose="02020603050405020304" pitchFamily="18" charset="0"/>
            </a:rPr>
            <a:t> изявление е получено с </a:t>
          </a:r>
          <a:r>
            <a:rPr lang="ru-RU" sz="2500" kern="1200" dirty="0" err="1">
              <a:latin typeface="Times New Roman" panose="02020603050405020304" pitchFamily="18" charset="0"/>
              <a:cs typeface="Times New Roman" panose="02020603050405020304" pitchFamily="18" charset="0"/>
            </a:rPr>
            <a:t>изпращането</a:t>
          </a:r>
          <a:r>
            <a:rPr lang="ru-RU" sz="2500" kern="1200" dirty="0">
              <a:latin typeface="Times New Roman" panose="02020603050405020304" pitchFamily="18" charset="0"/>
              <a:cs typeface="Times New Roman" panose="02020603050405020304" pitchFamily="18" charset="0"/>
            </a:rPr>
            <a:t> на </a:t>
          </a:r>
          <a:r>
            <a:rPr lang="ru-RU" sz="2500" kern="1200" dirty="0" err="1">
              <a:latin typeface="Times New Roman" panose="02020603050405020304" pitchFamily="18" charset="0"/>
              <a:cs typeface="Times New Roman" panose="02020603050405020304" pitchFamily="18" charset="0"/>
            </a:rPr>
            <a:t>потвърждаване</a:t>
          </a:r>
          <a:r>
            <a:rPr lang="ru-RU" sz="2500" kern="1200" dirty="0">
              <a:latin typeface="Times New Roman" panose="02020603050405020304" pitchFamily="18" charset="0"/>
              <a:cs typeface="Times New Roman" panose="02020603050405020304" pitchFamily="18" charset="0"/>
            </a:rPr>
            <a:t> от адресата за </a:t>
          </a:r>
          <a:r>
            <a:rPr lang="ru-RU" sz="2500" kern="1200" dirty="0" err="1">
              <a:latin typeface="Times New Roman" panose="02020603050405020304" pitchFamily="18" charset="0"/>
              <a:cs typeface="Times New Roman" panose="02020603050405020304" pitchFamily="18" charset="0"/>
            </a:rPr>
            <a:t>получаването</a:t>
          </a:r>
          <a:r>
            <a:rPr lang="ru-RU" sz="2500" kern="1200" dirty="0">
              <a:latin typeface="Times New Roman" panose="02020603050405020304" pitchFamily="18" charset="0"/>
              <a:cs typeface="Times New Roman" panose="02020603050405020304" pitchFamily="18" charset="0"/>
            </a:rPr>
            <a:t> </a:t>
          </a:r>
          <a:r>
            <a:rPr lang="ru-RU" sz="2500" kern="1200" dirty="0" err="1">
              <a:latin typeface="Times New Roman" panose="02020603050405020304" pitchFamily="18" charset="0"/>
              <a:cs typeface="Times New Roman" panose="02020603050405020304" pitchFamily="18" charset="0"/>
            </a:rPr>
            <a:t>му</a:t>
          </a:r>
          <a:r>
            <a:rPr lang="ru-RU" sz="2500" kern="1200" dirty="0">
              <a:latin typeface="Times New Roman" panose="02020603050405020304" pitchFamily="18" charset="0"/>
              <a:cs typeface="Times New Roman" panose="02020603050405020304" pitchFamily="18" charset="0"/>
            </a:rPr>
            <a:t>.</a:t>
          </a:r>
          <a:endParaRPr lang="en-US" sz="2500" kern="1200" dirty="0">
            <a:latin typeface="Times New Roman" panose="02020603050405020304" pitchFamily="18" charset="0"/>
            <a:cs typeface="Times New Roman" panose="02020603050405020304" pitchFamily="18" charset="0"/>
          </a:endParaRPr>
        </a:p>
      </dsp:txBody>
      <dsp:txXfrm>
        <a:off x="0" y="2548653"/>
        <a:ext cx="12539007" cy="849378"/>
      </dsp:txXfrm>
    </dsp:sp>
    <dsp:sp modelId="{E03FA81C-3DC6-4EA0-A275-8E5BC5072A0B}">
      <dsp:nvSpPr>
        <dsp:cNvPr id="0" name=""/>
        <dsp:cNvSpPr/>
      </dsp:nvSpPr>
      <dsp:spPr>
        <a:xfrm>
          <a:off x="0" y="3398032"/>
          <a:ext cx="12539007"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4EE1FC-89C5-4812-B49D-73993A5C216C}">
      <dsp:nvSpPr>
        <dsp:cNvPr id="0" name=""/>
        <dsp:cNvSpPr/>
      </dsp:nvSpPr>
      <dsp:spPr>
        <a:xfrm>
          <a:off x="0" y="3398032"/>
          <a:ext cx="12539007" cy="849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ru-RU" sz="2500" kern="1200" dirty="0">
              <a:latin typeface="Times New Roman" panose="02020603050405020304" pitchFamily="18" charset="0"/>
              <a:cs typeface="Times New Roman" panose="02020603050405020304" pitchFamily="18" charset="0"/>
            </a:rPr>
            <a:t>Потвърждаването на </a:t>
          </a:r>
          <a:r>
            <a:rPr lang="ru-RU" sz="2500" kern="1200" dirty="0" err="1">
              <a:latin typeface="Times New Roman" panose="02020603050405020304" pitchFamily="18" charset="0"/>
              <a:cs typeface="Times New Roman" panose="02020603050405020304" pitchFamily="18" charset="0"/>
            </a:rPr>
            <a:t>получаването</a:t>
          </a:r>
          <a:r>
            <a:rPr lang="ru-RU" sz="2500" kern="1200" dirty="0">
              <a:latin typeface="Times New Roman" panose="02020603050405020304" pitchFamily="18" charset="0"/>
              <a:cs typeface="Times New Roman" panose="02020603050405020304" pitchFamily="18" charset="0"/>
            </a:rPr>
            <a:t> НЕ </a:t>
          </a:r>
          <a:r>
            <a:rPr lang="ru-RU" sz="2500" kern="1200" dirty="0" err="1">
              <a:latin typeface="Times New Roman" panose="02020603050405020304" pitchFamily="18" charset="0"/>
              <a:cs typeface="Times New Roman" panose="02020603050405020304" pitchFamily="18" charset="0"/>
            </a:rPr>
            <a:t>удостоверява</a:t>
          </a:r>
          <a:r>
            <a:rPr lang="ru-RU" sz="2500" kern="1200" dirty="0">
              <a:latin typeface="Times New Roman" panose="02020603050405020304" pitchFamily="18" charset="0"/>
              <a:cs typeface="Times New Roman" panose="02020603050405020304" pitchFamily="18" charset="0"/>
            </a:rPr>
            <a:t> </a:t>
          </a:r>
          <a:r>
            <a:rPr lang="ru-RU" sz="2500" kern="1200" dirty="0" err="1">
              <a:latin typeface="Times New Roman" panose="02020603050405020304" pitchFamily="18" charset="0"/>
              <a:cs typeface="Times New Roman" panose="02020603050405020304" pitchFamily="18" charset="0"/>
            </a:rPr>
            <a:t>съдържанието</a:t>
          </a:r>
          <a:r>
            <a:rPr lang="ru-RU" sz="2500" kern="1200" dirty="0">
              <a:latin typeface="Times New Roman" panose="02020603050405020304" pitchFamily="18" charset="0"/>
              <a:cs typeface="Times New Roman" panose="02020603050405020304" pitchFamily="18" charset="0"/>
            </a:rPr>
            <a:t> на </a:t>
          </a:r>
          <a:r>
            <a:rPr lang="ru-RU" sz="2500" kern="1200" dirty="0" err="1">
              <a:latin typeface="Times New Roman" panose="02020603050405020304" pitchFamily="18" charset="0"/>
              <a:cs typeface="Times New Roman" panose="02020603050405020304" pitchFamily="18" charset="0"/>
            </a:rPr>
            <a:t>електронното</a:t>
          </a:r>
          <a:r>
            <a:rPr lang="ru-RU" sz="2500" kern="1200" dirty="0">
              <a:latin typeface="Times New Roman" panose="02020603050405020304" pitchFamily="18" charset="0"/>
              <a:cs typeface="Times New Roman" panose="02020603050405020304" pitchFamily="18" charset="0"/>
            </a:rPr>
            <a:t> изявление.</a:t>
          </a:r>
          <a:endParaRPr lang="en-US" sz="2500" kern="1200" dirty="0">
            <a:latin typeface="Times New Roman" panose="02020603050405020304" pitchFamily="18" charset="0"/>
            <a:cs typeface="Times New Roman" panose="02020603050405020304" pitchFamily="18" charset="0"/>
          </a:endParaRPr>
        </a:p>
      </dsp:txBody>
      <dsp:txXfrm>
        <a:off x="0" y="3398032"/>
        <a:ext cx="12539007" cy="8493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107E2-3E9E-4470-88ED-583715004842}">
      <dsp:nvSpPr>
        <dsp:cNvPr id="0" name=""/>
        <dsp:cNvSpPr/>
      </dsp:nvSpPr>
      <dsp:spPr>
        <a:xfrm>
          <a:off x="0" y="117171"/>
          <a:ext cx="9773113" cy="8424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bg-BG" sz="3600" kern="1200" dirty="0">
              <a:latin typeface="Times New Roman" panose="02020603050405020304" pitchFamily="18" charset="0"/>
              <a:cs typeface="Times New Roman" panose="02020603050405020304" pitchFamily="18" charset="0"/>
            </a:rPr>
            <a:t>Обикновен електронен подпис</a:t>
          </a:r>
          <a:endParaRPr lang="en-US" sz="3600" kern="1200" dirty="0">
            <a:latin typeface="Times New Roman" panose="02020603050405020304" pitchFamily="18" charset="0"/>
            <a:cs typeface="Times New Roman" panose="02020603050405020304" pitchFamily="18" charset="0"/>
          </a:endParaRPr>
        </a:p>
      </dsp:txBody>
      <dsp:txXfrm>
        <a:off x="41123" y="158294"/>
        <a:ext cx="9690867" cy="760154"/>
      </dsp:txXfrm>
    </dsp:sp>
    <dsp:sp modelId="{B7E6FBC3-9703-4AD1-8D3E-D2419577E5B4}">
      <dsp:nvSpPr>
        <dsp:cNvPr id="0" name=""/>
        <dsp:cNvSpPr/>
      </dsp:nvSpPr>
      <dsp:spPr>
        <a:xfrm>
          <a:off x="0" y="1063252"/>
          <a:ext cx="9773113" cy="842400"/>
        </a:xfrm>
        <a:prstGeom prst="roundRect">
          <a:avLst/>
        </a:prstGeom>
        <a:solidFill>
          <a:schemeClr val="accent3">
            <a:hueOff val="4296103"/>
            <a:satOff val="0"/>
            <a:lumOff val="178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bg-BG" sz="3600" kern="1200" dirty="0">
              <a:latin typeface="Times New Roman" panose="02020603050405020304" pitchFamily="18" charset="0"/>
              <a:cs typeface="Times New Roman" panose="02020603050405020304" pitchFamily="18" charset="0"/>
            </a:rPr>
            <a:t>Усъвършенстван електронен подпис:</a:t>
          </a:r>
          <a:endParaRPr lang="en-US" sz="3600" kern="1200" dirty="0">
            <a:latin typeface="Times New Roman" panose="02020603050405020304" pitchFamily="18" charset="0"/>
            <a:cs typeface="Times New Roman" panose="02020603050405020304" pitchFamily="18" charset="0"/>
          </a:endParaRPr>
        </a:p>
      </dsp:txBody>
      <dsp:txXfrm>
        <a:off x="41123" y="1104375"/>
        <a:ext cx="9690867" cy="760154"/>
      </dsp:txXfrm>
    </dsp:sp>
    <dsp:sp modelId="{C7F6D28C-A33F-415E-B7B5-91AA0683AB33}">
      <dsp:nvSpPr>
        <dsp:cNvPr id="0" name=""/>
        <dsp:cNvSpPr/>
      </dsp:nvSpPr>
      <dsp:spPr>
        <a:xfrm>
          <a:off x="0" y="1905652"/>
          <a:ext cx="9773113"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296" tIns="45720" rIns="256032" bIns="45720" numCol="1" spcCol="1270" anchor="t" anchorCtr="0">
          <a:noAutofit/>
        </a:bodyPr>
        <a:lstStyle/>
        <a:p>
          <a:pPr marL="285750" lvl="1" indent="-285750" algn="l" defTabSz="1244600" rtl="0">
            <a:lnSpc>
              <a:spcPct val="90000"/>
            </a:lnSpc>
            <a:spcBef>
              <a:spcPct val="0"/>
            </a:spcBef>
            <a:spcAft>
              <a:spcPct val="20000"/>
            </a:spcAft>
            <a:buChar char="•"/>
          </a:pPr>
          <a:r>
            <a:rPr lang="bg-BG" sz="2800" kern="1200" dirty="0">
              <a:latin typeface="Times New Roman" panose="02020603050405020304" pitchFamily="18" charset="0"/>
              <a:cs typeface="Times New Roman" panose="02020603050405020304" pitchFamily="18" charset="0"/>
            </a:rPr>
            <a:t>Усъвършенстван подпис с квалифицирано удостоверение;</a:t>
          </a:r>
          <a:endParaRPr lang="en-US" sz="2800" kern="1200" dirty="0">
            <a:latin typeface="Times New Roman" panose="02020603050405020304" pitchFamily="18" charset="0"/>
            <a:cs typeface="Times New Roman" panose="02020603050405020304" pitchFamily="18" charset="0"/>
          </a:endParaRPr>
        </a:p>
        <a:p>
          <a:pPr marL="285750" lvl="1" indent="-285750" algn="l" defTabSz="1244600" rtl="0">
            <a:lnSpc>
              <a:spcPct val="90000"/>
            </a:lnSpc>
            <a:spcBef>
              <a:spcPct val="0"/>
            </a:spcBef>
            <a:spcAft>
              <a:spcPct val="20000"/>
            </a:spcAft>
            <a:buChar char="•"/>
          </a:pPr>
          <a:r>
            <a:rPr lang="bg-BG" sz="2800" kern="1200" dirty="0">
              <a:latin typeface="Times New Roman" panose="02020603050405020304" pitchFamily="18" charset="0"/>
              <a:cs typeface="Times New Roman" panose="02020603050405020304" pitchFamily="18" charset="0"/>
            </a:rPr>
            <a:t>Усъвършенстван подпис, създаден със сигурно устройство.</a:t>
          </a:r>
          <a:endParaRPr lang="en-US" sz="2800" kern="1200" dirty="0">
            <a:latin typeface="Times New Roman" panose="02020603050405020304" pitchFamily="18" charset="0"/>
            <a:cs typeface="Times New Roman" panose="02020603050405020304" pitchFamily="18" charset="0"/>
          </a:endParaRPr>
        </a:p>
      </dsp:txBody>
      <dsp:txXfrm>
        <a:off x="0" y="1905652"/>
        <a:ext cx="9773113" cy="1304100"/>
      </dsp:txXfrm>
    </dsp:sp>
    <dsp:sp modelId="{2F672FF8-0C14-40B2-B308-BA9DF279F8E6}">
      <dsp:nvSpPr>
        <dsp:cNvPr id="0" name=""/>
        <dsp:cNvSpPr/>
      </dsp:nvSpPr>
      <dsp:spPr>
        <a:xfrm>
          <a:off x="0" y="3209752"/>
          <a:ext cx="9773113" cy="842400"/>
        </a:xfrm>
        <a:prstGeom prst="roundRect">
          <a:avLst/>
        </a:prstGeom>
        <a:solidFill>
          <a:schemeClr val="accent3">
            <a:hueOff val="8592206"/>
            <a:satOff val="0"/>
            <a:lumOff val="356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bg-BG" sz="3600" kern="1200" dirty="0">
              <a:latin typeface="Times New Roman" panose="02020603050405020304" pitchFamily="18" charset="0"/>
              <a:cs typeface="Times New Roman" panose="02020603050405020304" pitchFamily="18" charset="0"/>
            </a:rPr>
            <a:t>Квалифициран електронен подпис</a:t>
          </a:r>
          <a:endParaRPr lang="en-US" sz="3600" kern="1200" dirty="0">
            <a:latin typeface="Times New Roman" panose="02020603050405020304" pitchFamily="18" charset="0"/>
            <a:cs typeface="Times New Roman" panose="02020603050405020304" pitchFamily="18" charset="0"/>
          </a:endParaRPr>
        </a:p>
      </dsp:txBody>
      <dsp:txXfrm>
        <a:off x="41123" y="3250875"/>
        <a:ext cx="9690867" cy="760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9AC4E-7BC1-4138-B514-31971DE9189B}">
      <dsp:nvSpPr>
        <dsp:cNvPr id="0" name=""/>
        <dsp:cNvSpPr/>
      </dsp:nvSpPr>
      <dsp:spPr>
        <a:xfrm>
          <a:off x="0" y="357591"/>
          <a:ext cx="12877798" cy="60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b="1" i="0" kern="1200" baseline="0" dirty="0">
              <a:latin typeface="Times New Roman" panose="02020603050405020304" pitchFamily="18" charset="0"/>
              <a:cs typeface="Times New Roman" panose="02020603050405020304" pitchFamily="18" charset="0"/>
            </a:rPr>
            <a:t>Данни в </a:t>
          </a:r>
          <a:r>
            <a:rPr lang="ru-RU" sz="2600" b="1" i="0" kern="1200" baseline="0" dirty="0" err="1">
              <a:latin typeface="Times New Roman" panose="02020603050405020304" pitchFamily="18" charset="0"/>
              <a:cs typeface="Times New Roman" panose="02020603050405020304" pitchFamily="18" charset="0"/>
            </a:rPr>
            <a:t>електронна</a:t>
          </a:r>
          <a:r>
            <a:rPr lang="ru-RU" sz="2600" b="1" i="0" kern="1200" baseline="0" dirty="0">
              <a:latin typeface="Times New Roman" panose="02020603050405020304" pitchFamily="18" charset="0"/>
              <a:cs typeface="Times New Roman" panose="02020603050405020304" pitchFamily="18" charset="0"/>
            </a:rPr>
            <a:t> </a:t>
          </a:r>
          <a:r>
            <a:rPr lang="ru-RU" sz="2600" b="1" kern="1200" dirty="0">
              <a:latin typeface="Times New Roman" panose="02020603050405020304" pitchFamily="18" charset="0"/>
              <a:cs typeface="Times New Roman" panose="02020603050405020304" pitchFamily="18" charset="0"/>
            </a:rPr>
            <a:t>форма </a:t>
          </a:r>
          <a:endParaRPr lang="en-US" sz="2600" kern="1200" dirty="0">
            <a:latin typeface="Times New Roman" panose="02020603050405020304" pitchFamily="18" charset="0"/>
            <a:cs typeface="Times New Roman" panose="02020603050405020304" pitchFamily="18" charset="0"/>
          </a:endParaRPr>
        </a:p>
      </dsp:txBody>
      <dsp:txXfrm>
        <a:off x="29700" y="387291"/>
        <a:ext cx="12818398" cy="549000"/>
      </dsp:txXfrm>
    </dsp:sp>
    <dsp:sp modelId="{97DD518F-A748-4F3B-AD63-2742FEDEE6B5}">
      <dsp:nvSpPr>
        <dsp:cNvPr id="0" name=""/>
        <dsp:cNvSpPr/>
      </dsp:nvSpPr>
      <dsp:spPr>
        <a:xfrm>
          <a:off x="0" y="965991"/>
          <a:ext cx="12877798"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8870"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dirty="0" err="1">
              <a:latin typeface="Times New Roman" panose="02020603050405020304" pitchFamily="18" charset="0"/>
              <a:cs typeface="Times New Roman" panose="02020603050405020304" pitchFamily="18" charset="0"/>
            </a:rPr>
            <a:t>могат</a:t>
          </a:r>
          <a:r>
            <a:rPr lang="ru-RU" sz="2000" kern="1200" dirty="0">
              <a:latin typeface="Times New Roman" panose="02020603050405020304" pitchFamily="18" charset="0"/>
              <a:cs typeface="Times New Roman" panose="02020603050405020304" pitchFamily="18" charset="0"/>
            </a:rPr>
            <a:t> да </a:t>
          </a:r>
          <a:r>
            <a:rPr lang="ru-RU" sz="2000" kern="1200" dirty="0" err="1">
              <a:latin typeface="Times New Roman" panose="02020603050405020304" pitchFamily="18" charset="0"/>
              <a:cs typeface="Times New Roman" panose="02020603050405020304" pitchFamily="18" charset="0"/>
            </a:rPr>
            <a:t>бъдат</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идентифициращи</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като</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име</a:t>
          </a:r>
          <a:r>
            <a:rPr lang="ru-RU" sz="2000" kern="1200" dirty="0">
              <a:latin typeface="Times New Roman" panose="02020603050405020304" pitchFamily="18" charset="0"/>
              <a:cs typeface="Times New Roman" panose="02020603050405020304" pitchFamily="18" charset="0"/>
            </a:rPr>
            <a:t> и псевдоним или </a:t>
          </a:r>
          <a:r>
            <a:rPr lang="ru-RU" sz="2000" kern="1200" dirty="0" err="1">
              <a:latin typeface="Times New Roman" panose="02020603050405020304" pitchFamily="18" charset="0"/>
              <a:cs typeface="Times New Roman" panose="02020603050405020304" pitchFamily="18" charset="0"/>
            </a:rPr>
            <a:t>неидентифициращи-служебен</a:t>
          </a:r>
          <a:r>
            <a:rPr lang="ru-RU" sz="2000" kern="1200" dirty="0">
              <a:latin typeface="Times New Roman" panose="02020603050405020304" pitchFamily="18" charset="0"/>
              <a:cs typeface="Times New Roman" panose="02020603050405020304" pitchFamily="18" charset="0"/>
            </a:rPr>
            <a:t> номер от </a:t>
          </a:r>
          <a:r>
            <a:rPr lang="ru-RU" sz="2000" kern="1200" dirty="0" err="1">
              <a:latin typeface="Times New Roman" panose="02020603050405020304" pitchFamily="18" charset="0"/>
              <a:cs typeface="Times New Roman" panose="02020603050405020304" pitchFamily="18" charset="0"/>
            </a:rPr>
            <a:t>софтуер</a:t>
          </a:r>
          <a:r>
            <a:rPr lang="ru-RU" sz="2000" kern="1200" dirty="0">
              <a:latin typeface="Times New Roman" panose="02020603050405020304" pitchFamily="18" charset="0"/>
              <a:cs typeface="Times New Roman" panose="02020603050405020304" pitchFamily="18" charset="0"/>
            </a:rPr>
            <a:t>, знак,  картинка и т.н.</a:t>
          </a:r>
          <a:r>
            <a:rPr lang="ru-RU" sz="2000" b="0" i="0" kern="1200" baseline="0" dirty="0">
              <a:latin typeface="Times New Roman" panose="02020603050405020304" pitchFamily="18" charset="0"/>
              <a:cs typeface="Times New Roman" panose="02020603050405020304" pitchFamily="18" charset="0"/>
            </a:rPr>
            <a:t>, </a:t>
          </a:r>
          <a:endParaRPr lang="en-US" sz="2000" kern="1200" dirty="0">
            <a:latin typeface="Times New Roman" panose="02020603050405020304" pitchFamily="18" charset="0"/>
            <a:cs typeface="Times New Roman" panose="02020603050405020304" pitchFamily="18" charset="0"/>
          </a:endParaRPr>
        </a:p>
      </dsp:txBody>
      <dsp:txXfrm>
        <a:off x="0" y="965991"/>
        <a:ext cx="12877798" cy="592020"/>
      </dsp:txXfrm>
    </dsp:sp>
    <dsp:sp modelId="{184405D8-99C4-4A07-8CE6-749FFE2F8214}">
      <dsp:nvSpPr>
        <dsp:cNvPr id="0" name=""/>
        <dsp:cNvSpPr/>
      </dsp:nvSpPr>
      <dsp:spPr>
        <a:xfrm>
          <a:off x="0" y="1558011"/>
          <a:ext cx="12877798" cy="60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b="1" i="0" kern="1200" baseline="0" dirty="0" err="1">
              <a:latin typeface="Times New Roman" panose="02020603050405020304" pitchFamily="18" charset="0"/>
              <a:cs typeface="Times New Roman" panose="02020603050405020304" pitchFamily="18" charset="0"/>
            </a:rPr>
            <a:t>които</a:t>
          </a:r>
          <a:r>
            <a:rPr lang="ru-RU" sz="2600" b="1" i="0" kern="1200" baseline="0" dirty="0">
              <a:latin typeface="Times New Roman" panose="02020603050405020304" pitchFamily="18" charset="0"/>
              <a:cs typeface="Times New Roman" panose="02020603050405020304" pitchFamily="18" charset="0"/>
            </a:rPr>
            <a:t> </a:t>
          </a:r>
          <a:r>
            <a:rPr lang="ru-RU" sz="2600" b="1" i="0" kern="1200" baseline="0" dirty="0" err="1">
              <a:latin typeface="Times New Roman" panose="02020603050405020304" pitchFamily="18" charset="0"/>
              <a:cs typeface="Times New Roman" panose="02020603050405020304" pitchFamily="18" charset="0"/>
            </a:rPr>
            <a:t>са</a:t>
          </a:r>
          <a:r>
            <a:rPr lang="ru-RU" sz="2600" b="1" i="0" kern="1200" baseline="0" dirty="0">
              <a:latin typeface="Times New Roman" panose="02020603050405020304" pitchFamily="18" charset="0"/>
              <a:cs typeface="Times New Roman" panose="02020603050405020304" pitchFamily="18" charset="0"/>
            </a:rPr>
            <a:t> </a:t>
          </a:r>
          <a:r>
            <a:rPr lang="ru-RU" sz="2600" b="1" i="0" kern="1200" baseline="0" dirty="0" err="1">
              <a:latin typeface="Times New Roman" panose="02020603050405020304" pitchFamily="18" charset="0"/>
              <a:cs typeface="Times New Roman" panose="02020603050405020304" pitchFamily="18" charset="0"/>
            </a:rPr>
            <a:t>добавени</a:t>
          </a:r>
          <a:r>
            <a:rPr lang="ru-RU" sz="2600" b="1" i="0" kern="1200" baseline="0" dirty="0">
              <a:latin typeface="Times New Roman" panose="02020603050405020304" pitchFamily="18" charset="0"/>
              <a:cs typeface="Times New Roman" panose="02020603050405020304" pitchFamily="18" charset="0"/>
            </a:rPr>
            <a:t> </a:t>
          </a:r>
          <a:r>
            <a:rPr lang="ru-RU" sz="2600" b="1" i="0" kern="1200" baseline="0" dirty="0" err="1">
              <a:latin typeface="Times New Roman" panose="02020603050405020304" pitchFamily="18" charset="0"/>
              <a:cs typeface="Times New Roman" panose="02020603050405020304" pitchFamily="18" charset="0"/>
            </a:rPr>
            <a:t>към</a:t>
          </a:r>
          <a:r>
            <a:rPr lang="ru-RU" sz="2600" b="1" i="0" kern="1200" baseline="0" dirty="0">
              <a:latin typeface="Times New Roman" panose="02020603050405020304" pitchFamily="18" charset="0"/>
              <a:cs typeface="Times New Roman" panose="02020603050405020304" pitchFamily="18" charset="0"/>
            </a:rPr>
            <a:t> или логически </a:t>
          </a:r>
          <a:r>
            <a:rPr lang="ru-RU" sz="2600" b="1" i="0" kern="1200" baseline="0" dirty="0" err="1">
              <a:latin typeface="Times New Roman" panose="02020603050405020304" pitchFamily="18" charset="0"/>
              <a:cs typeface="Times New Roman" panose="02020603050405020304" pitchFamily="18" charset="0"/>
            </a:rPr>
            <a:t>свързани</a:t>
          </a:r>
          <a:r>
            <a:rPr lang="ru-RU" sz="2600" b="1" kern="1200" dirty="0">
              <a:latin typeface="Times New Roman" panose="02020603050405020304" pitchFamily="18" charset="0"/>
              <a:cs typeface="Times New Roman" panose="02020603050405020304" pitchFamily="18" charset="0"/>
            </a:rPr>
            <a:t> с </a:t>
          </a:r>
          <a:r>
            <a:rPr lang="ru-RU" sz="2600" b="1" kern="1200" dirty="0" err="1">
              <a:latin typeface="Times New Roman" panose="02020603050405020304" pitchFamily="18" charset="0"/>
              <a:cs typeface="Times New Roman" panose="02020603050405020304" pitchFamily="18" charset="0"/>
            </a:rPr>
            <a:t>други</a:t>
          </a:r>
          <a:r>
            <a:rPr lang="ru-RU" sz="2600" b="1" kern="1200" dirty="0">
              <a:latin typeface="Times New Roman" panose="02020603050405020304" pitchFamily="18" charset="0"/>
              <a:cs typeface="Times New Roman" panose="02020603050405020304" pitchFamily="18" charset="0"/>
            </a:rPr>
            <a:t> </a:t>
          </a:r>
          <a:r>
            <a:rPr lang="ru-RU" sz="2600" b="1" kern="1200" dirty="0" err="1">
              <a:latin typeface="Times New Roman" panose="02020603050405020304" pitchFamily="18" charset="0"/>
              <a:cs typeface="Times New Roman" panose="02020603050405020304" pitchFamily="18" charset="0"/>
            </a:rPr>
            <a:t>данни</a:t>
          </a:r>
          <a:r>
            <a:rPr lang="ru-RU" sz="2600" b="1" kern="1200" dirty="0">
              <a:latin typeface="Times New Roman" panose="02020603050405020304" pitchFamily="18" charset="0"/>
              <a:cs typeface="Times New Roman" panose="02020603050405020304" pitchFamily="18" charset="0"/>
            </a:rPr>
            <a:t> в </a:t>
          </a:r>
          <a:r>
            <a:rPr lang="ru-RU" sz="2600" b="1" kern="1200" dirty="0" err="1">
              <a:latin typeface="Times New Roman" panose="02020603050405020304" pitchFamily="18" charset="0"/>
              <a:cs typeface="Times New Roman" panose="02020603050405020304" pitchFamily="18" charset="0"/>
            </a:rPr>
            <a:t>електронна</a:t>
          </a:r>
          <a:r>
            <a:rPr lang="ru-RU" sz="2600" b="1" kern="1200" dirty="0">
              <a:latin typeface="Times New Roman" panose="02020603050405020304" pitchFamily="18" charset="0"/>
              <a:cs typeface="Times New Roman" panose="02020603050405020304" pitchFamily="18" charset="0"/>
            </a:rPr>
            <a:t> форма </a:t>
          </a:r>
          <a:endParaRPr lang="en-US" sz="2600" kern="1200" dirty="0">
            <a:latin typeface="Times New Roman" panose="02020603050405020304" pitchFamily="18" charset="0"/>
            <a:cs typeface="Times New Roman" panose="02020603050405020304" pitchFamily="18" charset="0"/>
          </a:endParaRPr>
        </a:p>
      </dsp:txBody>
      <dsp:txXfrm>
        <a:off x="29700" y="1587711"/>
        <a:ext cx="12818398" cy="549000"/>
      </dsp:txXfrm>
    </dsp:sp>
    <dsp:sp modelId="{3C4E5E01-D850-43BF-A2D5-E4CD7C064B68}">
      <dsp:nvSpPr>
        <dsp:cNvPr id="0" name=""/>
        <dsp:cNvSpPr/>
      </dsp:nvSpPr>
      <dsp:spPr>
        <a:xfrm>
          <a:off x="0" y="2166412"/>
          <a:ext cx="12877798"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8870"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dirty="0" err="1">
              <a:latin typeface="Times New Roman" panose="02020603050405020304" pitchFamily="18" charset="0"/>
              <a:cs typeface="Times New Roman" panose="02020603050405020304" pitchFamily="18" charset="0"/>
            </a:rPr>
            <a:t>няма</a:t>
          </a:r>
          <a:r>
            <a:rPr lang="ru-RU" sz="2000" kern="1200" dirty="0">
              <a:latin typeface="Times New Roman" panose="02020603050405020304" pitchFamily="18" charset="0"/>
              <a:cs typeface="Times New Roman" panose="02020603050405020304" pitchFamily="18" charset="0"/>
            </a:rPr>
            <a:t> значение как е </a:t>
          </a:r>
          <a:r>
            <a:rPr lang="ru-RU" sz="2000" kern="1200" dirty="0" err="1">
              <a:latin typeface="Times New Roman" panose="02020603050405020304" pitchFamily="18" charset="0"/>
              <a:cs typeface="Times New Roman" panose="02020603050405020304" pitchFamily="18" charset="0"/>
            </a:rPr>
            <a:t>извършено</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свързването</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важното</a:t>
          </a:r>
          <a:r>
            <a:rPr lang="ru-RU" sz="2000" kern="1200" dirty="0">
              <a:latin typeface="Times New Roman" panose="02020603050405020304" pitchFamily="18" charset="0"/>
              <a:cs typeface="Times New Roman" panose="02020603050405020304" pitchFamily="18" charset="0"/>
            </a:rPr>
            <a:t> е да </a:t>
          </a:r>
          <a:r>
            <a:rPr lang="ru-RU" sz="2000" kern="1200" dirty="0" err="1">
              <a:latin typeface="Times New Roman" panose="02020603050405020304" pitchFamily="18" charset="0"/>
              <a:cs typeface="Times New Roman" panose="02020603050405020304" pitchFamily="18" charset="0"/>
            </a:rPr>
            <a:t>няма</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съмнение</a:t>
          </a:r>
          <a:r>
            <a:rPr lang="ru-RU" sz="2000" kern="1200" dirty="0">
              <a:latin typeface="Times New Roman" panose="02020603050405020304" pitchFamily="18" charset="0"/>
              <a:cs typeface="Times New Roman" panose="02020603050405020304" pitchFamily="18" charset="0"/>
            </a:rPr>
            <a:t>, че </a:t>
          </a:r>
          <a:r>
            <a:rPr lang="ru-RU" sz="2000" kern="1200" dirty="0" err="1">
              <a:latin typeface="Times New Roman" panose="02020603050405020304" pitchFamily="18" charset="0"/>
              <a:cs typeface="Times New Roman" panose="02020603050405020304" pitchFamily="18" charset="0"/>
            </a:rPr>
            <a:t>конкретният</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подпис</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удостоверява</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конкретното</a:t>
          </a:r>
          <a:r>
            <a:rPr lang="ru-RU" sz="2000" kern="1200" dirty="0">
              <a:latin typeface="Times New Roman" panose="02020603050405020304" pitchFamily="18" charset="0"/>
              <a:cs typeface="Times New Roman" panose="02020603050405020304" pitchFamily="18" charset="0"/>
            </a:rPr>
            <a:t> изявление</a:t>
          </a:r>
          <a:endParaRPr lang="en-US" sz="2000" kern="1200" dirty="0">
            <a:latin typeface="Times New Roman" panose="02020603050405020304" pitchFamily="18" charset="0"/>
            <a:cs typeface="Times New Roman" panose="02020603050405020304" pitchFamily="18" charset="0"/>
          </a:endParaRPr>
        </a:p>
      </dsp:txBody>
      <dsp:txXfrm>
        <a:off x="0" y="2166412"/>
        <a:ext cx="12877798" cy="592020"/>
      </dsp:txXfrm>
    </dsp:sp>
    <dsp:sp modelId="{89C5167B-B0F8-40BC-BFDA-2A2C977EC471}">
      <dsp:nvSpPr>
        <dsp:cNvPr id="0" name=""/>
        <dsp:cNvSpPr/>
      </dsp:nvSpPr>
      <dsp:spPr>
        <a:xfrm>
          <a:off x="0" y="2758431"/>
          <a:ext cx="12877798" cy="60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ru-RU" sz="2600" b="1" i="0" kern="1200" baseline="0" dirty="0">
              <a:latin typeface="Times New Roman" panose="02020603050405020304" pitchFamily="18" charset="0"/>
              <a:cs typeface="Times New Roman" panose="02020603050405020304" pitchFamily="18" charset="0"/>
            </a:rPr>
            <a:t>и </a:t>
          </a:r>
          <a:r>
            <a:rPr lang="ru-RU" sz="2600" b="1" i="0" kern="1200" baseline="0" dirty="0" err="1">
              <a:latin typeface="Times New Roman" panose="02020603050405020304" pitchFamily="18" charset="0"/>
              <a:cs typeface="Times New Roman" panose="02020603050405020304" pitchFamily="18" charset="0"/>
            </a:rPr>
            <a:t>които</a:t>
          </a:r>
          <a:r>
            <a:rPr lang="ru-RU" sz="2600" b="1" i="0" kern="1200" baseline="0" dirty="0">
              <a:latin typeface="Times New Roman" panose="02020603050405020304" pitchFamily="18" charset="0"/>
              <a:cs typeface="Times New Roman" panose="02020603050405020304" pitchFamily="18" charset="0"/>
            </a:rPr>
            <a:t> </a:t>
          </a:r>
          <a:r>
            <a:rPr lang="ru-RU" sz="2600" b="1" i="0" kern="1200" baseline="0" dirty="0" err="1">
              <a:latin typeface="Times New Roman" panose="02020603050405020304" pitchFamily="18" charset="0"/>
              <a:cs typeface="Times New Roman" panose="02020603050405020304" pitchFamily="18" charset="0"/>
            </a:rPr>
            <a:t>титулярът</a:t>
          </a:r>
          <a:r>
            <a:rPr lang="ru-RU" sz="2600" b="1" i="0" kern="1200" baseline="0" dirty="0">
              <a:latin typeface="Times New Roman" panose="02020603050405020304" pitchFamily="18" charset="0"/>
              <a:cs typeface="Times New Roman" panose="02020603050405020304" pitchFamily="18" charset="0"/>
            </a:rPr>
            <a:t> на </a:t>
          </a:r>
          <a:r>
            <a:rPr lang="ru-RU" sz="2600" b="1" i="0" kern="1200" baseline="0" dirty="0" err="1">
              <a:latin typeface="Times New Roman" panose="02020603050405020304" pitchFamily="18" charset="0"/>
              <a:cs typeface="Times New Roman" panose="02020603050405020304" pitchFamily="18" charset="0"/>
            </a:rPr>
            <a:t>електронния</a:t>
          </a:r>
          <a:r>
            <a:rPr lang="ru-RU" sz="2600" b="1" i="0" kern="1200" baseline="0" dirty="0">
              <a:latin typeface="Times New Roman" panose="02020603050405020304" pitchFamily="18" charset="0"/>
              <a:cs typeface="Times New Roman" panose="02020603050405020304" pitchFamily="18" charset="0"/>
            </a:rPr>
            <a:t> </a:t>
          </a:r>
          <a:r>
            <a:rPr lang="ru-RU" sz="2600" b="1" i="0" kern="1200" baseline="0" dirty="0" err="1">
              <a:latin typeface="Times New Roman" panose="02020603050405020304" pitchFamily="18" charset="0"/>
              <a:cs typeface="Times New Roman" panose="02020603050405020304" pitchFamily="18" charset="0"/>
            </a:rPr>
            <a:t>подпис</a:t>
          </a:r>
          <a:r>
            <a:rPr lang="ru-RU" sz="2600" b="1" i="0" kern="1200" baseline="0" dirty="0">
              <a:latin typeface="Times New Roman" panose="02020603050405020304" pitchFamily="18" charset="0"/>
              <a:cs typeface="Times New Roman" panose="02020603050405020304" pitchFamily="18" charset="0"/>
            </a:rPr>
            <a:t> </a:t>
          </a:r>
          <a:r>
            <a:rPr lang="ru-RU" sz="2600" b="1" i="0" kern="1200" baseline="0" dirty="0" err="1">
              <a:latin typeface="Times New Roman" panose="02020603050405020304" pitchFamily="18" charset="0"/>
              <a:cs typeface="Times New Roman" panose="02020603050405020304" pitchFamily="18" charset="0"/>
            </a:rPr>
            <a:t>използва</a:t>
          </a:r>
          <a:r>
            <a:rPr lang="ru-RU" sz="2600" b="1" i="0" kern="1200" baseline="0" dirty="0">
              <a:latin typeface="Times New Roman" panose="02020603050405020304" pitchFamily="18" charset="0"/>
              <a:cs typeface="Times New Roman" panose="02020603050405020304" pitchFamily="18" charset="0"/>
            </a:rPr>
            <a:t>, за да се </a:t>
          </a:r>
          <a:r>
            <a:rPr lang="ru-RU" sz="2600" b="1" kern="1200" dirty="0" err="1">
              <a:latin typeface="Times New Roman" panose="02020603050405020304" pitchFamily="18" charset="0"/>
              <a:cs typeface="Times New Roman" panose="02020603050405020304" pitchFamily="18" charset="0"/>
            </a:rPr>
            <a:t>подписва</a:t>
          </a:r>
          <a:endParaRPr lang="en-US" sz="2600" kern="1200" dirty="0">
            <a:latin typeface="Times New Roman" panose="02020603050405020304" pitchFamily="18" charset="0"/>
            <a:cs typeface="Times New Roman" panose="02020603050405020304" pitchFamily="18" charset="0"/>
          </a:endParaRPr>
        </a:p>
      </dsp:txBody>
      <dsp:txXfrm>
        <a:off x="29700" y="2788131"/>
        <a:ext cx="12818398" cy="549000"/>
      </dsp:txXfrm>
    </dsp:sp>
    <dsp:sp modelId="{FA3A9949-06A9-4CB3-8E4A-FBAAF4ED2788}">
      <dsp:nvSpPr>
        <dsp:cNvPr id="0" name=""/>
        <dsp:cNvSpPr/>
      </dsp:nvSpPr>
      <dsp:spPr>
        <a:xfrm>
          <a:off x="0" y="3366832"/>
          <a:ext cx="12877798"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8870" tIns="33020" rIns="184912" bIns="33020" numCol="1" spcCol="1270" anchor="t" anchorCtr="0">
          <a:noAutofit/>
        </a:bodyPr>
        <a:lstStyle/>
        <a:p>
          <a:pPr marL="228600" lvl="1" indent="-228600" algn="l" defTabSz="889000" rtl="0">
            <a:lnSpc>
              <a:spcPct val="90000"/>
            </a:lnSpc>
            <a:spcBef>
              <a:spcPct val="0"/>
            </a:spcBef>
            <a:spcAft>
              <a:spcPct val="20000"/>
            </a:spcAft>
            <a:buChar char="•"/>
          </a:pPr>
          <a:r>
            <a:rPr lang="ru-RU" sz="2000" kern="1200" dirty="0">
              <a:latin typeface="Times New Roman" panose="02020603050405020304" pitchFamily="18" charset="0"/>
              <a:cs typeface="Times New Roman" panose="02020603050405020304" pitchFamily="18" charset="0"/>
            </a:rPr>
            <a:t>да </a:t>
          </a:r>
          <a:r>
            <a:rPr lang="ru-RU" sz="2000" kern="1200" dirty="0" err="1">
              <a:latin typeface="Times New Roman" panose="02020603050405020304" pitchFamily="18" charset="0"/>
              <a:cs typeface="Times New Roman" panose="02020603050405020304" pitchFamily="18" charset="0"/>
            </a:rPr>
            <a:t>няма</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съмнение</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каква</a:t>
          </a:r>
          <a:r>
            <a:rPr lang="ru-RU" sz="2000" kern="1200" dirty="0">
              <a:latin typeface="Times New Roman" panose="02020603050405020304" pitchFamily="18" charset="0"/>
              <a:cs typeface="Times New Roman" panose="02020603050405020304" pitchFamily="18" charset="0"/>
            </a:rPr>
            <a:t> е </a:t>
          </a:r>
          <a:r>
            <a:rPr lang="ru-RU" sz="2000" kern="1200" dirty="0" err="1">
              <a:latin typeface="Times New Roman" panose="02020603050405020304" pitchFamily="18" charset="0"/>
              <a:cs typeface="Times New Roman" panose="02020603050405020304" pitchFamily="18" charset="0"/>
            </a:rPr>
            <a:t>функцията</a:t>
          </a:r>
          <a:r>
            <a:rPr lang="ru-RU" sz="2000" kern="1200" dirty="0">
              <a:latin typeface="Times New Roman" panose="02020603050405020304" pitchFamily="18" charset="0"/>
              <a:cs typeface="Times New Roman" panose="02020603050405020304" pitchFamily="18" charset="0"/>
            </a:rPr>
            <a:t> </a:t>
          </a:r>
          <a:r>
            <a:rPr lang="ru-RU" sz="2000" kern="1200" dirty="0" err="1">
              <a:latin typeface="Times New Roman" panose="02020603050405020304" pitchFamily="18" charset="0"/>
              <a:cs typeface="Times New Roman" panose="02020603050405020304" pitchFamily="18" charset="0"/>
            </a:rPr>
            <a:t>му</a:t>
          </a:r>
          <a:r>
            <a:rPr lang="ru-RU" sz="2000" kern="1200" dirty="0">
              <a:latin typeface="Times New Roman" panose="02020603050405020304" pitchFamily="18" charset="0"/>
              <a:cs typeface="Times New Roman" panose="02020603050405020304" pitchFamily="18" charset="0"/>
            </a:rPr>
            <a:t>.</a:t>
          </a:r>
          <a:endParaRPr lang="en-US" sz="2000" kern="1200" dirty="0">
            <a:latin typeface="Times New Roman" panose="02020603050405020304" pitchFamily="18" charset="0"/>
            <a:cs typeface="Times New Roman" panose="02020603050405020304" pitchFamily="18" charset="0"/>
          </a:endParaRPr>
        </a:p>
      </dsp:txBody>
      <dsp:txXfrm>
        <a:off x="0" y="3366832"/>
        <a:ext cx="12877798" cy="4305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6A77A-F35B-4399-BF31-C5B99BFE0158}">
      <dsp:nvSpPr>
        <dsp:cNvPr id="0" name=""/>
        <dsp:cNvSpPr/>
      </dsp:nvSpPr>
      <dsp:spPr>
        <a:xfrm>
          <a:off x="0" y="0"/>
          <a:ext cx="12539007" cy="42479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272" tIns="398272" rIns="398272" bIns="398272" numCol="1" spcCol="1270" anchor="ctr" anchorCtr="0">
          <a:noAutofit/>
        </a:bodyPr>
        <a:lstStyle/>
        <a:p>
          <a:pPr marL="0" lvl="0" indent="0" algn="ctr" defTabSz="2489200" rtl="0">
            <a:lnSpc>
              <a:spcPct val="90000"/>
            </a:lnSpc>
            <a:spcBef>
              <a:spcPct val="0"/>
            </a:spcBef>
            <a:spcAft>
              <a:spcPct val="35000"/>
            </a:spcAft>
            <a:buNone/>
          </a:pPr>
          <a:r>
            <a:rPr lang="ru-RU" sz="5600" kern="1200" dirty="0">
              <a:latin typeface="Times New Roman" panose="02020603050405020304" pitchFamily="18" charset="0"/>
              <a:cs typeface="Times New Roman" panose="02020603050405020304" pitchFamily="18" charset="0"/>
            </a:rPr>
            <a:t>(</a:t>
          </a:r>
          <a:r>
            <a:rPr lang="ru-RU" sz="5600" kern="1200" dirty="0" err="1">
              <a:latin typeface="Times New Roman" panose="02020603050405020304" pitchFamily="18" charset="0"/>
              <a:cs typeface="Times New Roman" panose="02020603050405020304" pitchFamily="18" charset="0"/>
            </a:rPr>
            <a:t>Обикновен</a:t>
          </a:r>
          <a:r>
            <a:rPr lang="ru-RU" sz="5600" kern="1200" dirty="0">
              <a:latin typeface="Times New Roman" panose="02020603050405020304" pitchFamily="18" charset="0"/>
              <a:cs typeface="Times New Roman" panose="02020603050405020304" pitchFamily="18" charset="0"/>
            </a:rPr>
            <a:t>) </a:t>
          </a:r>
          <a:r>
            <a:rPr lang="ru-RU" sz="5600" kern="1200" dirty="0" err="1">
              <a:latin typeface="Times New Roman" panose="02020603050405020304" pitchFamily="18" charset="0"/>
              <a:cs typeface="Times New Roman" panose="02020603050405020304" pitchFamily="18" charset="0"/>
            </a:rPr>
            <a:t>Електронен</a:t>
          </a:r>
          <a:r>
            <a:rPr lang="ru-RU" sz="5600" kern="1200" dirty="0">
              <a:latin typeface="Times New Roman" panose="02020603050405020304" pitchFamily="18" charset="0"/>
              <a:cs typeface="Times New Roman" panose="02020603050405020304" pitchFamily="18" charset="0"/>
            </a:rPr>
            <a:t> </a:t>
          </a:r>
          <a:r>
            <a:rPr lang="ru-RU" sz="5600" kern="1200" dirty="0" err="1">
              <a:latin typeface="Times New Roman" panose="02020603050405020304" pitchFamily="18" charset="0"/>
              <a:cs typeface="Times New Roman" panose="02020603050405020304" pitchFamily="18" charset="0"/>
            </a:rPr>
            <a:t>подпис</a:t>
          </a:r>
          <a:r>
            <a:rPr lang="ru-RU" sz="5600" kern="1200" dirty="0">
              <a:latin typeface="Times New Roman" panose="02020603050405020304" pitchFamily="18" charset="0"/>
              <a:cs typeface="Times New Roman" panose="02020603050405020304" pitchFamily="18" charset="0"/>
            </a:rPr>
            <a:t>, </a:t>
          </a:r>
          <a:r>
            <a:rPr lang="ru-RU" sz="5600" kern="1200" dirty="0" err="1">
              <a:latin typeface="Times New Roman" panose="02020603050405020304" pitchFamily="18" charset="0"/>
              <a:cs typeface="Times New Roman" panose="02020603050405020304" pitchFamily="18" charset="0"/>
            </a:rPr>
            <a:t>който</a:t>
          </a:r>
          <a:r>
            <a:rPr lang="ru-RU" sz="5600" kern="1200" dirty="0">
              <a:latin typeface="Times New Roman" panose="02020603050405020304" pitchFamily="18" charset="0"/>
              <a:cs typeface="Times New Roman" panose="02020603050405020304" pitchFamily="18" charset="0"/>
            </a:rPr>
            <a:t> е:</a:t>
          </a:r>
          <a:endParaRPr lang="en-US" sz="5600" kern="1200" dirty="0">
            <a:latin typeface="Times New Roman" panose="02020603050405020304" pitchFamily="18" charset="0"/>
            <a:cs typeface="Times New Roman" panose="02020603050405020304" pitchFamily="18" charset="0"/>
          </a:endParaRPr>
        </a:p>
      </dsp:txBody>
      <dsp:txXfrm>
        <a:off x="0" y="0"/>
        <a:ext cx="12539007" cy="2293881"/>
      </dsp:txXfrm>
    </dsp:sp>
    <dsp:sp modelId="{FD5352CB-B738-4A3F-A3ED-1F82B6785050}">
      <dsp:nvSpPr>
        <dsp:cNvPr id="0" name=""/>
        <dsp:cNvSpPr/>
      </dsp:nvSpPr>
      <dsp:spPr>
        <a:xfrm>
          <a:off x="0" y="2208923"/>
          <a:ext cx="3134751" cy="195404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rtl="0">
            <a:lnSpc>
              <a:spcPct val="90000"/>
            </a:lnSpc>
            <a:spcBef>
              <a:spcPct val="0"/>
            </a:spcBef>
            <a:spcAft>
              <a:spcPct val="35000"/>
            </a:spcAft>
            <a:buNone/>
          </a:pPr>
          <a:r>
            <a:rPr lang="ru-RU" sz="1900" kern="1200" dirty="0" err="1">
              <a:latin typeface="Times New Roman" panose="02020603050405020304" pitchFamily="18" charset="0"/>
              <a:cs typeface="Times New Roman" panose="02020603050405020304" pitchFamily="18" charset="0"/>
            </a:rPr>
            <a:t>свързан</a:t>
          </a:r>
          <a:r>
            <a:rPr lang="ru-RU" sz="1900" kern="1200" dirty="0">
              <a:latin typeface="Times New Roman" panose="02020603050405020304" pitchFamily="18" charset="0"/>
              <a:cs typeface="Times New Roman" panose="02020603050405020304" pitchFamily="18" charset="0"/>
            </a:rPr>
            <a:t> по уникален начин с </a:t>
          </a:r>
          <a:r>
            <a:rPr lang="ru-RU" sz="1900" kern="1200" dirty="0" err="1">
              <a:latin typeface="Times New Roman" panose="02020603050405020304" pitchFamily="18" charset="0"/>
              <a:cs typeface="Times New Roman" panose="02020603050405020304" pitchFamily="18" charset="0"/>
            </a:rPr>
            <a:t>титуляра</a:t>
          </a:r>
          <a:r>
            <a:rPr lang="ru-RU" sz="1900" kern="1200" dirty="0">
              <a:latin typeface="Times New Roman" panose="02020603050405020304" pitchFamily="18" charset="0"/>
              <a:cs typeface="Times New Roman" panose="02020603050405020304" pitchFamily="18" charset="0"/>
            </a:rPr>
            <a:t> на </a:t>
          </a:r>
          <a:r>
            <a:rPr lang="ru-RU" sz="1900" kern="1200" dirty="0" err="1">
              <a:latin typeface="Times New Roman" panose="02020603050405020304" pitchFamily="18" charset="0"/>
              <a:cs typeface="Times New Roman" panose="02020603050405020304" pitchFamily="18" charset="0"/>
            </a:rPr>
            <a:t>подписа</a:t>
          </a:r>
          <a:r>
            <a:rPr lang="ru-RU" sz="1900" kern="1200" dirty="0">
              <a:latin typeface="Times New Roman" panose="02020603050405020304" pitchFamily="18" charset="0"/>
              <a:cs typeface="Times New Roman" panose="02020603050405020304" pitchFamily="18" charset="0"/>
            </a:rPr>
            <a:t>;</a:t>
          </a:r>
          <a:endParaRPr lang="en-US" sz="1900" kern="1200" dirty="0">
            <a:latin typeface="Times New Roman" panose="02020603050405020304" pitchFamily="18" charset="0"/>
            <a:cs typeface="Times New Roman" panose="02020603050405020304" pitchFamily="18" charset="0"/>
          </a:endParaRPr>
        </a:p>
      </dsp:txBody>
      <dsp:txXfrm>
        <a:off x="0" y="2208923"/>
        <a:ext cx="3134751" cy="1954047"/>
      </dsp:txXfrm>
    </dsp:sp>
    <dsp:sp modelId="{2EFB5F18-CC7C-48F0-AE8B-537C4B2F7741}">
      <dsp:nvSpPr>
        <dsp:cNvPr id="0" name=""/>
        <dsp:cNvSpPr/>
      </dsp:nvSpPr>
      <dsp:spPr>
        <a:xfrm>
          <a:off x="3134751" y="2208923"/>
          <a:ext cx="3134751" cy="1954047"/>
        </a:xfrm>
        <a:prstGeom prst="rect">
          <a:avLst/>
        </a:prstGeom>
        <a:solidFill>
          <a:schemeClr val="accent2">
            <a:tint val="40000"/>
            <a:alpha val="90000"/>
            <a:hueOff val="-3999712"/>
            <a:satOff val="12404"/>
            <a:lumOff val="245"/>
            <a:alphaOff val="0"/>
          </a:schemeClr>
        </a:solidFill>
        <a:ln w="25400" cap="flat" cmpd="sng" algn="ctr">
          <a:solidFill>
            <a:schemeClr val="accent2">
              <a:tint val="40000"/>
              <a:alpha val="90000"/>
              <a:hueOff val="-3999712"/>
              <a:satOff val="12404"/>
              <a:lumOff val="2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rtl="0">
            <a:lnSpc>
              <a:spcPct val="90000"/>
            </a:lnSpc>
            <a:spcBef>
              <a:spcPct val="0"/>
            </a:spcBef>
            <a:spcAft>
              <a:spcPct val="35000"/>
            </a:spcAft>
            <a:buNone/>
          </a:pPr>
          <a:r>
            <a:rPr lang="ru-RU" sz="1900" kern="1200" dirty="0" err="1">
              <a:latin typeface="Times New Roman" panose="02020603050405020304" pitchFamily="18" charset="0"/>
              <a:cs typeface="Times New Roman" panose="02020603050405020304" pitchFamily="18" charset="0"/>
            </a:rPr>
            <a:t>може</a:t>
          </a:r>
          <a:r>
            <a:rPr lang="ru-RU" sz="1900" kern="1200" dirty="0">
              <a:latin typeface="Times New Roman" panose="02020603050405020304" pitchFamily="18" charset="0"/>
              <a:cs typeface="Times New Roman" panose="02020603050405020304" pitchFamily="18" charset="0"/>
            </a:rPr>
            <a:t> да </a:t>
          </a:r>
          <a:r>
            <a:rPr lang="ru-RU" sz="1900" kern="1200" dirty="0" err="1">
              <a:latin typeface="Times New Roman" panose="02020603050405020304" pitchFamily="18" charset="0"/>
              <a:cs typeface="Times New Roman" panose="02020603050405020304" pitchFamily="18" charset="0"/>
            </a:rPr>
            <a:t>идентифицира</a:t>
          </a:r>
          <a:r>
            <a:rPr lang="ru-RU" sz="1900" kern="1200" dirty="0">
              <a:latin typeface="Times New Roman" panose="02020603050405020304" pitchFamily="18" charset="0"/>
              <a:cs typeface="Times New Roman" panose="02020603050405020304" pitchFamily="18" charset="0"/>
            </a:rPr>
            <a:t> </a:t>
          </a:r>
          <a:r>
            <a:rPr lang="ru-RU" sz="1900" kern="1200" dirty="0" err="1">
              <a:latin typeface="Times New Roman" panose="02020603050405020304" pitchFamily="18" charset="0"/>
              <a:cs typeface="Times New Roman" panose="02020603050405020304" pitchFamily="18" charset="0"/>
            </a:rPr>
            <a:t>титуляра</a:t>
          </a:r>
          <a:r>
            <a:rPr lang="ru-RU" sz="1900" kern="1200" dirty="0">
              <a:latin typeface="Times New Roman" panose="02020603050405020304" pitchFamily="18" charset="0"/>
              <a:cs typeface="Times New Roman" panose="02020603050405020304" pitchFamily="18" charset="0"/>
            </a:rPr>
            <a:t> на </a:t>
          </a:r>
          <a:r>
            <a:rPr lang="ru-RU" sz="1900" kern="1200" dirty="0" err="1">
              <a:latin typeface="Times New Roman" panose="02020603050405020304" pitchFamily="18" charset="0"/>
              <a:cs typeface="Times New Roman" panose="02020603050405020304" pitchFamily="18" charset="0"/>
            </a:rPr>
            <a:t>подписа</a:t>
          </a:r>
          <a:r>
            <a:rPr lang="ru-RU" sz="1900" kern="1200" dirty="0">
              <a:latin typeface="Times New Roman" panose="02020603050405020304" pitchFamily="18" charset="0"/>
              <a:cs typeface="Times New Roman" panose="02020603050405020304" pitchFamily="18" charset="0"/>
            </a:rPr>
            <a:t>;</a:t>
          </a:r>
          <a:endParaRPr lang="en-US" sz="1900" kern="1200" dirty="0">
            <a:latin typeface="Times New Roman" panose="02020603050405020304" pitchFamily="18" charset="0"/>
            <a:cs typeface="Times New Roman" panose="02020603050405020304" pitchFamily="18" charset="0"/>
          </a:endParaRPr>
        </a:p>
      </dsp:txBody>
      <dsp:txXfrm>
        <a:off x="3134751" y="2208923"/>
        <a:ext cx="3134751" cy="1954047"/>
      </dsp:txXfrm>
    </dsp:sp>
    <dsp:sp modelId="{A5909648-CB73-4763-B514-8EE219E327EC}">
      <dsp:nvSpPr>
        <dsp:cNvPr id="0" name=""/>
        <dsp:cNvSpPr/>
      </dsp:nvSpPr>
      <dsp:spPr>
        <a:xfrm>
          <a:off x="6269503" y="2208923"/>
          <a:ext cx="3134751" cy="1954047"/>
        </a:xfrm>
        <a:prstGeom prst="rect">
          <a:avLst/>
        </a:prstGeom>
        <a:solidFill>
          <a:schemeClr val="accent2">
            <a:tint val="40000"/>
            <a:alpha val="90000"/>
            <a:hueOff val="-7999425"/>
            <a:satOff val="24807"/>
            <a:lumOff val="491"/>
            <a:alphaOff val="0"/>
          </a:schemeClr>
        </a:solidFill>
        <a:ln w="25400" cap="flat" cmpd="sng" algn="ctr">
          <a:solidFill>
            <a:schemeClr val="accent2">
              <a:tint val="40000"/>
              <a:alpha val="90000"/>
              <a:hueOff val="-7999425"/>
              <a:satOff val="24807"/>
              <a:lumOff val="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rtl="0">
            <a:lnSpc>
              <a:spcPct val="90000"/>
            </a:lnSpc>
            <a:spcBef>
              <a:spcPct val="0"/>
            </a:spcBef>
            <a:spcAft>
              <a:spcPct val="35000"/>
            </a:spcAft>
            <a:buNone/>
          </a:pPr>
          <a:r>
            <a:rPr lang="ru-RU" sz="1900" kern="1200" dirty="0" err="1">
              <a:latin typeface="Times New Roman" panose="02020603050405020304" pitchFamily="18" charset="0"/>
              <a:cs typeface="Times New Roman" panose="02020603050405020304" pitchFamily="18" charset="0"/>
            </a:rPr>
            <a:t>създаден</a:t>
          </a:r>
          <a:r>
            <a:rPr lang="ru-RU" sz="1900" kern="1200" dirty="0">
              <a:latin typeface="Times New Roman" panose="02020603050405020304" pitchFamily="18" charset="0"/>
              <a:cs typeface="Times New Roman" panose="02020603050405020304" pitchFamily="18" charset="0"/>
            </a:rPr>
            <a:t> е чрез </a:t>
          </a:r>
          <a:r>
            <a:rPr lang="ru-RU" sz="1900" kern="1200" dirty="0" err="1">
              <a:latin typeface="Times New Roman" panose="02020603050405020304" pitchFamily="18" charset="0"/>
              <a:cs typeface="Times New Roman" panose="02020603050405020304" pitchFamily="18" charset="0"/>
            </a:rPr>
            <a:t>данни</a:t>
          </a:r>
          <a:r>
            <a:rPr lang="ru-RU" sz="1900" kern="1200" dirty="0">
              <a:latin typeface="Times New Roman" panose="02020603050405020304" pitchFamily="18" charset="0"/>
              <a:cs typeface="Times New Roman" panose="02020603050405020304" pitchFamily="18" charset="0"/>
            </a:rPr>
            <a:t> за създаване на </a:t>
          </a:r>
          <a:r>
            <a:rPr lang="ru-RU" sz="1900" kern="1200" dirty="0" err="1">
              <a:latin typeface="Times New Roman" panose="02020603050405020304" pitchFamily="18" charset="0"/>
              <a:cs typeface="Times New Roman" panose="02020603050405020304" pitchFamily="18" charset="0"/>
            </a:rPr>
            <a:t>електронен</a:t>
          </a:r>
          <a:r>
            <a:rPr lang="ru-RU" sz="1900" kern="1200" dirty="0">
              <a:latin typeface="Times New Roman" panose="02020603050405020304" pitchFamily="18" charset="0"/>
              <a:cs typeface="Times New Roman" panose="02020603050405020304" pitchFamily="18" charset="0"/>
            </a:rPr>
            <a:t> </a:t>
          </a:r>
          <a:r>
            <a:rPr lang="ru-RU" sz="1900" kern="1200" dirty="0" err="1">
              <a:latin typeface="Times New Roman" panose="02020603050405020304" pitchFamily="18" charset="0"/>
              <a:cs typeface="Times New Roman" panose="02020603050405020304" pitchFamily="18" charset="0"/>
            </a:rPr>
            <a:t>подпис</a:t>
          </a:r>
          <a:r>
            <a:rPr lang="ru-RU" sz="1900" kern="1200" dirty="0">
              <a:latin typeface="Times New Roman" panose="02020603050405020304" pitchFamily="18" charset="0"/>
              <a:cs typeface="Times New Roman" panose="02020603050405020304" pitchFamily="18" charset="0"/>
            </a:rPr>
            <a:t>, </a:t>
          </a:r>
          <a:r>
            <a:rPr lang="ru-RU" sz="1900" kern="1200" dirty="0" err="1">
              <a:latin typeface="Times New Roman" panose="02020603050405020304" pitchFamily="18" charset="0"/>
              <a:cs typeface="Times New Roman" panose="02020603050405020304" pitchFamily="18" charset="0"/>
            </a:rPr>
            <a:t>които</a:t>
          </a:r>
          <a:r>
            <a:rPr lang="ru-RU" sz="1900" kern="1200" dirty="0">
              <a:latin typeface="Times New Roman" panose="02020603050405020304" pitchFamily="18" charset="0"/>
              <a:cs typeface="Times New Roman" panose="02020603050405020304" pitchFamily="18" charset="0"/>
            </a:rPr>
            <a:t> </a:t>
          </a:r>
          <a:r>
            <a:rPr lang="ru-RU" sz="1900" kern="1200" dirty="0" err="1">
              <a:latin typeface="Times New Roman" panose="02020603050405020304" pitchFamily="18" charset="0"/>
              <a:cs typeface="Times New Roman" panose="02020603050405020304" pitchFamily="18" charset="0"/>
            </a:rPr>
            <a:t>титулярът</a:t>
          </a:r>
          <a:r>
            <a:rPr lang="ru-RU" sz="1900" kern="1200" dirty="0">
              <a:latin typeface="Times New Roman" panose="02020603050405020304" pitchFamily="18" charset="0"/>
              <a:cs typeface="Times New Roman" panose="02020603050405020304" pitchFamily="18" charset="0"/>
            </a:rPr>
            <a:t> на </a:t>
          </a:r>
          <a:r>
            <a:rPr lang="ru-RU" sz="1900" kern="1200" dirty="0" err="1">
              <a:latin typeface="Times New Roman" panose="02020603050405020304" pitchFamily="18" charset="0"/>
              <a:cs typeface="Times New Roman" panose="02020603050405020304" pitchFamily="18" charset="0"/>
            </a:rPr>
            <a:t>електронния</a:t>
          </a:r>
          <a:r>
            <a:rPr lang="ru-RU" sz="1900" kern="1200" dirty="0">
              <a:latin typeface="Times New Roman" panose="02020603050405020304" pitchFamily="18" charset="0"/>
              <a:cs typeface="Times New Roman" panose="02020603050405020304" pitchFamily="18" charset="0"/>
            </a:rPr>
            <a:t> </a:t>
          </a:r>
          <a:r>
            <a:rPr lang="ru-RU" sz="1900" kern="1200" dirty="0" err="1">
              <a:latin typeface="Times New Roman" panose="02020603050405020304" pitchFamily="18" charset="0"/>
              <a:cs typeface="Times New Roman" panose="02020603050405020304" pitchFamily="18" charset="0"/>
            </a:rPr>
            <a:t>подпис</a:t>
          </a:r>
          <a:r>
            <a:rPr lang="ru-RU" sz="1900" kern="1200" dirty="0">
              <a:latin typeface="Times New Roman" panose="02020603050405020304" pitchFamily="18" charset="0"/>
              <a:cs typeface="Times New Roman" panose="02020603050405020304" pitchFamily="18" charset="0"/>
            </a:rPr>
            <a:t> </a:t>
          </a:r>
          <a:r>
            <a:rPr lang="ru-RU" sz="1900" kern="1200" dirty="0" err="1">
              <a:latin typeface="Times New Roman" panose="02020603050405020304" pitchFamily="18" charset="0"/>
              <a:cs typeface="Times New Roman" panose="02020603050405020304" pitchFamily="18" charset="0"/>
            </a:rPr>
            <a:t>може</a:t>
          </a:r>
          <a:r>
            <a:rPr lang="ru-RU" sz="1900" kern="1200" dirty="0">
              <a:latin typeface="Times New Roman" panose="02020603050405020304" pitchFamily="18" charset="0"/>
              <a:cs typeface="Times New Roman" panose="02020603050405020304" pitchFamily="18" charset="0"/>
            </a:rPr>
            <a:t> да </a:t>
          </a:r>
          <a:r>
            <a:rPr lang="ru-RU" sz="1900" kern="1200" dirty="0" err="1">
              <a:latin typeface="Times New Roman" panose="02020603050405020304" pitchFamily="18" charset="0"/>
              <a:cs typeface="Times New Roman" panose="02020603050405020304" pitchFamily="18" charset="0"/>
            </a:rPr>
            <a:t>използва</a:t>
          </a:r>
          <a:r>
            <a:rPr lang="ru-RU" sz="1900" kern="1200" dirty="0">
              <a:latin typeface="Times New Roman" panose="02020603050405020304" pitchFamily="18" charset="0"/>
              <a:cs typeface="Times New Roman" panose="02020603050405020304" pitchFamily="18" charset="0"/>
            </a:rPr>
            <a:t> с </a:t>
          </a:r>
          <a:r>
            <a:rPr lang="ru-RU" sz="1900" kern="1200" dirty="0" err="1">
              <a:latin typeface="Times New Roman" panose="02020603050405020304" pitchFamily="18" charset="0"/>
              <a:cs typeface="Times New Roman" panose="02020603050405020304" pitchFamily="18" charset="0"/>
            </a:rPr>
            <a:t>висока</a:t>
          </a:r>
          <a:r>
            <a:rPr lang="ru-RU" sz="1900" kern="1200" dirty="0">
              <a:latin typeface="Times New Roman" panose="02020603050405020304" pitchFamily="18" charset="0"/>
              <a:cs typeface="Times New Roman" panose="02020603050405020304" pitchFamily="18" charset="0"/>
            </a:rPr>
            <a:t> степен на доверие и </a:t>
          </a:r>
          <a:r>
            <a:rPr lang="ru-RU" sz="1900" kern="1200" dirty="0" err="1">
              <a:latin typeface="Times New Roman" panose="02020603050405020304" pitchFamily="18" charset="0"/>
              <a:cs typeface="Times New Roman" panose="02020603050405020304" pitchFamily="18" charset="0"/>
            </a:rPr>
            <a:t>единствено</a:t>
          </a:r>
          <a:r>
            <a:rPr lang="ru-RU" sz="1900" kern="1200" dirty="0">
              <a:latin typeface="Times New Roman" panose="02020603050405020304" pitchFamily="18" charset="0"/>
              <a:cs typeface="Times New Roman" panose="02020603050405020304" pitchFamily="18" charset="0"/>
            </a:rPr>
            <a:t> под свой </a:t>
          </a:r>
          <a:r>
            <a:rPr lang="ru-RU" sz="1900" kern="1200" dirty="0" err="1">
              <a:latin typeface="Times New Roman" panose="02020603050405020304" pitchFamily="18" charset="0"/>
              <a:cs typeface="Times New Roman" panose="02020603050405020304" pitchFamily="18" charset="0"/>
            </a:rPr>
            <a:t>контрол</a:t>
          </a:r>
          <a:r>
            <a:rPr lang="ru-RU" sz="1900" kern="1200" dirty="0">
              <a:latin typeface="Times New Roman" panose="02020603050405020304" pitchFamily="18" charset="0"/>
              <a:cs typeface="Times New Roman" panose="02020603050405020304" pitchFamily="18" charset="0"/>
            </a:rPr>
            <a:t>;</a:t>
          </a:r>
          <a:endParaRPr lang="en-US" sz="1900" kern="1200" dirty="0">
            <a:latin typeface="Times New Roman" panose="02020603050405020304" pitchFamily="18" charset="0"/>
            <a:cs typeface="Times New Roman" panose="02020603050405020304" pitchFamily="18" charset="0"/>
          </a:endParaRPr>
        </a:p>
      </dsp:txBody>
      <dsp:txXfrm>
        <a:off x="6269503" y="2208923"/>
        <a:ext cx="3134751" cy="1954047"/>
      </dsp:txXfrm>
    </dsp:sp>
    <dsp:sp modelId="{5AD520AA-372F-4D31-8817-1A61FC0D4D68}">
      <dsp:nvSpPr>
        <dsp:cNvPr id="0" name=""/>
        <dsp:cNvSpPr/>
      </dsp:nvSpPr>
      <dsp:spPr>
        <a:xfrm>
          <a:off x="9404255" y="2208923"/>
          <a:ext cx="3134751" cy="1954047"/>
        </a:xfrm>
        <a:prstGeom prst="rect">
          <a:avLst/>
        </a:prstGeom>
        <a:solidFill>
          <a:schemeClr val="accent2">
            <a:tint val="40000"/>
            <a:alpha val="90000"/>
            <a:hueOff val="-11999137"/>
            <a:satOff val="37211"/>
            <a:lumOff val="736"/>
            <a:alphaOff val="0"/>
          </a:schemeClr>
        </a:solidFill>
        <a:ln w="25400" cap="flat" cmpd="sng" algn="ctr">
          <a:solidFill>
            <a:schemeClr val="accent2">
              <a:tint val="40000"/>
              <a:alpha val="90000"/>
              <a:hueOff val="-11999137"/>
              <a:satOff val="37211"/>
              <a:lumOff val="73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rtl="0">
            <a:lnSpc>
              <a:spcPct val="90000"/>
            </a:lnSpc>
            <a:spcBef>
              <a:spcPct val="0"/>
            </a:spcBef>
            <a:spcAft>
              <a:spcPct val="35000"/>
            </a:spcAft>
            <a:buNone/>
          </a:pPr>
          <a:r>
            <a:rPr lang="ru-RU" sz="1900" kern="1200" dirty="0" err="1">
              <a:latin typeface="Times New Roman" panose="02020603050405020304" pitchFamily="18" charset="0"/>
              <a:cs typeface="Times New Roman" panose="02020603050405020304" pitchFamily="18" charset="0"/>
            </a:rPr>
            <a:t>свързан</a:t>
          </a:r>
          <a:r>
            <a:rPr lang="ru-RU" sz="1900" kern="1200" dirty="0">
              <a:latin typeface="Times New Roman" panose="02020603050405020304" pitchFamily="18" charset="0"/>
              <a:cs typeface="Times New Roman" panose="02020603050405020304" pitchFamily="18" charset="0"/>
            </a:rPr>
            <a:t> е с </a:t>
          </a:r>
          <a:r>
            <a:rPr lang="ru-RU" sz="1900" kern="1200" dirty="0" err="1">
              <a:latin typeface="Times New Roman" panose="02020603050405020304" pitchFamily="18" charset="0"/>
              <a:cs typeface="Times New Roman" panose="02020603050405020304" pitchFamily="18" charset="0"/>
            </a:rPr>
            <a:t>данните</a:t>
          </a:r>
          <a:r>
            <a:rPr lang="ru-RU" sz="1900" kern="1200" dirty="0">
              <a:latin typeface="Times New Roman" panose="02020603050405020304" pitchFamily="18" charset="0"/>
              <a:cs typeface="Times New Roman" panose="02020603050405020304" pitchFamily="18" charset="0"/>
            </a:rPr>
            <a:t>, </a:t>
          </a:r>
          <a:r>
            <a:rPr lang="ru-RU" sz="1900" kern="1200" dirty="0" err="1">
              <a:latin typeface="Times New Roman" panose="02020603050405020304" pitchFamily="18" charset="0"/>
              <a:cs typeface="Times New Roman" panose="02020603050405020304" pitchFamily="18" charset="0"/>
            </a:rPr>
            <a:t>които</a:t>
          </a:r>
          <a:r>
            <a:rPr lang="ru-RU" sz="1900" kern="1200" dirty="0">
              <a:latin typeface="Times New Roman" panose="02020603050405020304" pitchFamily="18" charset="0"/>
              <a:cs typeface="Times New Roman" panose="02020603050405020304" pitchFamily="18" charset="0"/>
            </a:rPr>
            <a:t> </a:t>
          </a:r>
          <a:r>
            <a:rPr lang="ru-RU" sz="1900" kern="1200" dirty="0" err="1">
              <a:latin typeface="Times New Roman" panose="02020603050405020304" pitchFamily="18" charset="0"/>
              <a:cs typeface="Times New Roman" panose="02020603050405020304" pitchFamily="18" charset="0"/>
            </a:rPr>
            <a:t>са</a:t>
          </a:r>
          <a:r>
            <a:rPr lang="ru-RU" sz="1900" kern="1200" dirty="0">
              <a:latin typeface="Times New Roman" panose="02020603050405020304" pitchFamily="18" charset="0"/>
              <a:cs typeface="Times New Roman" panose="02020603050405020304" pitchFamily="18" charset="0"/>
            </a:rPr>
            <a:t> </a:t>
          </a:r>
          <a:r>
            <a:rPr lang="ru-RU" sz="1900" kern="1200" dirty="0" err="1">
              <a:latin typeface="Times New Roman" panose="02020603050405020304" pitchFamily="18" charset="0"/>
              <a:cs typeface="Times New Roman" panose="02020603050405020304" pitchFamily="18" charset="0"/>
            </a:rPr>
            <a:t>подписани</a:t>
          </a:r>
          <a:r>
            <a:rPr lang="ru-RU" sz="1900" kern="1200" dirty="0">
              <a:latin typeface="Times New Roman" panose="02020603050405020304" pitchFamily="18" charset="0"/>
              <a:cs typeface="Times New Roman" panose="02020603050405020304" pitchFamily="18" charset="0"/>
            </a:rPr>
            <a:t> с него, по начин, </a:t>
          </a:r>
          <a:r>
            <a:rPr lang="ru-RU" sz="1900" kern="1200" dirty="0" err="1">
              <a:latin typeface="Times New Roman" panose="02020603050405020304" pitchFamily="18" charset="0"/>
              <a:cs typeface="Times New Roman" panose="02020603050405020304" pitchFamily="18" charset="0"/>
            </a:rPr>
            <a:t>позволяващ</a:t>
          </a:r>
          <a:r>
            <a:rPr lang="ru-RU" sz="1900" kern="1200" dirty="0">
              <a:latin typeface="Times New Roman" panose="02020603050405020304" pitchFamily="18" charset="0"/>
              <a:cs typeface="Times New Roman" panose="02020603050405020304" pitchFamily="18" charset="0"/>
            </a:rPr>
            <a:t> да </a:t>
          </a:r>
          <a:r>
            <a:rPr lang="ru-RU" sz="1900" kern="1200" dirty="0" err="1">
              <a:latin typeface="Times New Roman" panose="02020603050405020304" pitchFamily="18" charset="0"/>
              <a:cs typeface="Times New Roman" panose="02020603050405020304" pitchFamily="18" charset="0"/>
            </a:rPr>
            <a:t>бъде</a:t>
          </a:r>
          <a:r>
            <a:rPr lang="ru-RU" sz="1900" kern="1200" dirty="0">
              <a:latin typeface="Times New Roman" panose="02020603050405020304" pitchFamily="18" charset="0"/>
              <a:cs typeface="Times New Roman" panose="02020603050405020304" pitchFamily="18" charset="0"/>
            </a:rPr>
            <a:t> </a:t>
          </a:r>
          <a:r>
            <a:rPr lang="ru-RU" sz="1900" kern="1200" dirty="0" err="1">
              <a:latin typeface="Times New Roman" panose="02020603050405020304" pitchFamily="18" charset="0"/>
              <a:cs typeface="Times New Roman" panose="02020603050405020304" pitchFamily="18" charset="0"/>
            </a:rPr>
            <a:t>открита</a:t>
          </a:r>
          <a:r>
            <a:rPr lang="ru-RU" sz="1900" kern="1200" dirty="0">
              <a:latin typeface="Times New Roman" panose="02020603050405020304" pitchFamily="18" charset="0"/>
              <a:cs typeface="Times New Roman" panose="02020603050405020304" pitchFamily="18" charset="0"/>
            </a:rPr>
            <a:t> всяка </a:t>
          </a:r>
          <a:r>
            <a:rPr lang="ru-RU" sz="1900" kern="1200" dirty="0" err="1">
              <a:latin typeface="Times New Roman" panose="02020603050405020304" pitchFamily="18" charset="0"/>
              <a:cs typeface="Times New Roman" panose="02020603050405020304" pitchFamily="18" charset="0"/>
            </a:rPr>
            <a:t>последваща</a:t>
          </a:r>
          <a:r>
            <a:rPr lang="ru-RU" sz="1900" kern="1200" dirty="0">
              <a:latin typeface="Times New Roman" panose="02020603050405020304" pitchFamily="18" charset="0"/>
              <a:cs typeface="Times New Roman" panose="02020603050405020304" pitchFamily="18" charset="0"/>
            </a:rPr>
            <a:t> </a:t>
          </a:r>
          <a:r>
            <a:rPr lang="ru-RU" sz="1900" kern="1200" dirty="0" err="1">
              <a:latin typeface="Times New Roman" panose="02020603050405020304" pitchFamily="18" charset="0"/>
              <a:cs typeface="Times New Roman" panose="02020603050405020304" pitchFamily="18" charset="0"/>
            </a:rPr>
            <a:t>промяна</a:t>
          </a:r>
          <a:r>
            <a:rPr lang="ru-RU" sz="1900" kern="1200" dirty="0">
              <a:latin typeface="Times New Roman" panose="02020603050405020304" pitchFamily="18" charset="0"/>
              <a:cs typeface="Times New Roman" panose="02020603050405020304" pitchFamily="18" charset="0"/>
            </a:rPr>
            <a:t> в </a:t>
          </a:r>
          <a:r>
            <a:rPr lang="ru-RU" sz="1900" kern="1200" dirty="0" err="1">
              <a:latin typeface="Times New Roman" panose="02020603050405020304" pitchFamily="18" charset="0"/>
              <a:cs typeface="Times New Roman" panose="02020603050405020304" pitchFamily="18" charset="0"/>
            </a:rPr>
            <a:t>тях</a:t>
          </a:r>
          <a:r>
            <a:rPr lang="ru-RU" sz="1900" kern="1200" dirty="0">
              <a:latin typeface="Times New Roman" panose="02020603050405020304" pitchFamily="18" charset="0"/>
              <a:cs typeface="Times New Roman" panose="02020603050405020304" pitchFamily="18" charset="0"/>
            </a:rPr>
            <a:t>.</a:t>
          </a:r>
          <a:endParaRPr lang="en-US" sz="1900" kern="1200" dirty="0">
            <a:latin typeface="Times New Roman" panose="02020603050405020304" pitchFamily="18" charset="0"/>
            <a:cs typeface="Times New Roman" panose="02020603050405020304" pitchFamily="18" charset="0"/>
          </a:endParaRPr>
        </a:p>
      </dsp:txBody>
      <dsp:txXfrm>
        <a:off x="9404255" y="2208923"/>
        <a:ext cx="3134751" cy="19540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73C96-CED6-4395-824D-2687CB635981}">
      <dsp:nvSpPr>
        <dsp:cNvPr id="0" name=""/>
        <dsp:cNvSpPr/>
      </dsp:nvSpPr>
      <dsp:spPr>
        <a:xfrm>
          <a:off x="0" y="0"/>
          <a:ext cx="12539007" cy="424792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3832" tIns="433832" rIns="433832" bIns="433832" numCol="1" spcCol="1270" anchor="ctr" anchorCtr="0">
          <a:noAutofit/>
        </a:bodyPr>
        <a:lstStyle/>
        <a:p>
          <a:pPr marL="0" lvl="0" indent="0" algn="ctr" defTabSz="2711450" rtl="0">
            <a:lnSpc>
              <a:spcPct val="90000"/>
            </a:lnSpc>
            <a:spcBef>
              <a:spcPct val="0"/>
            </a:spcBef>
            <a:spcAft>
              <a:spcPct val="35000"/>
            </a:spcAft>
            <a:buNone/>
          </a:pPr>
          <a:r>
            <a:rPr lang="ru-RU" sz="6100" kern="1200" dirty="0">
              <a:latin typeface="Times New Roman" panose="02020603050405020304" pitchFamily="18" charset="0"/>
              <a:cs typeface="Times New Roman" panose="02020603050405020304" pitchFamily="18" charset="0"/>
            </a:rPr>
            <a:t>Усъвършенстван е-</a:t>
          </a:r>
          <a:r>
            <a:rPr lang="ru-RU" sz="6100" kern="1200" dirty="0" err="1">
              <a:latin typeface="Times New Roman" panose="02020603050405020304" pitchFamily="18" charset="0"/>
              <a:cs typeface="Times New Roman" panose="02020603050405020304" pitchFamily="18" charset="0"/>
            </a:rPr>
            <a:t>подпис</a:t>
          </a:r>
          <a:r>
            <a:rPr lang="ru-RU" sz="6100" kern="1200" dirty="0">
              <a:latin typeface="Times New Roman" panose="02020603050405020304" pitchFamily="18" charset="0"/>
              <a:cs typeface="Times New Roman" panose="02020603050405020304" pitchFamily="18" charset="0"/>
            </a:rPr>
            <a:t>, </a:t>
          </a:r>
          <a:r>
            <a:rPr lang="ru-RU" sz="6100" kern="1200" dirty="0" err="1">
              <a:latin typeface="Times New Roman" panose="02020603050405020304" pitchFamily="18" charset="0"/>
              <a:cs typeface="Times New Roman" panose="02020603050405020304" pitchFamily="18" charset="0"/>
            </a:rPr>
            <a:t>който</a:t>
          </a:r>
          <a:r>
            <a:rPr lang="ru-RU" sz="6100" kern="1200" dirty="0">
              <a:latin typeface="Times New Roman" panose="02020603050405020304" pitchFamily="18" charset="0"/>
              <a:cs typeface="Times New Roman" panose="02020603050405020304" pitchFamily="18" charset="0"/>
            </a:rPr>
            <a:t> е:</a:t>
          </a:r>
          <a:endParaRPr lang="en-US" sz="6100" kern="1200" dirty="0">
            <a:latin typeface="Times New Roman" panose="02020603050405020304" pitchFamily="18" charset="0"/>
            <a:cs typeface="Times New Roman" panose="02020603050405020304" pitchFamily="18" charset="0"/>
          </a:endParaRPr>
        </a:p>
      </dsp:txBody>
      <dsp:txXfrm>
        <a:off x="0" y="0"/>
        <a:ext cx="12539007" cy="2293881"/>
      </dsp:txXfrm>
    </dsp:sp>
    <dsp:sp modelId="{54F2D891-0A25-4F81-B62D-5E47773F259F}">
      <dsp:nvSpPr>
        <dsp:cNvPr id="0" name=""/>
        <dsp:cNvSpPr/>
      </dsp:nvSpPr>
      <dsp:spPr>
        <a:xfrm>
          <a:off x="0" y="2208923"/>
          <a:ext cx="6269503" cy="1954047"/>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rtl="0">
            <a:lnSpc>
              <a:spcPct val="90000"/>
            </a:lnSpc>
            <a:spcBef>
              <a:spcPct val="0"/>
            </a:spcBef>
            <a:spcAft>
              <a:spcPct val="35000"/>
            </a:spcAft>
            <a:buNone/>
          </a:pPr>
          <a:r>
            <a:rPr lang="ru-RU" sz="2800" kern="1200" dirty="0" err="1">
              <a:latin typeface="Times New Roman" panose="02020603050405020304" pitchFamily="18" charset="0"/>
              <a:cs typeface="Times New Roman" panose="02020603050405020304" pitchFamily="18" charset="0"/>
            </a:rPr>
            <a:t>създаден</a:t>
          </a:r>
          <a:r>
            <a:rPr lang="ru-RU" sz="2800" kern="1200" dirty="0">
              <a:latin typeface="Times New Roman" panose="02020603050405020304" pitchFamily="18" charset="0"/>
              <a:cs typeface="Times New Roman" panose="02020603050405020304" pitchFamily="18" charset="0"/>
            </a:rPr>
            <a:t> чрез устройство за създаване на </a:t>
          </a:r>
          <a:r>
            <a:rPr lang="ru-RU" sz="2800" kern="1200" dirty="0" err="1">
              <a:latin typeface="Times New Roman" panose="02020603050405020304" pitchFamily="18" charset="0"/>
              <a:cs typeface="Times New Roman" panose="02020603050405020304" pitchFamily="18" charset="0"/>
            </a:rPr>
            <a:t>квалифициран</a:t>
          </a:r>
          <a:r>
            <a:rPr lang="ru-RU" sz="2800" kern="1200" dirty="0">
              <a:latin typeface="Times New Roman" panose="02020603050405020304" pitchFamily="18" charset="0"/>
              <a:cs typeface="Times New Roman" panose="02020603050405020304" pitchFamily="18" charset="0"/>
            </a:rPr>
            <a:t> </a:t>
          </a:r>
          <a:r>
            <a:rPr lang="ru-RU" sz="2800" kern="1200" dirty="0" err="1">
              <a:latin typeface="Times New Roman" panose="02020603050405020304" pitchFamily="18" charset="0"/>
              <a:cs typeface="Times New Roman" panose="02020603050405020304" pitchFamily="18" charset="0"/>
            </a:rPr>
            <a:t>електронен</a:t>
          </a:r>
          <a:r>
            <a:rPr lang="ru-RU" sz="2800" kern="1200" dirty="0">
              <a:latin typeface="Times New Roman" panose="02020603050405020304" pitchFamily="18" charset="0"/>
              <a:cs typeface="Times New Roman" panose="02020603050405020304" pitchFamily="18" charset="0"/>
            </a:rPr>
            <a:t> </a:t>
          </a:r>
          <a:r>
            <a:rPr lang="ru-RU" sz="2800" kern="1200" dirty="0" err="1">
              <a:latin typeface="Times New Roman" panose="02020603050405020304" pitchFamily="18" charset="0"/>
              <a:cs typeface="Times New Roman" panose="02020603050405020304" pitchFamily="18" charset="0"/>
            </a:rPr>
            <a:t>подпис</a:t>
          </a:r>
          <a:r>
            <a:rPr lang="ru-RU" sz="2800" kern="1200" dirty="0">
              <a:latin typeface="Times New Roman" panose="02020603050405020304" pitchFamily="18" charset="0"/>
              <a:cs typeface="Times New Roman" panose="02020603050405020304" pitchFamily="18" charset="0"/>
            </a:rPr>
            <a:t> </a:t>
          </a:r>
          <a:endParaRPr lang="en-US" sz="2800" kern="1200" dirty="0">
            <a:latin typeface="Times New Roman" panose="02020603050405020304" pitchFamily="18" charset="0"/>
            <a:cs typeface="Times New Roman" panose="02020603050405020304" pitchFamily="18" charset="0"/>
          </a:endParaRPr>
        </a:p>
      </dsp:txBody>
      <dsp:txXfrm>
        <a:off x="0" y="2208923"/>
        <a:ext cx="6269503" cy="1954047"/>
      </dsp:txXfrm>
    </dsp:sp>
    <dsp:sp modelId="{303F1E74-7DFE-44E6-B205-B796521D6BCC}">
      <dsp:nvSpPr>
        <dsp:cNvPr id="0" name=""/>
        <dsp:cNvSpPr/>
      </dsp:nvSpPr>
      <dsp:spPr>
        <a:xfrm>
          <a:off x="6269503" y="2208923"/>
          <a:ext cx="6269503" cy="1954047"/>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rtl="0">
            <a:lnSpc>
              <a:spcPct val="90000"/>
            </a:lnSpc>
            <a:spcBef>
              <a:spcPct val="0"/>
            </a:spcBef>
            <a:spcAft>
              <a:spcPct val="35000"/>
            </a:spcAft>
            <a:buNone/>
          </a:pPr>
          <a:r>
            <a:rPr lang="ru-RU" sz="2800" kern="1200" dirty="0" err="1">
              <a:latin typeface="Times New Roman" panose="02020603050405020304" pitchFamily="18" charset="0"/>
              <a:cs typeface="Times New Roman" panose="02020603050405020304" pitchFamily="18" charset="0"/>
            </a:rPr>
            <a:t>издаден</a:t>
          </a:r>
          <a:r>
            <a:rPr lang="ru-RU" sz="2800" kern="1200" dirty="0">
              <a:latin typeface="Times New Roman" panose="02020603050405020304" pitchFamily="18" charset="0"/>
              <a:cs typeface="Times New Roman" panose="02020603050405020304" pitchFamily="18" charset="0"/>
            </a:rPr>
            <a:t> </a:t>
          </a:r>
          <a:r>
            <a:rPr lang="ru-RU" sz="2800" kern="1200" dirty="0" err="1">
              <a:latin typeface="Times New Roman" panose="02020603050405020304" pitchFamily="18" charset="0"/>
              <a:cs typeface="Times New Roman" panose="02020603050405020304" pitchFamily="18" charset="0"/>
            </a:rPr>
            <a:t>въз</a:t>
          </a:r>
          <a:r>
            <a:rPr lang="ru-RU" sz="2800" kern="1200" dirty="0">
              <a:latin typeface="Times New Roman" panose="02020603050405020304" pitchFamily="18" charset="0"/>
              <a:cs typeface="Times New Roman" panose="02020603050405020304" pitchFamily="18" charset="0"/>
            </a:rPr>
            <a:t> основа на удостоверение за </a:t>
          </a:r>
          <a:r>
            <a:rPr lang="ru-RU" sz="2800" kern="1200" dirty="0" err="1">
              <a:latin typeface="Times New Roman" panose="02020603050405020304" pitchFamily="18" charset="0"/>
              <a:cs typeface="Times New Roman" panose="02020603050405020304" pitchFamily="18" charset="0"/>
            </a:rPr>
            <a:t>квалифициран</a:t>
          </a:r>
          <a:r>
            <a:rPr lang="ru-RU" sz="2800" kern="1200" dirty="0">
              <a:latin typeface="Times New Roman" panose="02020603050405020304" pitchFamily="18" charset="0"/>
              <a:cs typeface="Times New Roman" panose="02020603050405020304" pitchFamily="18" charset="0"/>
            </a:rPr>
            <a:t> </a:t>
          </a:r>
          <a:r>
            <a:rPr lang="ru-RU" sz="2800" kern="1200" dirty="0" err="1">
              <a:latin typeface="Times New Roman" panose="02020603050405020304" pitchFamily="18" charset="0"/>
              <a:cs typeface="Times New Roman" panose="02020603050405020304" pitchFamily="18" charset="0"/>
            </a:rPr>
            <a:t>електронен</a:t>
          </a:r>
          <a:r>
            <a:rPr lang="ru-RU" sz="2800" kern="1200" dirty="0">
              <a:latin typeface="Times New Roman" panose="02020603050405020304" pitchFamily="18" charset="0"/>
              <a:cs typeface="Times New Roman" panose="02020603050405020304" pitchFamily="18" charset="0"/>
            </a:rPr>
            <a:t> </a:t>
          </a:r>
          <a:r>
            <a:rPr lang="ru-RU" sz="2800" kern="1200" dirty="0" err="1">
              <a:latin typeface="Times New Roman" panose="02020603050405020304" pitchFamily="18" charset="0"/>
              <a:cs typeface="Times New Roman" panose="02020603050405020304" pitchFamily="18" charset="0"/>
            </a:rPr>
            <a:t>подпис</a:t>
          </a:r>
          <a:r>
            <a:rPr lang="ru-RU" sz="2800" kern="1200" dirty="0">
              <a:latin typeface="Times New Roman" panose="02020603050405020304" pitchFamily="18" charset="0"/>
              <a:cs typeface="Times New Roman" panose="02020603050405020304" pitchFamily="18" charset="0"/>
            </a:rPr>
            <a:t>, </a:t>
          </a:r>
          <a:r>
            <a:rPr lang="ru-RU" sz="2800" kern="1200" dirty="0" err="1">
              <a:latin typeface="Times New Roman" panose="02020603050405020304" pitchFamily="18" charset="0"/>
              <a:cs typeface="Times New Roman" panose="02020603050405020304" pitchFamily="18" charset="0"/>
            </a:rPr>
            <a:t>издадено</a:t>
          </a:r>
          <a:r>
            <a:rPr lang="ru-RU" sz="2800" kern="1200" dirty="0">
              <a:latin typeface="Times New Roman" panose="02020603050405020304" pitchFamily="18" charset="0"/>
              <a:cs typeface="Times New Roman" panose="02020603050405020304" pitchFamily="18" charset="0"/>
            </a:rPr>
            <a:t> от </a:t>
          </a:r>
          <a:r>
            <a:rPr lang="ru-RU" sz="2800" kern="1200" dirty="0" err="1">
              <a:latin typeface="Times New Roman" panose="02020603050405020304" pitchFamily="18" charset="0"/>
              <a:cs typeface="Times New Roman" panose="02020603050405020304" pitchFamily="18" charset="0"/>
            </a:rPr>
            <a:t>доставчик</a:t>
          </a:r>
          <a:r>
            <a:rPr lang="ru-RU" sz="2800" kern="1200" dirty="0">
              <a:latin typeface="Times New Roman" panose="02020603050405020304" pitchFamily="18" charset="0"/>
              <a:cs typeface="Times New Roman" panose="02020603050405020304" pitchFamily="18" charset="0"/>
            </a:rPr>
            <a:t> на </a:t>
          </a:r>
          <a:r>
            <a:rPr lang="ru-RU" sz="2800" kern="1200" dirty="0" err="1">
              <a:latin typeface="Times New Roman" panose="02020603050405020304" pitchFamily="18" charset="0"/>
              <a:cs typeface="Times New Roman" panose="02020603050405020304" pitchFamily="18" charset="0"/>
            </a:rPr>
            <a:t>квалифицирани</a:t>
          </a:r>
          <a:r>
            <a:rPr lang="ru-RU" sz="2800" kern="1200" dirty="0">
              <a:latin typeface="Times New Roman" panose="02020603050405020304" pitchFamily="18" charset="0"/>
              <a:cs typeface="Times New Roman" panose="02020603050405020304" pitchFamily="18" charset="0"/>
            </a:rPr>
            <a:t> </a:t>
          </a:r>
          <a:r>
            <a:rPr lang="ru-RU" sz="2800" kern="1200" dirty="0" err="1">
              <a:latin typeface="Times New Roman" panose="02020603050405020304" pitchFamily="18" charset="0"/>
              <a:cs typeface="Times New Roman" panose="02020603050405020304" pitchFamily="18" charset="0"/>
            </a:rPr>
            <a:t>удостоверителни</a:t>
          </a:r>
          <a:r>
            <a:rPr lang="ru-RU" sz="2800" kern="1200" dirty="0">
              <a:latin typeface="Times New Roman" panose="02020603050405020304" pitchFamily="18" charset="0"/>
              <a:cs typeface="Times New Roman" panose="02020603050405020304" pitchFamily="18" charset="0"/>
            </a:rPr>
            <a:t> услуги</a:t>
          </a:r>
          <a:endParaRPr lang="en-US" sz="2800" kern="1200" dirty="0">
            <a:latin typeface="Times New Roman" panose="02020603050405020304" pitchFamily="18" charset="0"/>
            <a:cs typeface="Times New Roman" panose="02020603050405020304" pitchFamily="18" charset="0"/>
          </a:endParaRPr>
        </a:p>
      </dsp:txBody>
      <dsp:txXfrm>
        <a:off x="6269503" y="2208923"/>
        <a:ext cx="6269503" cy="19540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52ED2-0F77-4AAB-8366-E956C42A35C2}">
      <dsp:nvSpPr>
        <dsp:cNvPr id="0" name=""/>
        <dsp:cNvSpPr/>
      </dsp:nvSpPr>
      <dsp:spPr>
        <a:xfrm>
          <a:off x="1571" y="1380159"/>
          <a:ext cx="6127997" cy="36767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ru-RU" sz="3600" kern="1200" dirty="0" err="1">
              <a:latin typeface="Times New Roman" panose="02020603050405020304" pitchFamily="18" charset="0"/>
              <a:cs typeface="Times New Roman" panose="02020603050405020304" pitchFamily="18" charset="0"/>
            </a:rPr>
            <a:t>Потвърждава</a:t>
          </a:r>
          <a:r>
            <a:rPr lang="ru-RU" sz="3600" kern="1200" dirty="0">
              <a:latin typeface="Times New Roman" panose="02020603050405020304" pitchFamily="18" charset="0"/>
              <a:cs typeface="Times New Roman" panose="02020603050405020304" pitchFamily="18" charset="0"/>
            </a:rPr>
            <a:t> се </a:t>
          </a:r>
          <a:r>
            <a:rPr lang="ru-RU" sz="3600" kern="1200" dirty="0" err="1">
              <a:latin typeface="Times New Roman" panose="02020603050405020304" pitchFamily="18" charset="0"/>
              <a:cs typeface="Times New Roman" panose="02020603050405020304" pitchFamily="18" charset="0"/>
            </a:rPr>
            <a:t>валидността</a:t>
          </a:r>
          <a:r>
            <a:rPr lang="ru-RU" sz="3600" kern="1200" dirty="0">
              <a:latin typeface="Times New Roman" panose="02020603050405020304" pitchFamily="18" charset="0"/>
              <a:cs typeface="Times New Roman" panose="02020603050405020304" pitchFamily="18" charset="0"/>
            </a:rPr>
            <a:t> на </a:t>
          </a:r>
          <a:r>
            <a:rPr lang="ru-RU" sz="3600" kern="1200" dirty="0" err="1">
              <a:latin typeface="Times New Roman" panose="02020603050405020304" pitchFamily="18" charset="0"/>
              <a:cs typeface="Times New Roman" panose="02020603050405020304" pitchFamily="18" charset="0"/>
            </a:rPr>
            <a:t>квалифицирания</a:t>
          </a:r>
          <a:r>
            <a:rPr lang="ru-RU" sz="3600" kern="1200" dirty="0">
              <a:latin typeface="Times New Roman" panose="02020603050405020304" pitchFamily="18" charset="0"/>
              <a:cs typeface="Times New Roman" panose="02020603050405020304" pitchFamily="18" charset="0"/>
            </a:rPr>
            <a:t> </a:t>
          </a:r>
          <a:r>
            <a:rPr lang="ru-RU" sz="3600" kern="1200" dirty="0" err="1">
              <a:latin typeface="Times New Roman" panose="02020603050405020304" pitchFamily="18" charset="0"/>
              <a:cs typeface="Times New Roman" panose="02020603050405020304" pitchFamily="18" charset="0"/>
            </a:rPr>
            <a:t>електронен</a:t>
          </a:r>
          <a:r>
            <a:rPr lang="ru-RU" sz="3600" kern="1200" dirty="0">
              <a:latin typeface="Times New Roman" panose="02020603050405020304" pitchFamily="18" charset="0"/>
              <a:cs typeface="Times New Roman" panose="02020603050405020304" pitchFamily="18" charset="0"/>
            </a:rPr>
            <a:t> </a:t>
          </a:r>
          <a:r>
            <a:rPr lang="ru-RU" sz="3600" kern="1200" dirty="0" err="1">
              <a:latin typeface="Times New Roman" panose="02020603050405020304" pitchFamily="18" charset="0"/>
              <a:cs typeface="Times New Roman" panose="02020603050405020304" pitchFamily="18" charset="0"/>
            </a:rPr>
            <a:t>подпис</a:t>
          </a:r>
          <a:r>
            <a:rPr lang="ru-RU" sz="3600" kern="1200" dirty="0">
              <a:latin typeface="Times New Roman" panose="02020603050405020304" pitchFamily="18" charset="0"/>
              <a:cs typeface="Times New Roman" panose="02020603050405020304" pitchFamily="18" charset="0"/>
            </a:rPr>
            <a:t>, при </a:t>
          </a:r>
          <a:r>
            <a:rPr lang="ru-RU" sz="3600" kern="1200" dirty="0" err="1">
              <a:latin typeface="Times New Roman" panose="02020603050405020304" pitchFamily="18" charset="0"/>
              <a:cs typeface="Times New Roman" panose="02020603050405020304" pitchFamily="18" charset="0"/>
            </a:rPr>
            <a:t>спазване</a:t>
          </a:r>
          <a:r>
            <a:rPr lang="ru-RU" sz="3600" kern="1200" dirty="0">
              <a:latin typeface="Times New Roman" panose="02020603050405020304" pitchFamily="18" charset="0"/>
              <a:cs typeface="Times New Roman" panose="02020603050405020304" pitchFamily="18" charset="0"/>
            </a:rPr>
            <a:t> на </a:t>
          </a:r>
          <a:r>
            <a:rPr lang="ru-RU" sz="3600" kern="1200" dirty="0" err="1">
              <a:latin typeface="Times New Roman" panose="02020603050405020304" pitchFamily="18" charset="0"/>
              <a:cs typeface="Times New Roman" panose="02020603050405020304" pitchFamily="18" charset="0"/>
            </a:rPr>
            <a:t>посочените</a:t>
          </a:r>
          <a:r>
            <a:rPr lang="ru-RU" sz="3600" kern="1200" dirty="0">
              <a:latin typeface="Times New Roman" panose="02020603050405020304" pitchFamily="18" charset="0"/>
              <a:cs typeface="Times New Roman" panose="02020603050405020304" pitchFamily="18" charset="0"/>
            </a:rPr>
            <a:t> в регламента условия.</a:t>
          </a:r>
          <a:endParaRPr lang="en-US" sz="3600" kern="1200" dirty="0">
            <a:latin typeface="Times New Roman" panose="02020603050405020304" pitchFamily="18" charset="0"/>
            <a:cs typeface="Times New Roman" panose="02020603050405020304" pitchFamily="18" charset="0"/>
          </a:endParaRPr>
        </a:p>
      </dsp:txBody>
      <dsp:txXfrm>
        <a:off x="1571" y="1380159"/>
        <a:ext cx="6127997" cy="3676798"/>
      </dsp:txXfrm>
    </dsp:sp>
    <dsp:sp modelId="{D9A9CE13-2CE8-4889-B1DF-BBF471D6EA24}">
      <dsp:nvSpPr>
        <dsp:cNvPr id="0" name=""/>
        <dsp:cNvSpPr/>
      </dsp:nvSpPr>
      <dsp:spPr>
        <a:xfrm>
          <a:off x="6742368" y="1380159"/>
          <a:ext cx="6127997" cy="36767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rtl="0">
            <a:lnSpc>
              <a:spcPct val="90000"/>
            </a:lnSpc>
            <a:spcBef>
              <a:spcPct val="0"/>
            </a:spcBef>
            <a:spcAft>
              <a:spcPct val="35000"/>
            </a:spcAft>
            <a:buNone/>
          </a:pPr>
          <a:r>
            <a:rPr lang="ru-RU" sz="3600" kern="1200" dirty="0">
              <a:latin typeface="Times New Roman" panose="02020603050405020304" pitchFamily="18" charset="0"/>
              <a:cs typeface="Times New Roman" panose="02020603050405020304" pitchFamily="18" charset="0"/>
            </a:rPr>
            <a:t>Системата предоставя на доверяващата се страна правилния резултат от процеса на проверка и ѝ позволява да открие евентуални проблеми, свързани със сигурността.</a:t>
          </a:r>
          <a:endParaRPr lang="en-US" sz="3600" kern="1200" dirty="0">
            <a:latin typeface="Times New Roman" panose="02020603050405020304" pitchFamily="18" charset="0"/>
            <a:cs typeface="Times New Roman" panose="02020603050405020304" pitchFamily="18" charset="0"/>
          </a:endParaRPr>
        </a:p>
      </dsp:txBody>
      <dsp:txXfrm>
        <a:off x="6742368" y="1380159"/>
        <a:ext cx="6127997" cy="36767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042386155d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042386155d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21f8aca961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21f8aca961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44835b4c10_2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44835b4c10_2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44835b4c10_2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44835b4c10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44835b4c10_2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44835b4c10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44835b4c10_2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44835b4c10_2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44835b4c10_2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44835b4c10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962133163e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962133163e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962133163e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962133163e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a099b2600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a099b2600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4663dd0b4c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24663dd0b4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663dd0b4c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4663dd0b4c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21f8aca96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21f8aca96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4663dd0b4c_0_1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4663dd0b4c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663dd0b4c_0_4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4663dd0b4c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4663dd0b4c_0_1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4663dd0b4c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663dd0b4c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4663dd0b4c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4663dd0b4c_0_1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4663dd0b4c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4663dd0b4c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4663dd0b4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4663dd0b4c_0_1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4663dd0b4c_0_1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4663dd0b4c_0_1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4663dd0b4c_0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4663dd0b4c_0_1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4663dd0b4c_0_1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663dd0b4c_0_10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663dd0b4c_0_1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21f8aca961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21f8aca96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4663dd0b4c_0_1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4663dd0b4c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663dd0b4c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663dd0b4c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4663dd0b4c_0_1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4663dd0b4c_0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4663dd0b4c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4663dd0b4c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4663dd0b4c_0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4663dd0b4c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a099b2600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a099b2600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4663dd0b4c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24663dd0b4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a6c92d0e4c_0_2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2a6c92d0e4c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a6c92d0e4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a6c92d0e4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6c92d0e4c_0_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a6c92d0e4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4f8bb8ac34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4f8bb8ac3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a6c92d0e4c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g2a6c92d0e4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a6c92d0e4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a6c92d0e4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a6c92d0e4c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a6c92d0e4c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a6c92d0e4c_0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a6c92d0e4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a6c92d0e4c_0_2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2a6c92d0e4c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a6c92d0e4c_0_2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2a6c92d0e4c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a6c92d0e4c_0_2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a6c92d0e4c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a6c92d0e4c_0_2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2a6c92d0e4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a6c92d0e4c_0_3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g2a6c92d0e4c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a6c92d0e4c_0_3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2a6c92d0e4c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4f8bb8ac34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4f8bb8ac34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a6c92d0e4c_0_2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2a6c92d0e4c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a6c92d0e4c_0_2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2a6c92d0e4c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a6c92d0e4c_0_2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2a6c92d0e4c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a6c92d0e4c_0_25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g2a6c92d0e4c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a6c92d0e4c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a6c92d0e4c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4663dd0b4c_0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4663dd0b4c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a099b2600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a099b2600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4663dd0b4c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24663dd0b4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4663dd0b4c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4663dd0b4c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aba3fe4d10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aba3fe4d1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1f8aca96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1f8aca96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663dd0b4c_0_1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4663dd0b4c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663dd0b4c_0_1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663dd0b4c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4663dd0b4c_0_4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24663dd0b4c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aba3fe4d10_0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aba3fe4d1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aba3fe4d10_0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2aba3fe4d1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aba3fe4d10_0_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aba3fe4d1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aba3fe4d10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2aba3fe4d1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ba3fe4d10_0_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2aba3fe4d1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aba3fe4d10_0_6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2aba3fe4d1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aba3fe4d10_0_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2aba3fe4d1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4f8bb8ac34_0_10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4f8bb8ac34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aba3fe4d10_0_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2aba3fe4d1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aba3fe4d10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aba3fe4d1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aba3fe4d10_0_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g2aba3fe4d1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aba3fe4d10_0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2aba3fe4d1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ba3fe4d10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2aba3fe4d1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aba3fe4d10_0_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aba3fe4d1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aba3fe4d10_0_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2aba3fe4d1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aba3fe4d10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2aba3fe4d1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aba3fe4d10_0_2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2aba3fe4d10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aba3fe4d10_0_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2aba3fe4d1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4f8bb8ac34_0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4f8bb8ac34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4663dd0b4c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4663dd0b4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aba3fe4d10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aba3fe4d1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aba3fe4d10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aba3fe4d1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aba3fe4d10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aba3fe4d1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aba3fe4d1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aba3fe4d1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aba3fe4d10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aba3fe4d1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ba3fe4d10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ba3fe4d1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aba3fe4d10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aba3fe4d1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aba3fe4d1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aba3fe4d1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aba3fe4d10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aba3fe4d1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4f8bb8ac34_0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4f8bb8ac34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aba3fe4d10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aba3fe4d1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aba3fe4d10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aba3fe4d1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4663dd0b4c_0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4663dd0b4c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A9D257CD-F3DC-40EC-BF27-3488609B14B0}" type="slidenum">
              <a:rPr lang="bg-BG" smtClean="0"/>
              <a:t>192</a:t>
            </a:fld>
            <a:endParaRPr lang="bg-BG"/>
          </a:p>
        </p:txBody>
      </p:sp>
    </p:spTree>
    <p:extLst>
      <p:ext uri="{BB962C8B-B14F-4D97-AF65-F5344CB8AC3E}">
        <p14:creationId xmlns:p14="http://schemas.microsoft.com/office/powerpoint/2010/main" val="5388750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D257CD-F3DC-40EC-BF27-3488609B14B0}"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196</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293700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D257CD-F3DC-40EC-BF27-3488609B14B0}"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197</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93796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D257CD-F3DC-40EC-BF27-3488609B14B0}"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198</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2790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D257CD-F3DC-40EC-BF27-3488609B14B0}"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5350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9D257CD-F3DC-40EC-BF27-3488609B14B0}" type="slidenum">
              <a:rPr kumimoji="0" lang="bg-B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201</a:t>
            </a:fld>
            <a:endParaRPr kumimoji="0" lang="bg-B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46801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b0b944bd0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b0b944bd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21f8aca961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21f8aca96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b0b944bd04_0_2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2b0b944bd04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b0b944bd04_0_4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2b0b944bd04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b0b944bd04_0_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b0b944bd04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b0b944bd04_0_4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b0b944bd04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0636ff678e_0_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0636ff678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078650f25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078650f2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b0b944bd04_0_4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b0b944bd04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05545ec9a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05545ec9a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05545ec9a7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05545ec9a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05545ec9a7_0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05545ec9a7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17916c3c16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217916c3c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21f8aca961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21f8aca961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05545ec9a7_0_82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05545ec9a7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05545ec9a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05545ec9a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05545ec9a7_0_8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05545ec9a7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05545ec9a7_0_83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05545ec9a7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05545ec9a7_0_8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05545ec9a7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078650f25d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078650f25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0636ff678e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0636ff67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05545ec9a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05545ec9a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042386155d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042386155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05545ec9a7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05545ec9a7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21f8aca961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21f8aca961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05545ec9a7_0_104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05545ec9a7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07dabd2e5f_0_2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07dabd2e5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07dabd2e5f_0_2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07dabd2e5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07dabd2e5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07dabd2e5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07dabd2e5f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07dabd2e5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07dabd2e5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07dabd2e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05545ec9a7_0_104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05545ec9a7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078650f25d_1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078650f25d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b0b944bd04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b0b944bd04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a099b2600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a099b2600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21f8aca961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21f8aca96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4663dd0b4c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g24663dd0b4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b0cd07ae24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2b0cd07ae2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b0cd07ae24_0_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b0cd07ae2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b0cd07ae24_0_6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2b0cd07ae2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b0cd07ae24_0_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2b0cd07ae2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b0cd07ae24_0_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2b0cd07ae2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b0cd07ae24_0_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2b0cd07ae2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b0cd07ae24_0_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2b0cd07ae2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b0cd07ae24_0_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2b0cd07ae2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4663dd0b4c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4663dd0b4c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21f8aca961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21f8aca961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b0cd07ae24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b0cd07ae2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4663dd0b4c_0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4663dd0b4c_0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962133158d_0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2962133158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962133158d_0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g2962133158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962133158d_0_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2962133158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962133158d_0_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2962133158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62133158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62133158d_0_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44835b4c10_2_1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44835b4c10_2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1f8aca961_0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21f8aca961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44835b4c10_2_1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44835b4c10_2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5021969569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502196956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21f8aca961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21f8aca961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21f8aca961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21f8aca961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21f8aca961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21f8aca96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21f8aca961_0_3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221f8aca961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44835b4c10_2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44835b4c10_2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4835b4c10_2_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4835b4c10_2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4f8bb8ac34_0_1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4f8bb8ac34_0_1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4f8bb8ac34_0_1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4f8bb8ac34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de40fc0b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de40fc0b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4f8bb8ac34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4f8bb8ac34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f8bb8ac34_0_1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f8bb8ac34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4f8bb8ac34_0_1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4f8bb8ac34_0_1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502196956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502196956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962133158d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962133158d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44835b4c10_2_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44835b4c10_2_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5021969569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502196956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44835b4c10_2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44835b4c10_2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44835b4c10_2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44835b4c10_2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44835b4c10_2_9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44835b4c10_2_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de40fc0b7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de40fc0b7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44835b4c10_2_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44835b4c10_2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5021969569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502196956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44835b4c10_3_1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44835b4c10_3_1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05545ec9a7_0_1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05545ec9a7_0_1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962133163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96213316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44835b4c10_2_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44835b4c10_2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44835b4c10_2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44835b4c10_2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44835b4c10_3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44835b4c10_3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835b4c10_3_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244835b4c10_3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962133163e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962133163e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05545ec9a7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05545ec9a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962133163e_0_2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2962133163e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962133163e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962133163e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962133163e_0_2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962133163e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962133163e_0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2962133163e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962133163e_0_2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2962133163e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962133163e_0_29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2962133163e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962133163e_0_2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2962133163e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962133163e_0_3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2962133163e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962133163e_0_30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2962133163e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962133163e_0_3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2962133163e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de40fc0b7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de40fc0b7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962133163e_0_3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g2962133163e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962133163e_0_3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g2962133163e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962133163e_0_3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g2962133163e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962133163e_0_3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2962133163e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962133163e_0_3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g2962133163e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962133163e_0_34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g2962133163e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962133163e_0_3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2962133163e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962133163e_0_3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2962133163e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962133163e_0_3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2962133163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962133163e_0_3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2962133163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17916c3c16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17916c3c16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4835b4c10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4835b4c10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4835b4c10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4835b4c10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4835b4c10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4835b4c10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4835b4c10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4835b4c10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44835b4c10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44835b4c10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44835b4c10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44835b4c10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44835b4c10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44835b4c1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44835b4c10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44835b4c1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44835b4c10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44835b4c10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44835b4c10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44835b4c10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de40fc0b7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de40fc0b7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44835b4c10_2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44835b4c10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44835b4c10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44835b4c10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44835b4c10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63" name="Google Shape;463;g244835b4c10_2_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2100"/>
              <a:buFont typeface="Arial"/>
              <a:buNone/>
            </a:pPr>
            <a:r>
              <a:rPr lang="en"/>
              <a:t>Finally, there is the “metadata layer”, which is the </a:t>
            </a:r>
            <a:r>
              <a:rPr lang="en" b="0" i="0" u="none" strike="noStrike" cap="none">
                <a:latin typeface="Arial"/>
                <a:ea typeface="Arial"/>
                <a:cs typeface="Arial"/>
                <a:sym typeface="Arial"/>
              </a:rPr>
              <a:t>HTML code that</a:t>
            </a:r>
            <a:r>
              <a:rPr lang="en"/>
              <a:t> permits a licensed work to be searched for and discovered on the web. The </a:t>
            </a:r>
            <a:r>
              <a:rPr lang="en" b="0" i="0" u="none" strike="noStrike" cap="none">
                <a:latin typeface="Arial"/>
                <a:ea typeface="Arial"/>
                <a:cs typeface="Arial"/>
                <a:sym typeface="Arial"/>
              </a:rPr>
              <a:t>metadata </a:t>
            </a:r>
            <a:r>
              <a:rPr lang="en"/>
              <a:t>includes information about the work </a:t>
            </a:r>
            <a:r>
              <a:rPr lang="en" b="0" i="0" u="none" strike="noStrike" cap="none">
                <a:latin typeface="Arial"/>
                <a:ea typeface="Arial"/>
                <a:cs typeface="Arial"/>
                <a:sym typeface="Arial"/>
              </a:rPr>
              <a:t>(</a:t>
            </a:r>
            <a:r>
              <a:rPr lang="en"/>
              <a:t>such as the type of </a:t>
            </a:r>
            <a:r>
              <a:rPr lang="en" b="0" i="0" u="none" strike="noStrike" cap="none">
                <a:latin typeface="Arial"/>
                <a:ea typeface="Arial"/>
                <a:cs typeface="Arial"/>
                <a:sym typeface="Arial"/>
              </a:rPr>
              <a:t>CC license, author, where the work is loc</a:t>
            </a:r>
            <a:r>
              <a:rPr lang="en"/>
              <a:t>ated online, </a:t>
            </a:r>
            <a:r>
              <a:rPr lang="en" b="0" i="0" u="none" strike="noStrike" cap="none">
                <a:latin typeface="Arial"/>
                <a:ea typeface="Arial"/>
                <a:cs typeface="Arial"/>
                <a:sym typeface="Arial"/>
              </a:rPr>
              <a:t>etc.)</a:t>
            </a:r>
            <a:r>
              <a:rPr lang="en"/>
              <a:t>.</a:t>
            </a:r>
            <a:r>
              <a:rPr lang="en" b="0" i="0" u="none" strike="noStrike" cap="none">
                <a:latin typeface="Arial"/>
                <a:ea typeface="Arial"/>
                <a:cs typeface="Arial"/>
                <a:sym typeface="Arial"/>
              </a:rPr>
              <a:t> This code </a:t>
            </a:r>
            <a:r>
              <a:rPr lang="en"/>
              <a:t>can be copied/pasted o</a:t>
            </a:r>
            <a:r>
              <a:rPr lang="en" b="0" i="0" u="none" strike="noStrike" cap="none">
                <a:latin typeface="Arial"/>
                <a:ea typeface="Arial"/>
                <a:cs typeface="Arial"/>
                <a:sym typeface="Arial"/>
              </a:rPr>
              <a:t>nto any web page. Doing so allows the wor</a:t>
            </a:r>
            <a:r>
              <a:rPr lang="en"/>
              <a:t>k to be indexed by search engines like Google.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44835b4c10_3_8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7999"/>
              </a:lnSpc>
              <a:spcBef>
                <a:spcPts val="0"/>
              </a:spcBef>
              <a:spcAft>
                <a:spcPts val="0"/>
              </a:spcAft>
              <a:buSzPts val="2100"/>
              <a:buFont typeface="Helvetica Neue"/>
              <a:buNone/>
            </a:pPr>
            <a:endParaRPr/>
          </a:p>
        </p:txBody>
      </p:sp>
      <p:sp>
        <p:nvSpPr>
          <p:cNvPr id="469" name="Google Shape;469;g244835b4c10_3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44835b4c10_3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44835b4c10_3_8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44835b4c10_3_8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7999"/>
              </a:lnSpc>
              <a:spcBef>
                <a:spcPts val="0"/>
              </a:spcBef>
              <a:spcAft>
                <a:spcPts val="0"/>
              </a:spcAft>
              <a:buSzPts val="2100"/>
              <a:buFont typeface="Helvetica Neue"/>
              <a:buNone/>
            </a:pPr>
            <a:endParaRPr/>
          </a:p>
        </p:txBody>
      </p:sp>
      <p:sp>
        <p:nvSpPr>
          <p:cNvPr id="481" name="Google Shape;481;g244835b4c10_3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44835b4c10_2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44835b4c10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44835b4c10_2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44835b4c10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44835b4c10_2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44835b4c10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44835b4c10_2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44835b4c10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
  <p:cSld name="CUSTOM_9_1_1_1">
    <p:spTree>
      <p:nvGrpSpPr>
        <p:cNvPr id="1" name="Shape 8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p:cSld name="SECTION_HEADER_1">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1795350" y="1724550"/>
            <a:ext cx="5553300" cy="16944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41294A"/>
              </a:buClr>
              <a:buSzPts val="4200"/>
              <a:buNone/>
              <a:defRPr sz="4800"/>
            </a:lvl1pPr>
            <a:lvl2pPr lvl="1" algn="ctr" rtl="0">
              <a:spcBef>
                <a:spcPts val="0"/>
              </a:spcBef>
              <a:spcAft>
                <a:spcPts val="0"/>
              </a:spcAft>
              <a:buClr>
                <a:srgbClr val="41294A"/>
              </a:buClr>
              <a:buSzPts val="4200"/>
              <a:buNone/>
              <a:defRPr sz="4200">
                <a:solidFill>
                  <a:srgbClr val="41294A"/>
                </a:solidFill>
              </a:defRPr>
            </a:lvl2pPr>
            <a:lvl3pPr lvl="2" algn="ctr" rtl="0">
              <a:spcBef>
                <a:spcPts val="0"/>
              </a:spcBef>
              <a:spcAft>
                <a:spcPts val="0"/>
              </a:spcAft>
              <a:buClr>
                <a:srgbClr val="41294A"/>
              </a:buClr>
              <a:buSzPts val="4200"/>
              <a:buNone/>
              <a:defRPr sz="4200">
                <a:solidFill>
                  <a:srgbClr val="41294A"/>
                </a:solidFill>
              </a:defRPr>
            </a:lvl3pPr>
            <a:lvl4pPr lvl="3" algn="ctr" rtl="0">
              <a:spcBef>
                <a:spcPts val="0"/>
              </a:spcBef>
              <a:spcAft>
                <a:spcPts val="0"/>
              </a:spcAft>
              <a:buClr>
                <a:srgbClr val="41294A"/>
              </a:buClr>
              <a:buSzPts val="4200"/>
              <a:buNone/>
              <a:defRPr sz="4200">
                <a:solidFill>
                  <a:srgbClr val="41294A"/>
                </a:solidFill>
              </a:defRPr>
            </a:lvl4pPr>
            <a:lvl5pPr lvl="4" algn="ctr" rtl="0">
              <a:spcBef>
                <a:spcPts val="0"/>
              </a:spcBef>
              <a:spcAft>
                <a:spcPts val="0"/>
              </a:spcAft>
              <a:buClr>
                <a:srgbClr val="41294A"/>
              </a:buClr>
              <a:buSzPts val="4200"/>
              <a:buNone/>
              <a:defRPr sz="4200">
                <a:solidFill>
                  <a:srgbClr val="41294A"/>
                </a:solidFill>
              </a:defRPr>
            </a:lvl5pPr>
            <a:lvl6pPr lvl="5" algn="ctr" rtl="0">
              <a:spcBef>
                <a:spcPts val="0"/>
              </a:spcBef>
              <a:spcAft>
                <a:spcPts val="0"/>
              </a:spcAft>
              <a:buClr>
                <a:srgbClr val="41294A"/>
              </a:buClr>
              <a:buSzPts val="4200"/>
              <a:buNone/>
              <a:defRPr sz="4200">
                <a:solidFill>
                  <a:srgbClr val="41294A"/>
                </a:solidFill>
              </a:defRPr>
            </a:lvl6pPr>
            <a:lvl7pPr lvl="6" algn="ctr" rtl="0">
              <a:spcBef>
                <a:spcPts val="0"/>
              </a:spcBef>
              <a:spcAft>
                <a:spcPts val="0"/>
              </a:spcAft>
              <a:buClr>
                <a:srgbClr val="41294A"/>
              </a:buClr>
              <a:buSzPts val="4200"/>
              <a:buNone/>
              <a:defRPr sz="4200">
                <a:solidFill>
                  <a:srgbClr val="41294A"/>
                </a:solidFill>
              </a:defRPr>
            </a:lvl7pPr>
            <a:lvl8pPr lvl="7" algn="ctr" rtl="0">
              <a:spcBef>
                <a:spcPts val="0"/>
              </a:spcBef>
              <a:spcAft>
                <a:spcPts val="0"/>
              </a:spcAft>
              <a:buClr>
                <a:srgbClr val="41294A"/>
              </a:buClr>
              <a:buSzPts val="4200"/>
              <a:buNone/>
              <a:defRPr sz="4200">
                <a:solidFill>
                  <a:srgbClr val="41294A"/>
                </a:solidFill>
              </a:defRPr>
            </a:lvl8pPr>
            <a:lvl9pPr lvl="8" algn="ctr" rtl="0">
              <a:spcBef>
                <a:spcPts val="0"/>
              </a:spcBef>
              <a:spcAft>
                <a:spcPts val="0"/>
              </a:spcAft>
              <a:buClr>
                <a:srgbClr val="41294A"/>
              </a:buClr>
              <a:buSzPts val="4200"/>
              <a:buNone/>
              <a:defRPr sz="4200">
                <a:solidFill>
                  <a:srgbClr val="41294A"/>
                </a:solidFill>
              </a:defRPr>
            </a:lvl9pPr>
          </a:lstStyle>
          <a:p>
            <a:endParaRPr/>
          </a:p>
        </p:txBody>
      </p:sp>
      <p:sp>
        <p:nvSpPr>
          <p:cNvPr id="85" name="Google Shape;85;p14"/>
          <p:cNvSpPr txBox="1">
            <a:spLocks noGrp="1"/>
          </p:cNvSpPr>
          <p:nvPr>
            <p:ph type="subTitle" idx="1"/>
          </p:nvPr>
        </p:nvSpPr>
        <p:spPr>
          <a:xfrm>
            <a:off x="1795350" y="3362050"/>
            <a:ext cx="5553300" cy="394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41294A"/>
              </a:buClr>
              <a:buSzPts val="2100"/>
              <a:buNone/>
              <a:defRPr sz="1400"/>
            </a:lvl1pPr>
            <a:lvl2pPr lvl="1" algn="ctr" rtl="0">
              <a:lnSpc>
                <a:spcPct val="100000"/>
              </a:lnSpc>
              <a:spcBef>
                <a:spcPts val="0"/>
              </a:spcBef>
              <a:spcAft>
                <a:spcPts val="0"/>
              </a:spcAft>
              <a:buClr>
                <a:srgbClr val="41294A"/>
              </a:buClr>
              <a:buSzPts val="2100"/>
              <a:buNone/>
              <a:defRPr sz="2100">
                <a:solidFill>
                  <a:srgbClr val="41294A"/>
                </a:solidFill>
              </a:defRPr>
            </a:lvl2pPr>
            <a:lvl3pPr lvl="2" algn="ctr" rtl="0">
              <a:lnSpc>
                <a:spcPct val="100000"/>
              </a:lnSpc>
              <a:spcBef>
                <a:spcPts val="0"/>
              </a:spcBef>
              <a:spcAft>
                <a:spcPts val="0"/>
              </a:spcAft>
              <a:buClr>
                <a:srgbClr val="41294A"/>
              </a:buClr>
              <a:buSzPts val="2100"/>
              <a:buNone/>
              <a:defRPr sz="2100">
                <a:solidFill>
                  <a:srgbClr val="41294A"/>
                </a:solidFill>
              </a:defRPr>
            </a:lvl3pPr>
            <a:lvl4pPr lvl="3" algn="ctr" rtl="0">
              <a:lnSpc>
                <a:spcPct val="100000"/>
              </a:lnSpc>
              <a:spcBef>
                <a:spcPts val="0"/>
              </a:spcBef>
              <a:spcAft>
                <a:spcPts val="0"/>
              </a:spcAft>
              <a:buClr>
                <a:srgbClr val="41294A"/>
              </a:buClr>
              <a:buSzPts val="2100"/>
              <a:buNone/>
              <a:defRPr sz="2100">
                <a:solidFill>
                  <a:srgbClr val="41294A"/>
                </a:solidFill>
              </a:defRPr>
            </a:lvl4pPr>
            <a:lvl5pPr lvl="4" algn="ctr" rtl="0">
              <a:lnSpc>
                <a:spcPct val="100000"/>
              </a:lnSpc>
              <a:spcBef>
                <a:spcPts val="0"/>
              </a:spcBef>
              <a:spcAft>
                <a:spcPts val="0"/>
              </a:spcAft>
              <a:buClr>
                <a:srgbClr val="41294A"/>
              </a:buClr>
              <a:buSzPts val="2100"/>
              <a:buNone/>
              <a:defRPr sz="2100">
                <a:solidFill>
                  <a:srgbClr val="41294A"/>
                </a:solidFill>
              </a:defRPr>
            </a:lvl5pPr>
            <a:lvl6pPr lvl="5" algn="ctr" rtl="0">
              <a:lnSpc>
                <a:spcPct val="100000"/>
              </a:lnSpc>
              <a:spcBef>
                <a:spcPts val="0"/>
              </a:spcBef>
              <a:spcAft>
                <a:spcPts val="0"/>
              </a:spcAft>
              <a:buClr>
                <a:srgbClr val="41294A"/>
              </a:buClr>
              <a:buSzPts val="2100"/>
              <a:buNone/>
              <a:defRPr sz="2100">
                <a:solidFill>
                  <a:srgbClr val="41294A"/>
                </a:solidFill>
              </a:defRPr>
            </a:lvl6pPr>
            <a:lvl7pPr lvl="6" algn="ctr" rtl="0">
              <a:lnSpc>
                <a:spcPct val="100000"/>
              </a:lnSpc>
              <a:spcBef>
                <a:spcPts val="0"/>
              </a:spcBef>
              <a:spcAft>
                <a:spcPts val="0"/>
              </a:spcAft>
              <a:buClr>
                <a:srgbClr val="41294A"/>
              </a:buClr>
              <a:buSzPts val="2100"/>
              <a:buNone/>
              <a:defRPr sz="2100">
                <a:solidFill>
                  <a:srgbClr val="41294A"/>
                </a:solidFill>
              </a:defRPr>
            </a:lvl7pPr>
            <a:lvl8pPr lvl="7" algn="ctr" rtl="0">
              <a:lnSpc>
                <a:spcPct val="100000"/>
              </a:lnSpc>
              <a:spcBef>
                <a:spcPts val="0"/>
              </a:spcBef>
              <a:spcAft>
                <a:spcPts val="0"/>
              </a:spcAft>
              <a:buClr>
                <a:srgbClr val="41294A"/>
              </a:buClr>
              <a:buSzPts val="2100"/>
              <a:buNone/>
              <a:defRPr sz="2100">
                <a:solidFill>
                  <a:srgbClr val="41294A"/>
                </a:solidFill>
              </a:defRPr>
            </a:lvl8pPr>
            <a:lvl9pPr lvl="8" algn="ctr" rtl="0">
              <a:lnSpc>
                <a:spcPct val="100000"/>
              </a:lnSpc>
              <a:spcBef>
                <a:spcPts val="0"/>
              </a:spcBef>
              <a:spcAft>
                <a:spcPts val="0"/>
              </a:spcAft>
              <a:buClr>
                <a:srgbClr val="41294A"/>
              </a:buClr>
              <a:buSzPts val="2100"/>
              <a:buNone/>
              <a:defRPr sz="2100">
                <a:solidFill>
                  <a:srgbClr val="41294A"/>
                </a:solidFill>
              </a:defRPr>
            </a:lvl9pPr>
          </a:lstStyle>
          <a:p>
            <a:endParaRPr/>
          </a:p>
        </p:txBody>
      </p:sp>
      <p:sp>
        <p:nvSpPr>
          <p:cNvPr id="86" name="Google Shape;86;p14"/>
          <p:cNvSpPr txBox="1">
            <a:spLocks noGrp="1"/>
          </p:cNvSpPr>
          <p:nvPr>
            <p:ph type="title" idx="2" hasCustomPrompt="1"/>
          </p:nvPr>
        </p:nvSpPr>
        <p:spPr>
          <a:xfrm>
            <a:off x="3055306" y="315950"/>
            <a:ext cx="3033300" cy="9795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999999"/>
              </a:buClr>
              <a:buSzPts val="3600"/>
              <a:buNone/>
              <a:defRPr sz="6000" b="0"/>
            </a:lvl1pPr>
            <a:lvl2pPr lvl="1" algn="ct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
        <p:nvSpPr>
          <p:cNvPr id="87" name="Google Shape;87;p14"/>
          <p:cNvSpPr/>
          <p:nvPr/>
        </p:nvSpPr>
        <p:spPr>
          <a:xfrm>
            <a:off x="-157950" y="4149775"/>
            <a:ext cx="1808700" cy="1006100"/>
          </a:xfrm>
          <a:custGeom>
            <a:avLst/>
            <a:gdLst/>
            <a:ahLst/>
            <a:cxnLst/>
            <a:rect l="l" t="t" r="r" b="b"/>
            <a:pathLst>
              <a:path w="72348" h="40244" extrusionOk="0">
                <a:moveTo>
                  <a:pt x="0" y="4522"/>
                </a:moveTo>
                <a:lnTo>
                  <a:pt x="40244" y="0"/>
                </a:lnTo>
                <a:lnTo>
                  <a:pt x="72348" y="40244"/>
                </a:lnTo>
              </a:path>
            </a:pathLst>
          </a:custGeom>
          <a:noFill/>
          <a:ln w="19050" cap="flat" cmpd="sng">
            <a:solidFill>
              <a:srgbClr val="434343"/>
            </a:solidFill>
            <a:prstDash val="solid"/>
            <a:round/>
            <a:headEnd type="none" w="med" len="med"/>
            <a:tailEnd type="none" w="med" len="med"/>
          </a:ln>
        </p:spPr>
      </p:sp>
      <p:sp>
        <p:nvSpPr>
          <p:cNvPr id="88" name="Google Shape;88;p14"/>
          <p:cNvSpPr/>
          <p:nvPr/>
        </p:nvSpPr>
        <p:spPr>
          <a:xfrm rot="10800000">
            <a:off x="7346604" y="587"/>
            <a:ext cx="1808700" cy="1006100"/>
          </a:xfrm>
          <a:custGeom>
            <a:avLst/>
            <a:gdLst/>
            <a:ahLst/>
            <a:cxnLst/>
            <a:rect l="l" t="t" r="r" b="b"/>
            <a:pathLst>
              <a:path w="72348" h="40244" extrusionOk="0">
                <a:moveTo>
                  <a:pt x="0" y="4522"/>
                </a:moveTo>
                <a:lnTo>
                  <a:pt x="40244" y="0"/>
                </a:lnTo>
                <a:lnTo>
                  <a:pt x="72348" y="40244"/>
                </a:lnTo>
              </a:path>
            </a:pathLst>
          </a:custGeom>
          <a:noFill/>
          <a:ln w="19050" cap="flat" cmpd="sng">
            <a:solidFill>
              <a:srgbClr val="434343"/>
            </a:solidFill>
            <a:prstDash val="solid"/>
            <a:round/>
            <a:headEnd type="none" w="med" len="med"/>
            <a:tailEnd type="none" w="med" len="med"/>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457200" y="205978"/>
            <a:ext cx="8229600" cy="857400"/>
          </a:xfrm>
          <a:prstGeom prst="rect">
            <a:avLst/>
          </a:prstGeom>
          <a:noFill/>
          <a:ln>
            <a:noFill/>
          </a:ln>
        </p:spPr>
        <p:txBody>
          <a:bodyPr spcFirstLastPara="1" wrap="square" lIns="81650" tIns="40825" rIns="81650" bIns="40825" anchor="ctr" anchorCtr="0">
            <a:normAutofit/>
          </a:bodyPr>
          <a:lstStyle>
            <a:lvl1pPr lvl="0" algn="ctr" rtl="0">
              <a:spcBef>
                <a:spcPts val="0"/>
              </a:spcBef>
              <a:spcAft>
                <a:spcPts val="0"/>
              </a:spcAft>
              <a:buClr>
                <a:schemeClr val="dk1"/>
              </a:buClr>
              <a:buSzPts val="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5"/>
          <p:cNvSpPr txBox="1">
            <a:spLocks noGrp="1"/>
          </p:cNvSpPr>
          <p:nvPr>
            <p:ph type="body" idx="1"/>
          </p:nvPr>
        </p:nvSpPr>
        <p:spPr>
          <a:xfrm>
            <a:off x="457200" y="1200152"/>
            <a:ext cx="8229600" cy="3394500"/>
          </a:xfrm>
          <a:prstGeom prst="rect">
            <a:avLst/>
          </a:prstGeom>
          <a:noFill/>
          <a:ln>
            <a:noFill/>
          </a:ln>
        </p:spPr>
        <p:txBody>
          <a:bodyPr spcFirstLastPara="1" wrap="square" lIns="81650" tIns="40825" rIns="81650" bIns="40825" anchor="t" anchorCtr="0">
            <a:normAutofit/>
          </a:bodyPr>
          <a:lstStyle>
            <a:lvl1pPr marL="457200" lvl="0" indent="-273050" algn="l" rtl="0">
              <a:spcBef>
                <a:spcPts val="100"/>
              </a:spcBef>
              <a:spcAft>
                <a:spcPts val="0"/>
              </a:spcAft>
              <a:buClr>
                <a:schemeClr val="dk1"/>
              </a:buClr>
              <a:buSzPts val="700"/>
              <a:buChar char="●"/>
              <a:defRPr/>
            </a:lvl1pPr>
            <a:lvl2pPr marL="914400" lvl="1" indent="-273050" algn="l" rtl="0">
              <a:spcBef>
                <a:spcPts val="1200"/>
              </a:spcBef>
              <a:spcAft>
                <a:spcPts val="0"/>
              </a:spcAft>
              <a:buClr>
                <a:schemeClr val="dk1"/>
              </a:buClr>
              <a:buSzPts val="700"/>
              <a:buChar char="○"/>
              <a:defRPr/>
            </a:lvl2pPr>
            <a:lvl3pPr marL="1371600" lvl="2" indent="-273050" algn="l" rtl="0">
              <a:spcBef>
                <a:spcPts val="1200"/>
              </a:spcBef>
              <a:spcAft>
                <a:spcPts val="0"/>
              </a:spcAft>
              <a:buClr>
                <a:schemeClr val="dk1"/>
              </a:buClr>
              <a:buSzPts val="700"/>
              <a:buChar char="■"/>
              <a:defRPr/>
            </a:lvl3pPr>
            <a:lvl4pPr marL="1828800" lvl="3" indent="-273050" algn="l" rtl="0">
              <a:spcBef>
                <a:spcPts val="1200"/>
              </a:spcBef>
              <a:spcAft>
                <a:spcPts val="0"/>
              </a:spcAft>
              <a:buClr>
                <a:schemeClr val="dk1"/>
              </a:buClr>
              <a:buSzPts val="700"/>
              <a:buChar char="●"/>
              <a:defRPr/>
            </a:lvl4pPr>
            <a:lvl5pPr marL="2286000" lvl="4" indent="-273050" algn="l" rtl="0">
              <a:spcBef>
                <a:spcPts val="1200"/>
              </a:spcBef>
              <a:spcAft>
                <a:spcPts val="0"/>
              </a:spcAft>
              <a:buClr>
                <a:schemeClr val="dk1"/>
              </a:buClr>
              <a:buSzPts val="700"/>
              <a:buChar char="○"/>
              <a:defRPr/>
            </a:lvl5pPr>
            <a:lvl6pPr marL="2743200" lvl="5" indent="-273050" algn="l" rtl="0">
              <a:spcBef>
                <a:spcPts val="1200"/>
              </a:spcBef>
              <a:spcAft>
                <a:spcPts val="0"/>
              </a:spcAft>
              <a:buClr>
                <a:schemeClr val="dk1"/>
              </a:buClr>
              <a:buSzPts val="700"/>
              <a:buChar char="■"/>
              <a:defRPr/>
            </a:lvl6pPr>
            <a:lvl7pPr marL="3200400" lvl="6" indent="-273050" algn="l" rtl="0">
              <a:spcBef>
                <a:spcPts val="1200"/>
              </a:spcBef>
              <a:spcAft>
                <a:spcPts val="0"/>
              </a:spcAft>
              <a:buClr>
                <a:schemeClr val="dk1"/>
              </a:buClr>
              <a:buSzPts val="700"/>
              <a:buChar char="●"/>
              <a:defRPr/>
            </a:lvl7pPr>
            <a:lvl8pPr marL="3657600" lvl="7" indent="-273050" algn="l" rtl="0">
              <a:spcBef>
                <a:spcPts val="1200"/>
              </a:spcBef>
              <a:spcAft>
                <a:spcPts val="0"/>
              </a:spcAft>
              <a:buClr>
                <a:schemeClr val="dk1"/>
              </a:buClr>
              <a:buSzPts val="700"/>
              <a:buChar char="○"/>
              <a:defRPr/>
            </a:lvl8pPr>
            <a:lvl9pPr marL="4114800" lvl="8" indent="-273050" algn="l" rtl="0">
              <a:spcBef>
                <a:spcPts val="1200"/>
              </a:spcBef>
              <a:spcAft>
                <a:spcPts val="1200"/>
              </a:spcAft>
              <a:buClr>
                <a:schemeClr val="dk1"/>
              </a:buClr>
              <a:buSzPts val="700"/>
              <a:buChar char="■"/>
              <a:defRPr/>
            </a:lvl9pPr>
          </a:lstStyle>
          <a:p>
            <a:endParaRPr/>
          </a:p>
        </p:txBody>
      </p:sp>
      <p:sp>
        <p:nvSpPr>
          <p:cNvPr id="92" name="Google Shape;92;p15"/>
          <p:cNvSpPr txBox="1">
            <a:spLocks noGrp="1"/>
          </p:cNvSpPr>
          <p:nvPr>
            <p:ph type="dt" idx="10"/>
          </p:nvPr>
        </p:nvSpPr>
        <p:spPr>
          <a:xfrm>
            <a:off x="457200" y="4767264"/>
            <a:ext cx="2133600" cy="273900"/>
          </a:xfrm>
          <a:prstGeom prst="rect">
            <a:avLst/>
          </a:prstGeom>
          <a:noFill/>
          <a:ln>
            <a:noFill/>
          </a:ln>
        </p:spPr>
        <p:txBody>
          <a:bodyPr spcFirstLastPara="1" wrap="square" lIns="81650" tIns="40825" rIns="81650" bIns="40825" anchor="ctr" anchorCtr="0">
            <a:noAutofit/>
          </a:bodyPr>
          <a:lstStyle>
            <a:lvl1pPr lvl="0" algn="l" rtl="0">
              <a:lnSpc>
                <a:spcPct val="100000"/>
              </a:lnSpc>
              <a:spcBef>
                <a:spcPts val="0"/>
              </a:spcBef>
              <a:spcAft>
                <a:spcPts val="0"/>
              </a:spcAft>
              <a:buClr>
                <a:srgbClr val="888888"/>
              </a:buClr>
              <a:buSzPts val="700"/>
              <a:buChar char="●"/>
              <a:defRPr sz="500"/>
            </a:lvl1pPr>
            <a:lvl2pPr lvl="1" algn="ctr" rtl="0">
              <a:lnSpc>
                <a:spcPct val="100000"/>
              </a:lnSpc>
              <a:spcBef>
                <a:spcPts val="0"/>
              </a:spcBef>
              <a:spcAft>
                <a:spcPts val="0"/>
              </a:spcAft>
              <a:buClr>
                <a:srgbClr val="000000"/>
              </a:buClr>
              <a:buSzPts val="700"/>
              <a:buChar char="○"/>
              <a:defRPr sz="500"/>
            </a:lvl2pPr>
            <a:lvl3pPr lvl="2" algn="ctr" rtl="0">
              <a:lnSpc>
                <a:spcPct val="100000"/>
              </a:lnSpc>
              <a:spcBef>
                <a:spcPts val="0"/>
              </a:spcBef>
              <a:spcAft>
                <a:spcPts val="0"/>
              </a:spcAft>
              <a:buClr>
                <a:srgbClr val="000000"/>
              </a:buClr>
              <a:buSzPts val="700"/>
              <a:buChar char="■"/>
              <a:defRPr sz="500"/>
            </a:lvl3pPr>
            <a:lvl4pPr lvl="3" algn="ctr" rtl="0">
              <a:lnSpc>
                <a:spcPct val="100000"/>
              </a:lnSpc>
              <a:spcBef>
                <a:spcPts val="0"/>
              </a:spcBef>
              <a:spcAft>
                <a:spcPts val="0"/>
              </a:spcAft>
              <a:buClr>
                <a:srgbClr val="000000"/>
              </a:buClr>
              <a:buSzPts val="700"/>
              <a:buChar char="●"/>
              <a:defRPr sz="500"/>
            </a:lvl4pPr>
            <a:lvl5pPr lvl="4" algn="ctr" rtl="0">
              <a:lnSpc>
                <a:spcPct val="100000"/>
              </a:lnSpc>
              <a:spcBef>
                <a:spcPts val="0"/>
              </a:spcBef>
              <a:spcAft>
                <a:spcPts val="0"/>
              </a:spcAft>
              <a:buClr>
                <a:srgbClr val="000000"/>
              </a:buClr>
              <a:buSzPts val="700"/>
              <a:buChar char="○"/>
              <a:defRPr sz="500"/>
            </a:lvl5pPr>
            <a:lvl6pPr lvl="5" algn="ctr" rtl="0">
              <a:lnSpc>
                <a:spcPct val="100000"/>
              </a:lnSpc>
              <a:spcBef>
                <a:spcPts val="0"/>
              </a:spcBef>
              <a:spcAft>
                <a:spcPts val="0"/>
              </a:spcAft>
              <a:buClr>
                <a:srgbClr val="000000"/>
              </a:buClr>
              <a:buSzPts val="700"/>
              <a:buChar char="■"/>
              <a:defRPr sz="500"/>
            </a:lvl6pPr>
            <a:lvl7pPr lvl="6" algn="ctr" rtl="0">
              <a:lnSpc>
                <a:spcPct val="100000"/>
              </a:lnSpc>
              <a:spcBef>
                <a:spcPts val="0"/>
              </a:spcBef>
              <a:spcAft>
                <a:spcPts val="0"/>
              </a:spcAft>
              <a:buClr>
                <a:srgbClr val="000000"/>
              </a:buClr>
              <a:buSzPts val="700"/>
              <a:buChar char="●"/>
              <a:defRPr sz="500"/>
            </a:lvl7pPr>
            <a:lvl8pPr lvl="7" algn="ctr" rtl="0">
              <a:lnSpc>
                <a:spcPct val="100000"/>
              </a:lnSpc>
              <a:spcBef>
                <a:spcPts val="0"/>
              </a:spcBef>
              <a:spcAft>
                <a:spcPts val="0"/>
              </a:spcAft>
              <a:buClr>
                <a:srgbClr val="000000"/>
              </a:buClr>
              <a:buSzPts val="700"/>
              <a:buChar char="○"/>
              <a:defRPr sz="500"/>
            </a:lvl8pPr>
            <a:lvl9pPr lvl="8" algn="ctr" rtl="0">
              <a:lnSpc>
                <a:spcPct val="100000"/>
              </a:lnSpc>
              <a:spcBef>
                <a:spcPts val="0"/>
              </a:spcBef>
              <a:spcAft>
                <a:spcPts val="0"/>
              </a:spcAft>
              <a:buClr>
                <a:srgbClr val="000000"/>
              </a:buClr>
              <a:buSzPts val="700"/>
              <a:buChar char="■"/>
              <a:defRPr sz="500"/>
            </a:lvl9pPr>
          </a:lstStyle>
          <a:p>
            <a:endParaRPr/>
          </a:p>
        </p:txBody>
      </p:sp>
      <p:sp>
        <p:nvSpPr>
          <p:cNvPr id="93" name="Google Shape;93;p15"/>
          <p:cNvSpPr txBox="1">
            <a:spLocks noGrp="1"/>
          </p:cNvSpPr>
          <p:nvPr>
            <p:ph type="ftr" idx="11"/>
          </p:nvPr>
        </p:nvSpPr>
        <p:spPr>
          <a:xfrm>
            <a:off x="3124200" y="4767264"/>
            <a:ext cx="2895600" cy="273900"/>
          </a:xfrm>
          <a:prstGeom prst="rect">
            <a:avLst/>
          </a:prstGeom>
          <a:noFill/>
          <a:ln>
            <a:noFill/>
          </a:ln>
        </p:spPr>
        <p:txBody>
          <a:bodyPr spcFirstLastPara="1" wrap="square" lIns="81650" tIns="40825" rIns="81650" bIns="40825" anchor="ctr" anchorCtr="0">
            <a:noAutofit/>
          </a:bodyPr>
          <a:lstStyle>
            <a:lvl1pPr lvl="0" algn="ctr" rtl="0">
              <a:lnSpc>
                <a:spcPct val="100000"/>
              </a:lnSpc>
              <a:spcBef>
                <a:spcPts val="0"/>
              </a:spcBef>
              <a:spcAft>
                <a:spcPts val="0"/>
              </a:spcAft>
              <a:buClr>
                <a:srgbClr val="888888"/>
              </a:buClr>
              <a:buSzPts val="700"/>
              <a:buChar char="●"/>
              <a:defRPr sz="500"/>
            </a:lvl1pPr>
            <a:lvl2pPr lvl="1" algn="ctr" rtl="0">
              <a:lnSpc>
                <a:spcPct val="100000"/>
              </a:lnSpc>
              <a:spcBef>
                <a:spcPts val="0"/>
              </a:spcBef>
              <a:spcAft>
                <a:spcPts val="0"/>
              </a:spcAft>
              <a:buClr>
                <a:srgbClr val="000000"/>
              </a:buClr>
              <a:buSzPts val="700"/>
              <a:buChar char="○"/>
              <a:defRPr sz="500"/>
            </a:lvl2pPr>
            <a:lvl3pPr lvl="2" algn="ctr" rtl="0">
              <a:lnSpc>
                <a:spcPct val="100000"/>
              </a:lnSpc>
              <a:spcBef>
                <a:spcPts val="0"/>
              </a:spcBef>
              <a:spcAft>
                <a:spcPts val="0"/>
              </a:spcAft>
              <a:buClr>
                <a:srgbClr val="000000"/>
              </a:buClr>
              <a:buSzPts val="700"/>
              <a:buChar char="■"/>
              <a:defRPr sz="500"/>
            </a:lvl3pPr>
            <a:lvl4pPr lvl="3" algn="ctr" rtl="0">
              <a:lnSpc>
                <a:spcPct val="100000"/>
              </a:lnSpc>
              <a:spcBef>
                <a:spcPts val="0"/>
              </a:spcBef>
              <a:spcAft>
                <a:spcPts val="0"/>
              </a:spcAft>
              <a:buClr>
                <a:srgbClr val="000000"/>
              </a:buClr>
              <a:buSzPts val="700"/>
              <a:buChar char="●"/>
              <a:defRPr sz="500"/>
            </a:lvl4pPr>
            <a:lvl5pPr lvl="4" algn="ctr" rtl="0">
              <a:lnSpc>
                <a:spcPct val="100000"/>
              </a:lnSpc>
              <a:spcBef>
                <a:spcPts val="0"/>
              </a:spcBef>
              <a:spcAft>
                <a:spcPts val="0"/>
              </a:spcAft>
              <a:buClr>
                <a:srgbClr val="000000"/>
              </a:buClr>
              <a:buSzPts val="700"/>
              <a:buChar char="○"/>
              <a:defRPr sz="500"/>
            </a:lvl5pPr>
            <a:lvl6pPr lvl="5" algn="ctr" rtl="0">
              <a:lnSpc>
                <a:spcPct val="100000"/>
              </a:lnSpc>
              <a:spcBef>
                <a:spcPts val="0"/>
              </a:spcBef>
              <a:spcAft>
                <a:spcPts val="0"/>
              </a:spcAft>
              <a:buClr>
                <a:srgbClr val="000000"/>
              </a:buClr>
              <a:buSzPts val="700"/>
              <a:buChar char="■"/>
              <a:defRPr sz="500"/>
            </a:lvl6pPr>
            <a:lvl7pPr lvl="6" algn="ctr" rtl="0">
              <a:lnSpc>
                <a:spcPct val="100000"/>
              </a:lnSpc>
              <a:spcBef>
                <a:spcPts val="0"/>
              </a:spcBef>
              <a:spcAft>
                <a:spcPts val="0"/>
              </a:spcAft>
              <a:buClr>
                <a:srgbClr val="000000"/>
              </a:buClr>
              <a:buSzPts val="700"/>
              <a:buChar char="●"/>
              <a:defRPr sz="500"/>
            </a:lvl7pPr>
            <a:lvl8pPr lvl="7" algn="ctr" rtl="0">
              <a:lnSpc>
                <a:spcPct val="100000"/>
              </a:lnSpc>
              <a:spcBef>
                <a:spcPts val="0"/>
              </a:spcBef>
              <a:spcAft>
                <a:spcPts val="0"/>
              </a:spcAft>
              <a:buClr>
                <a:srgbClr val="000000"/>
              </a:buClr>
              <a:buSzPts val="700"/>
              <a:buChar char="○"/>
              <a:defRPr sz="500"/>
            </a:lvl8pPr>
            <a:lvl9pPr lvl="8" algn="ctr" rtl="0">
              <a:lnSpc>
                <a:spcPct val="100000"/>
              </a:lnSpc>
              <a:spcBef>
                <a:spcPts val="0"/>
              </a:spcBef>
              <a:spcAft>
                <a:spcPts val="0"/>
              </a:spcAft>
              <a:buClr>
                <a:srgbClr val="000000"/>
              </a:buClr>
              <a:buSzPts val="700"/>
              <a:buChar char="■"/>
              <a:defRPr sz="500"/>
            </a:lvl9pPr>
          </a:lstStyle>
          <a:p>
            <a:endParaRPr/>
          </a:p>
        </p:txBody>
      </p:sp>
      <p:sp>
        <p:nvSpPr>
          <p:cNvPr id="94" name="Google Shape;94;p15"/>
          <p:cNvSpPr txBox="1">
            <a:spLocks noGrp="1"/>
          </p:cNvSpPr>
          <p:nvPr>
            <p:ph type="sldNum" idx="12"/>
          </p:nvPr>
        </p:nvSpPr>
        <p:spPr>
          <a:xfrm>
            <a:off x="6553200" y="4767264"/>
            <a:ext cx="2133600" cy="273900"/>
          </a:xfrm>
          <a:prstGeom prst="rect">
            <a:avLst/>
          </a:prstGeom>
          <a:noFill/>
          <a:ln>
            <a:noFill/>
          </a:ln>
        </p:spPr>
        <p:txBody>
          <a:bodyPr spcFirstLastPara="1" wrap="square" lIns="81650" tIns="40825" rIns="81650" bIns="40825" anchor="ctr" anchorCtr="0">
            <a:normAutofit/>
          </a:bodyPr>
          <a:lstStyle>
            <a:lvl1pPr marL="0" lvl="0" indent="0" algn="r" rtl="0">
              <a:lnSpc>
                <a:spcPct val="100000"/>
              </a:lnSpc>
              <a:spcBef>
                <a:spcPts val="0"/>
              </a:spcBef>
              <a:spcAft>
                <a:spcPts val="0"/>
              </a:spcAft>
              <a:buClr>
                <a:srgbClr val="888888"/>
              </a:buClr>
              <a:buSzPts val="1100"/>
              <a:buFont typeface="Helvetica Neue"/>
              <a:buNone/>
              <a:defRPr/>
            </a:lvl1pPr>
            <a:lvl2pPr marL="0" lvl="1" indent="0" algn="r" rtl="0">
              <a:lnSpc>
                <a:spcPct val="100000"/>
              </a:lnSpc>
              <a:spcBef>
                <a:spcPts val="0"/>
              </a:spcBef>
              <a:spcAft>
                <a:spcPts val="0"/>
              </a:spcAft>
              <a:buClr>
                <a:srgbClr val="888888"/>
              </a:buClr>
              <a:buSzPts val="1100"/>
              <a:buFont typeface="Helvetica Neue"/>
              <a:buNone/>
              <a:defRPr/>
            </a:lvl2pPr>
            <a:lvl3pPr marL="0" lvl="2" indent="0" algn="r" rtl="0">
              <a:lnSpc>
                <a:spcPct val="100000"/>
              </a:lnSpc>
              <a:spcBef>
                <a:spcPts val="0"/>
              </a:spcBef>
              <a:spcAft>
                <a:spcPts val="0"/>
              </a:spcAft>
              <a:buClr>
                <a:srgbClr val="888888"/>
              </a:buClr>
              <a:buSzPts val="1100"/>
              <a:buFont typeface="Helvetica Neue"/>
              <a:buNone/>
              <a:defRPr/>
            </a:lvl3pPr>
            <a:lvl4pPr marL="0" lvl="3" indent="0" algn="r" rtl="0">
              <a:lnSpc>
                <a:spcPct val="100000"/>
              </a:lnSpc>
              <a:spcBef>
                <a:spcPts val="0"/>
              </a:spcBef>
              <a:spcAft>
                <a:spcPts val="0"/>
              </a:spcAft>
              <a:buClr>
                <a:srgbClr val="888888"/>
              </a:buClr>
              <a:buSzPts val="1100"/>
              <a:buFont typeface="Helvetica Neue"/>
              <a:buNone/>
              <a:defRPr/>
            </a:lvl4pPr>
            <a:lvl5pPr marL="0" lvl="4" indent="0" algn="r" rtl="0">
              <a:lnSpc>
                <a:spcPct val="100000"/>
              </a:lnSpc>
              <a:spcBef>
                <a:spcPts val="0"/>
              </a:spcBef>
              <a:spcAft>
                <a:spcPts val="0"/>
              </a:spcAft>
              <a:buClr>
                <a:srgbClr val="888888"/>
              </a:buClr>
              <a:buSzPts val="1100"/>
              <a:buFont typeface="Helvetica Neue"/>
              <a:buNone/>
              <a:defRPr/>
            </a:lvl5pPr>
            <a:lvl6pPr marL="0" lvl="5" indent="0" algn="r" rtl="0">
              <a:lnSpc>
                <a:spcPct val="100000"/>
              </a:lnSpc>
              <a:spcBef>
                <a:spcPts val="0"/>
              </a:spcBef>
              <a:spcAft>
                <a:spcPts val="0"/>
              </a:spcAft>
              <a:buClr>
                <a:srgbClr val="888888"/>
              </a:buClr>
              <a:buSzPts val="1100"/>
              <a:buFont typeface="Helvetica Neue"/>
              <a:buNone/>
              <a:defRPr/>
            </a:lvl6pPr>
            <a:lvl7pPr marL="0" lvl="6" indent="0" algn="r" rtl="0">
              <a:lnSpc>
                <a:spcPct val="100000"/>
              </a:lnSpc>
              <a:spcBef>
                <a:spcPts val="0"/>
              </a:spcBef>
              <a:spcAft>
                <a:spcPts val="0"/>
              </a:spcAft>
              <a:buClr>
                <a:srgbClr val="888888"/>
              </a:buClr>
              <a:buSzPts val="1100"/>
              <a:buFont typeface="Helvetica Neue"/>
              <a:buNone/>
              <a:defRPr/>
            </a:lvl7pPr>
            <a:lvl8pPr marL="0" lvl="7" indent="0" algn="r" rtl="0">
              <a:lnSpc>
                <a:spcPct val="100000"/>
              </a:lnSpc>
              <a:spcBef>
                <a:spcPts val="0"/>
              </a:spcBef>
              <a:spcAft>
                <a:spcPts val="0"/>
              </a:spcAft>
              <a:buClr>
                <a:srgbClr val="888888"/>
              </a:buClr>
              <a:buSzPts val="1100"/>
              <a:buFont typeface="Helvetica Neue"/>
              <a:buNone/>
              <a:defRPr/>
            </a:lvl8pPr>
            <a:lvl9pPr marL="0" lvl="8" indent="0" algn="r" rtl="0">
              <a:lnSpc>
                <a:spcPct val="100000"/>
              </a:lnSpc>
              <a:spcBef>
                <a:spcPts val="0"/>
              </a:spcBef>
              <a:spcAft>
                <a:spcPts val="0"/>
              </a:spcAft>
              <a:buClr>
                <a:srgbClr val="888888"/>
              </a:buClr>
              <a:buSzPts val="1100"/>
              <a:buFont typeface="Helvetica Neue"/>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5"/>
        <p:cNvGrpSpPr/>
        <p:nvPr/>
      </p:nvGrpSpPr>
      <p:grpSpPr>
        <a:xfrm>
          <a:off x="0" y="0"/>
          <a:ext cx="0" cy="0"/>
          <a:chOff x="0" y="0"/>
          <a:chExt cx="0" cy="0"/>
        </a:xfrm>
      </p:grpSpPr>
      <p:sp>
        <p:nvSpPr>
          <p:cNvPr id="96" name="Google Shape;96;p16"/>
          <p:cNvSpPr/>
          <p:nvPr/>
        </p:nvSpPr>
        <p:spPr>
          <a:xfrm>
            <a:off x="0" y="2451225"/>
            <a:ext cx="9144000" cy="23511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a:spLocks noGrp="1"/>
          </p:cNvSpPr>
          <p:nvPr>
            <p:ph type="subTitle" idx="1"/>
          </p:nvPr>
        </p:nvSpPr>
        <p:spPr>
          <a:xfrm>
            <a:off x="1400850" y="3078992"/>
            <a:ext cx="2685600" cy="1095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200"/>
              </a:spcBef>
              <a:spcAft>
                <a:spcPts val="0"/>
              </a:spcAft>
              <a:buNone/>
              <a:defRPr sz="1400">
                <a:solidFill>
                  <a:srgbClr val="F3F3F3"/>
                </a:solidFill>
              </a:defRPr>
            </a:lvl2pPr>
            <a:lvl3pPr lvl="2" algn="ctr" rtl="0">
              <a:lnSpc>
                <a:spcPct val="100000"/>
              </a:lnSpc>
              <a:spcBef>
                <a:spcPts val="1200"/>
              </a:spcBef>
              <a:spcAft>
                <a:spcPts val="0"/>
              </a:spcAft>
              <a:buNone/>
              <a:defRPr sz="1400">
                <a:solidFill>
                  <a:srgbClr val="F3F3F3"/>
                </a:solidFill>
              </a:defRPr>
            </a:lvl3pPr>
            <a:lvl4pPr lvl="3" algn="ctr" rtl="0">
              <a:lnSpc>
                <a:spcPct val="100000"/>
              </a:lnSpc>
              <a:spcBef>
                <a:spcPts val="1200"/>
              </a:spcBef>
              <a:spcAft>
                <a:spcPts val="0"/>
              </a:spcAft>
              <a:buNone/>
              <a:defRPr sz="1400">
                <a:solidFill>
                  <a:srgbClr val="F3F3F3"/>
                </a:solidFill>
              </a:defRPr>
            </a:lvl4pPr>
            <a:lvl5pPr lvl="4" algn="ctr" rtl="0">
              <a:lnSpc>
                <a:spcPct val="100000"/>
              </a:lnSpc>
              <a:spcBef>
                <a:spcPts val="1200"/>
              </a:spcBef>
              <a:spcAft>
                <a:spcPts val="0"/>
              </a:spcAft>
              <a:buNone/>
              <a:defRPr sz="1400">
                <a:solidFill>
                  <a:srgbClr val="F3F3F3"/>
                </a:solidFill>
              </a:defRPr>
            </a:lvl5pPr>
            <a:lvl6pPr lvl="5" algn="ctr" rtl="0">
              <a:lnSpc>
                <a:spcPct val="100000"/>
              </a:lnSpc>
              <a:spcBef>
                <a:spcPts val="1200"/>
              </a:spcBef>
              <a:spcAft>
                <a:spcPts val="0"/>
              </a:spcAft>
              <a:buNone/>
              <a:defRPr sz="1400">
                <a:solidFill>
                  <a:srgbClr val="F3F3F3"/>
                </a:solidFill>
              </a:defRPr>
            </a:lvl6pPr>
            <a:lvl7pPr lvl="6" algn="ctr" rtl="0">
              <a:lnSpc>
                <a:spcPct val="100000"/>
              </a:lnSpc>
              <a:spcBef>
                <a:spcPts val="1200"/>
              </a:spcBef>
              <a:spcAft>
                <a:spcPts val="0"/>
              </a:spcAft>
              <a:buNone/>
              <a:defRPr sz="1400">
                <a:solidFill>
                  <a:srgbClr val="F3F3F3"/>
                </a:solidFill>
              </a:defRPr>
            </a:lvl7pPr>
            <a:lvl8pPr lvl="7" algn="ctr" rtl="0">
              <a:lnSpc>
                <a:spcPct val="100000"/>
              </a:lnSpc>
              <a:spcBef>
                <a:spcPts val="1200"/>
              </a:spcBef>
              <a:spcAft>
                <a:spcPts val="0"/>
              </a:spcAft>
              <a:buNone/>
              <a:defRPr sz="1400">
                <a:solidFill>
                  <a:srgbClr val="F3F3F3"/>
                </a:solidFill>
              </a:defRPr>
            </a:lvl8pPr>
            <a:lvl9pPr lvl="8" algn="ctr" rtl="0">
              <a:lnSpc>
                <a:spcPct val="100000"/>
              </a:lnSpc>
              <a:spcBef>
                <a:spcPts val="1200"/>
              </a:spcBef>
              <a:spcAft>
                <a:spcPts val="1200"/>
              </a:spcAft>
              <a:buNone/>
              <a:defRPr sz="1400">
                <a:solidFill>
                  <a:srgbClr val="F3F3F3"/>
                </a:solidFill>
              </a:defRPr>
            </a:lvl9pPr>
          </a:lstStyle>
          <a:p>
            <a:endParaRPr/>
          </a:p>
        </p:txBody>
      </p:sp>
      <p:sp>
        <p:nvSpPr>
          <p:cNvPr id="98" name="Google Shape;98;p16"/>
          <p:cNvSpPr txBox="1">
            <a:spLocks noGrp="1"/>
          </p:cNvSpPr>
          <p:nvPr>
            <p:ph type="ctrTitle"/>
          </p:nvPr>
        </p:nvSpPr>
        <p:spPr>
          <a:xfrm>
            <a:off x="720050" y="359450"/>
            <a:ext cx="3214200" cy="8349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16"/>
          <p:cNvSpPr txBox="1">
            <a:spLocks noGrp="1"/>
          </p:cNvSpPr>
          <p:nvPr>
            <p:ph type="subTitle" idx="2"/>
          </p:nvPr>
        </p:nvSpPr>
        <p:spPr>
          <a:xfrm>
            <a:off x="5057550" y="3078955"/>
            <a:ext cx="2685600" cy="1095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200"/>
              </a:spcBef>
              <a:spcAft>
                <a:spcPts val="0"/>
              </a:spcAft>
              <a:buNone/>
              <a:defRPr sz="1400">
                <a:solidFill>
                  <a:srgbClr val="F3F3F3"/>
                </a:solidFill>
              </a:defRPr>
            </a:lvl2pPr>
            <a:lvl3pPr lvl="2" algn="ctr" rtl="0">
              <a:lnSpc>
                <a:spcPct val="100000"/>
              </a:lnSpc>
              <a:spcBef>
                <a:spcPts val="1200"/>
              </a:spcBef>
              <a:spcAft>
                <a:spcPts val="0"/>
              </a:spcAft>
              <a:buNone/>
              <a:defRPr sz="1400">
                <a:solidFill>
                  <a:srgbClr val="F3F3F3"/>
                </a:solidFill>
              </a:defRPr>
            </a:lvl3pPr>
            <a:lvl4pPr lvl="3" algn="ctr" rtl="0">
              <a:lnSpc>
                <a:spcPct val="100000"/>
              </a:lnSpc>
              <a:spcBef>
                <a:spcPts val="1200"/>
              </a:spcBef>
              <a:spcAft>
                <a:spcPts val="0"/>
              </a:spcAft>
              <a:buNone/>
              <a:defRPr sz="1400">
                <a:solidFill>
                  <a:srgbClr val="F3F3F3"/>
                </a:solidFill>
              </a:defRPr>
            </a:lvl4pPr>
            <a:lvl5pPr lvl="4" algn="ctr" rtl="0">
              <a:lnSpc>
                <a:spcPct val="100000"/>
              </a:lnSpc>
              <a:spcBef>
                <a:spcPts val="1200"/>
              </a:spcBef>
              <a:spcAft>
                <a:spcPts val="0"/>
              </a:spcAft>
              <a:buNone/>
              <a:defRPr sz="1400">
                <a:solidFill>
                  <a:srgbClr val="F3F3F3"/>
                </a:solidFill>
              </a:defRPr>
            </a:lvl5pPr>
            <a:lvl6pPr lvl="5" algn="ctr" rtl="0">
              <a:lnSpc>
                <a:spcPct val="100000"/>
              </a:lnSpc>
              <a:spcBef>
                <a:spcPts val="1200"/>
              </a:spcBef>
              <a:spcAft>
                <a:spcPts val="0"/>
              </a:spcAft>
              <a:buNone/>
              <a:defRPr sz="1400">
                <a:solidFill>
                  <a:srgbClr val="F3F3F3"/>
                </a:solidFill>
              </a:defRPr>
            </a:lvl6pPr>
            <a:lvl7pPr lvl="6" algn="ctr" rtl="0">
              <a:lnSpc>
                <a:spcPct val="100000"/>
              </a:lnSpc>
              <a:spcBef>
                <a:spcPts val="1200"/>
              </a:spcBef>
              <a:spcAft>
                <a:spcPts val="0"/>
              </a:spcAft>
              <a:buNone/>
              <a:defRPr sz="1400">
                <a:solidFill>
                  <a:srgbClr val="F3F3F3"/>
                </a:solidFill>
              </a:defRPr>
            </a:lvl7pPr>
            <a:lvl8pPr lvl="7" algn="ctr" rtl="0">
              <a:lnSpc>
                <a:spcPct val="100000"/>
              </a:lnSpc>
              <a:spcBef>
                <a:spcPts val="1200"/>
              </a:spcBef>
              <a:spcAft>
                <a:spcPts val="0"/>
              </a:spcAft>
              <a:buNone/>
              <a:defRPr sz="1400">
                <a:solidFill>
                  <a:srgbClr val="F3F3F3"/>
                </a:solidFill>
              </a:defRPr>
            </a:lvl8pPr>
            <a:lvl9pPr lvl="8" algn="ctr" rtl="0">
              <a:lnSpc>
                <a:spcPct val="100000"/>
              </a:lnSpc>
              <a:spcBef>
                <a:spcPts val="1200"/>
              </a:spcBef>
              <a:spcAft>
                <a:spcPts val="1200"/>
              </a:spcAft>
              <a:buNone/>
              <a:defRPr sz="1400">
                <a:solidFill>
                  <a:srgbClr val="F3F3F3"/>
                </a:solidFill>
              </a:defRPr>
            </a:lvl9pPr>
          </a:lstStyle>
          <a:p>
            <a:endParaRPr/>
          </a:p>
        </p:txBody>
      </p:sp>
      <p:sp>
        <p:nvSpPr>
          <p:cNvPr id="100" name="Google Shape;100;p16"/>
          <p:cNvSpPr txBox="1">
            <a:spLocks noGrp="1"/>
          </p:cNvSpPr>
          <p:nvPr>
            <p:ph type="subTitle" idx="3"/>
          </p:nvPr>
        </p:nvSpPr>
        <p:spPr>
          <a:xfrm>
            <a:off x="1400850" y="2409150"/>
            <a:ext cx="2685600" cy="781200"/>
          </a:xfrm>
          <a:prstGeom prst="rect">
            <a:avLst/>
          </a:prstGeom>
          <a:noFill/>
        </p:spPr>
        <p:txBody>
          <a:bodyPr spcFirstLastPara="1" wrap="square" lIns="91425" tIns="91425" rIns="91425" bIns="0" anchor="b" anchorCtr="0">
            <a:normAutofit/>
          </a:bodyPr>
          <a:lstStyle>
            <a:lvl1pPr lvl="0" algn="ctr" rtl="0">
              <a:lnSpc>
                <a:spcPct val="100000"/>
              </a:lnSpc>
              <a:spcBef>
                <a:spcPts val="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1pPr>
            <a:lvl2pPr lvl="1"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2pPr>
            <a:lvl3pPr lvl="2"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3pPr>
            <a:lvl4pPr lvl="3"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4pPr>
            <a:lvl5pPr lvl="4"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5pPr>
            <a:lvl6pPr lvl="5"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6pPr>
            <a:lvl7pPr lvl="6"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7pPr>
            <a:lvl8pPr lvl="7"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8pPr>
            <a:lvl9pPr lvl="8" algn="ctr" rtl="0">
              <a:lnSpc>
                <a:spcPct val="100000"/>
              </a:lnSpc>
              <a:spcBef>
                <a:spcPts val="1200"/>
              </a:spcBef>
              <a:spcAft>
                <a:spcPts val="1200"/>
              </a:spcAft>
              <a:buNone/>
              <a:defRPr sz="1800">
                <a:solidFill>
                  <a:srgbClr val="F3F3F3"/>
                </a:solidFill>
                <a:latin typeface="Barlow Semi Condensed SemiBold"/>
                <a:ea typeface="Barlow Semi Condensed SemiBold"/>
                <a:cs typeface="Barlow Semi Condensed SemiBold"/>
                <a:sym typeface="Barlow Semi Condensed SemiBold"/>
              </a:defRPr>
            </a:lvl9pPr>
          </a:lstStyle>
          <a:p>
            <a:endParaRPr/>
          </a:p>
        </p:txBody>
      </p:sp>
      <p:sp>
        <p:nvSpPr>
          <p:cNvPr id="101" name="Google Shape;101;p16"/>
          <p:cNvSpPr txBox="1">
            <a:spLocks noGrp="1"/>
          </p:cNvSpPr>
          <p:nvPr>
            <p:ph type="subTitle" idx="4"/>
          </p:nvPr>
        </p:nvSpPr>
        <p:spPr>
          <a:xfrm>
            <a:off x="5057550" y="2409150"/>
            <a:ext cx="2685600" cy="781200"/>
          </a:xfrm>
          <a:prstGeom prst="rect">
            <a:avLst/>
          </a:prstGeom>
          <a:noFill/>
        </p:spPr>
        <p:txBody>
          <a:bodyPr spcFirstLastPara="1" wrap="square" lIns="91425" tIns="91425" rIns="91425" bIns="0" anchor="b" anchorCtr="0">
            <a:normAutofit/>
          </a:bodyPr>
          <a:lstStyle>
            <a:lvl1pPr lvl="0" algn="ctr" rtl="0">
              <a:lnSpc>
                <a:spcPct val="100000"/>
              </a:lnSpc>
              <a:spcBef>
                <a:spcPts val="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1pPr>
            <a:lvl2pPr lvl="1"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2pPr>
            <a:lvl3pPr lvl="2"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3pPr>
            <a:lvl4pPr lvl="3"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4pPr>
            <a:lvl5pPr lvl="4"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5pPr>
            <a:lvl6pPr lvl="5"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6pPr>
            <a:lvl7pPr lvl="6"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7pPr>
            <a:lvl8pPr lvl="7" algn="ctr" rtl="0">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8pPr>
            <a:lvl9pPr lvl="8" algn="ctr" rtl="0">
              <a:lnSpc>
                <a:spcPct val="100000"/>
              </a:lnSpc>
              <a:spcBef>
                <a:spcPts val="1200"/>
              </a:spcBef>
              <a:spcAft>
                <a:spcPts val="1200"/>
              </a:spcAft>
              <a:buNone/>
              <a:defRPr sz="1800">
                <a:solidFill>
                  <a:srgbClr val="F3F3F3"/>
                </a:solidFill>
                <a:latin typeface="Barlow Semi Condensed SemiBold"/>
                <a:ea typeface="Barlow Semi Condensed SemiBold"/>
                <a:cs typeface="Barlow Semi Condensed SemiBold"/>
                <a:sym typeface="Barlow Semi Condensed SemiBold"/>
              </a:defRPr>
            </a:lvl9pPr>
          </a:lstStyle>
          <a:p>
            <a:endParaRPr/>
          </a:p>
        </p:txBody>
      </p:sp>
      <p:grpSp>
        <p:nvGrpSpPr>
          <p:cNvPr id="102" name="Google Shape;102;p16"/>
          <p:cNvGrpSpPr/>
          <p:nvPr/>
        </p:nvGrpSpPr>
        <p:grpSpPr>
          <a:xfrm>
            <a:off x="8350757" y="149679"/>
            <a:ext cx="627300" cy="1446850"/>
            <a:chOff x="6656382" y="-78921"/>
            <a:chExt cx="627300" cy="1446850"/>
          </a:xfrm>
        </p:grpSpPr>
        <p:sp>
          <p:nvSpPr>
            <p:cNvPr id="103" name="Google Shape;103;p16"/>
            <p:cNvSpPr/>
            <p:nvPr/>
          </p:nvSpPr>
          <p:spPr>
            <a:xfrm>
              <a:off x="66563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69389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72215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66563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69389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72215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66563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69389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72215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66563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69389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72215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66563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69389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72215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66563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69389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72215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MAIN_POINT_1_1_1">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5238250" y="1658400"/>
            <a:ext cx="2090700" cy="1345500"/>
          </a:xfrm>
          <a:prstGeom prst="rect">
            <a:avLst/>
          </a:prstGeom>
          <a:noFill/>
          <a:ln>
            <a:noFill/>
          </a:ln>
        </p:spPr>
        <p:txBody>
          <a:bodyPr spcFirstLastPara="1" wrap="square" lIns="91425" tIns="0" rIns="0" bIns="0" anchor="b" anchorCtr="0">
            <a:normAutofit/>
          </a:bodyPr>
          <a:lstStyle>
            <a:lvl1pPr lvl="0" rtl="0">
              <a:spcBef>
                <a:spcPts val="0"/>
              </a:spcBef>
              <a:spcAft>
                <a:spcPts val="0"/>
              </a:spcAft>
              <a:buSzPts val="2200"/>
              <a:buNone/>
              <a:defRPr sz="2400" i="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123" name="Google Shape;123;p17"/>
          <p:cNvSpPr txBox="1">
            <a:spLocks noGrp="1"/>
          </p:cNvSpPr>
          <p:nvPr>
            <p:ph type="subTitle" idx="1"/>
          </p:nvPr>
        </p:nvSpPr>
        <p:spPr>
          <a:xfrm>
            <a:off x="5238250" y="3480175"/>
            <a:ext cx="2498400" cy="888300"/>
          </a:xfrm>
          <a:prstGeom prst="rect">
            <a:avLst/>
          </a:prstGeom>
        </p:spPr>
        <p:txBody>
          <a:bodyPr spcFirstLastPara="1" wrap="square" lIns="91425" tIns="91425" rIns="0" bIns="91425" anchor="ctr" anchorCtr="0">
            <a:normAutofit/>
          </a:bodyPr>
          <a:lstStyle>
            <a:lvl1pPr lvl="0" rtl="0">
              <a:lnSpc>
                <a:spcPct val="100000"/>
              </a:lnSpc>
              <a:spcBef>
                <a:spcPts val="0"/>
              </a:spcBef>
              <a:spcAft>
                <a:spcPts val="0"/>
              </a:spcAft>
              <a:buNone/>
              <a:defRPr sz="1400"/>
            </a:lvl1pPr>
            <a:lvl2pPr lvl="1" rtl="0">
              <a:lnSpc>
                <a:spcPct val="100000"/>
              </a:lnSpc>
              <a:spcBef>
                <a:spcPts val="1200"/>
              </a:spcBef>
              <a:spcAft>
                <a:spcPts val="0"/>
              </a:spcAft>
              <a:buNone/>
              <a:defRPr sz="1400">
                <a:solidFill>
                  <a:schemeClr val="dk2"/>
                </a:solidFill>
              </a:defRPr>
            </a:lvl2pPr>
            <a:lvl3pPr lvl="2" rtl="0">
              <a:lnSpc>
                <a:spcPct val="100000"/>
              </a:lnSpc>
              <a:spcBef>
                <a:spcPts val="1200"/>
              </a:spcBef>
              <a:spcAft>
                <a:spcPts val="0"/>
              </a:spcAft>
              <a:buNone/>
              <a:defRPr sz="1400">
                <a:solidFill>
                  <a:schemeClr val="dk2"/>
                </a:solidFill>
              </a:defRPr>
            </a:lvl3pPr>
            <a:lvl4pPr lvl="3" rtl="0">
              <a:lnSpc>
                <a:spcPct val="100000"/>
              </a:lnSpc>
              <a:spcBef>
                <a:spcPts val="1200"/>
              </a:spcBef>
              <a:spcAft>
                <a:spcPts val="0"/>
              </a:spcAft>
              <a:buNone/>
              <a:defRPr sz="1400">
                <a:solidFill>
                  <a:schemeClr val="dk2"/>
                </a:solidFill>
              </a:defRPr>
            </a:lvl4pPr>
            <a:lvl5pPr lvl="4" rtl="0">
              <a:lnSpc>
                <a:spcPct val="100000"/>
              </a:lnSpc>
              <a:spcBef>
                <a:spcPts val="1200"/>
              </a:spcBef>
              <a:spcAft>
                <a:spcPts val="0"/>
              </a:spcAft>
              <a:buNone/>
              <a:defRPr sz="1400">
                <a:solidFill>
                  <a:schemeClr val="dk2"/>
                </a:solidFill>
              </a:defRPr>
            </a:lvl5pPr>
            <a:lvl6pPr lvl="5" rtl="0">
              <a:lnSpc>
                <a:spcPct val="100000"/>
              </a:lnSpc>
              <a:spcBef>
                <a:spcPts val="1200"/>
              </a:spcBef>
              <a:spcAft>
                <a:spcPts val="0"/>
              </a:spcAft>
              <a:buNone/>
              <a:defRPr sz="1400">
                <a:solidFill>
                  <a:schemeClr val="dk2"/>
                </a:solidFill>
              </a:defRPr>
            </a:lvl6pPr>
            <a:lvl7pPr lvl="6" rtl="0">
              <a:lnSpc>
                <a:spcPct val="100000"/>
              </a:lnSpc>
              <a:spcBef>
                <a:spcPts val="1200"/>
              </a:spcBef>
              <a:spcAft>
                <a:spcPts val="0"/>
              </a:spcAft>
              <a:buNone/>
              <a:defRPr sz="1400">
                <a:solidFill>
                  <a:schemeClr val="dk2"/>
                </a:solidFill>
              </a:defRPr>
            </a:lvl7pPr>
            <a:lvl8pPr lvl="7" rtl="0">
              <a:lnSpc>
                <a:spcPct val="100000"/>
              </a:lnSpc>
              <a:spcBef>
                <a:spcPts val="1200"/>
              </a:spcBef>
              <a:spcAft>
                <a:spcPts val="0"/>
              </a:spcAft>
              <a:buNone/>
              <a:defRPr sz="1400">
                <a:solidFill>
                  <a:schemeClr val="dk2"/>
                </a:solidFill>
              </a:defRPr>
            </a:lvl8pPr>
            <a:lvl9pPr lvl="8" rtl="0">
              <a:lnSpc>
                <a:spcPct val="100000"/>
              </a:lnSpc>
              <a:spcBef>
                <a:spcPts val="1200"/>
              </a:spcBef>
              <a:spcAft>
                <a:spcPts val="1200"/>
              </a:spcAft>
              <a:buNone/>
              <a:defRPr sz="1400">
                <a:solidFill>
                  <a:schemeClr val="dk2"/>
                </a:solidFill>
              </a:defRPr>
            </a:lvl9pPr>
          </a:lstStyle>
          <a:p>
            <a:endParaRPr/>
          </a:p>
        </p:txBody>
      </p:sp>
      <p:sp>
        <p:nvSpPr>
          <p:cNvPr id="124" name="Google Shape;124;p17"/>
          <p:cNvSpPr/>
          <p:nvPr/>
        </p:nvSpPr>
        <p:spPr>
          <a:xfrm>
            <a:off x="-112925" y="3233575"/>
            <a:ext cx="9360025" cy="1927400"/>
          </a:xfrm>
          <a:custGeom>
            <a:avLst/>
            <a:gdLst/>
            <a:ahLst/>
            <a:cxnLst/>
            <a:rect l="l" t="t" r="r" b="b"/>
            <a:pathLst>
              <a:path w="374401" h="77096" extrusionOk="0">
                <a:moveTo>
                  <a:pt x="0" y="0"/>
                </a:moveTo>
                <a:lnTo>
                  <a:pt x="41826" y="77096"/>
                </a:lnTo>
                <a:lnTo>
                  <a:pt x="374401" y="41826"/>
                </a:lnTo>
              </a:path>
            </a:pathLst>
          </a:custGeom>
          <a:noFill/>
          <a:ln w="19050" cap="flat" cmpd="sng">
            <a:solidFill>
              <a:srgbClr val="434343"/>
            </a:solidFill>
            <a:prstDash val="solid"/>
            <a:round/>
            <a:headEnd type="none" w="med" len="med"/>
            <a:tailEnd type="none" w="med" len="med"/>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design 2">
  <p:cSld name="TITLE_ONLY_2_1_2">
    <p:spTree>
      <p:nvGrpSpPr>
        <p:cNvPr id="1" name="Shape 125"/>
        <p:cNvGrpSpPr/>
        <p:nvPr/>
      </p:nvGrpSpPr>
      <p:grpSpPr>
        <a:xfrm>
          <a:off x="0" y="0"/>
          <a:ext cx="0" cy="0"/>
          <a:chOff x="0" y="0"/>
          <a:chExt cx="0" cy="0"/>
        </a:xfrm>
      </p:grpSpPr>
      <p:sp>
        <p:nvSpPr>
          <p:cNvPr id="126" name="Google Shape;126;p18"/>
          <p:cNvSpPr txBox="1">
            <a:spLocks noGrp="1"/>
          </p:cNvSpPr>
          <p:nvPr>
            <p:ph type="ctrTitle"/>
          </p:nvPr>
        </p:nvSpPr>
        <p:spPr>
          <a:xfrm>
            <a:off x="720050" y="359450"/>
            <a:ext cx="3214200" cy="8349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127" name="Google Shape;127;p18"/>
          <p:cNvGrpSpPr/>
          <p:nvPr/>
        </p:nvGrpSpPr>
        <p:grpSpPr>
          <a:xfrm rot="5400000">
            <a:off x="8186507" y="4182606"/>
            <a:ext cx="627300" cy="1446850"/>
            <a:chOff x="6656382" y="-78921"/>
            <a:chExt cx="627300" cy="1446850"/>
          </a:xfrm>
        </p:grpSpPr>
        <p:sp>
          <p:nvSpPr>
            <p:cNvPr id="128" name="Google Shape;128;p18"/>
            <p:cNvSpPr/>
            <p:nvPr/>
          </p:nvSpPr>
          <p:spPr>
            <a:xfrm>
              <a:off x="66563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66563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66563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66563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66563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66563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69389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69389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69389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389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389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389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72215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72215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72215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72215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72215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2215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8"/>
          <p:cNvSpPr/>
          <p:nvPr/>
        </p:nvSpPr>
        <p:spPr>
          <a:xfrm>
            <a:off x="-157950" y="4149775"/>
            <a:ext cx="1808700" cy="1006100"/>
          </a:xfrm>
          <a:custGeom>
            <a:avLst/>
            <a:gdLst/>
            <a:ahLst/>
            <a:cxnLst/>
            <a:rect l="l" t="t" r="r" b="b"/>
            <a:pathLst>
              <a:path w="72348" h="40244" extrusionOk="0">
                <a:moveTo>
                  <a:pt x="0" y="4522"/>
                </a:moveTo>
                <a:lnTo>
                  <a:pt x="40244" y="0"/>
                </a:lnTo>
                <a:lnTo>
                  <a:pt x="72348" y="40244"/>
                </a:lnTo>
              </a:path>
            </a:pathLst>
          </a:custGeom>
          <a:noFill/>
          <a:ln w="19050" cap="flat" cmpd="sng">
            <a:solidFill>
              <a:srgbClr val="434343"/>
            </a:solidFill>
            <a:prstDash val="solid"/>
            <a:round/>
            <a:headEnd type="none" w="med" len="med"/>
            <a:tailEnd type="none" w="med" len="med"/>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design 3">
  <p:cSld name="TITLE_ONLY_2_1_1">
    <p:spTree>
      <p:nvGrpSpPr>
        <p:cNvPr id="1" name="Shape 147"/>
        <p:cNvGrpSpPr/>
        <p:nvPr/>
      </p:nvGrpSpPr>
      <p:grpSpPr>
        <a:xfrm>
          <a:off x="0" y="0"/>
          <a:ext cx="0" cy="0"/>
          <a:chOff x="0" y="0"/>
          <a:chExt cx="0" cy="0"/>
        </a:xfrm>
      </p:grpSpPr>
      <p:sp>
        <p:nvSpPr>
          <p:cNvPr id="148" name="Google Shape;148;p19"/>
          <p:cNvSpPr txBox="1">
            <a:spLocks noGrp="1"/>
          </p:cNvSpPr>
          <p:nvPr>
            <p:ph type="ctrTitle"/>
          </p:nvPr>
        </p:nvSpPr>
        <p:spPr>
          <a:xfrm>
            <a:off x="720050" y="359450"/>
            <a:ext cx="3214200" cy="8349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149" name="Google Shape;149;p19"/>
          <p:cNvGrpSpPr/>
          <p:nvPr/>
        </p:nvGrpSpPr>
        <p:grpSpPr>
          <a:xfrm rot="5400000">
            <a:off x="8186507" y="4182606"/>
            <a:ext cx="627300" cy="1446850"/>
            <a:chOff x="6656382" y="-78921"/>
            <a:chExt cx="627300" cy="1446850"/>
          </a:xfrm>
        </p:grpSpPr>
        <p:sp>
          <p:nvSpPr>
            <p:cNvPr id="150" name="Google Shape;150;p19"/>
            <p:cNvSpPr/>
            <p:nvPr/>
          </p:nvSpPr>
          <p:spPr>
            <a:xfrm>
              <a:off x="66563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p:nvPr/>
          </p:nvSpPr>
          <p:spPr>
            <a:xfrm>
              <a:off x="66563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9"/>
            <p:cNvSpPr/>
            <p:nvPr/>
          </p:nvSpPr>
          <p:spPr>
            <a:xfrm>
              <a:off x="66563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a:off x="66563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66563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a:off x="66563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69389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69389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69389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69389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69389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69389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72215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72215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p:nvPr/>
          </p:nvSpPr>
          <p:spPr>
            <a:xfrm>
              <a:off x="72215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9"/>
            <p:cNvSpPr/>
            <p:nvPr/>
          </p:nvSpPr>
          <p:spPr>
            <a:xfrm>
              <a:off x="72215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9"/>
            <p:cNvSpPr/>
            <p:nvPr/>
          </p:nvSpPr>
          <p:spPr>
            <a:xfrm>
              <a:off x="72215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a:off x="72215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9"/>
          <p:cNvSpPr/>
          <p:nvPr/>
        </p:nvSpPr>
        <p:spPr>
          <a:xfrm rot="10800000">
            <a:off x="7346604" y="587"/>
            <a:ext cx="1808700" cy="1006100"/>
          </a:xfrm>
          <a:custGeom>
            <a:avLst/>
            <a:gdLst/>
            <a:ahLst/>
            <a:cxnLst/>
            <a:rect l="l" t="t" r="r" b="b"/>
            <a:pathLst>
              <a:path w="72348" h="40244" extrusionOk="0">
                <a:moveTo>
                  <a:pt x="0" y="4522"/>
                </a:moveTo>
                <a:lnTo>
                  <a:pt x="40244" y="0"/>
                </a:lnTo>
                <a:lnTo>
                  <a:pt x="72348" y="40244"/>
                </a:lnTo>
              </a:path>
            </a:pathLst>
          </a:custGeom>
          <a:noFill/>
          <a:ln w="19050" cap="flat" cmpd="sng">
            <a:solidFill>
              <a:srgbClr val="434343"/>
            </a:solidFill>
            <a:prstDash val="solid"/>
            <a:round/>
            <a:headEnd type="none" w="med" len="med"/>
            <a:tailEnd type="none" w="med" len="med"/>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design 1">
  <p:cSld name="TITLE_ONLY_2">
    <p:spTree>
      <p:nvGrpSpPr>
        <p:cNvPr id="1" name="Shape 169"/>
        <p:cNvGrpSpPr/>
        <p:nvPr/>
      </p:nvGrpSpPr>
      <p:grpSpPr>
        <a:xfrm>
          <a:off x="0" y="0"/>
          <a:ext cx="0" cy="0"/>
          <a:chOff x="0" y="0"/>
          <a:chExt cx="0" cy="0"/>
        </a:xfrm>
      </p:grpSpPr>
      <p:sp>
        <p:nvSpPr>
          <p:cNvPr id="170" name="Google Shape;170;p20"/>
          <p:cNvSpPr txBox="1">
            <a:spLocks noGrp="1"/>
          </p:cNvSpPr>
          <p:nvPr>
            <p:ph type="ctrTitle"/>
          </p:nvPr>
        </p:nvSpPr>
        <p:spPr>
          <a:xfrm>
            <a:off x="720050" y="359450"/>
            <a:ext cx="3214200" cy="8349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171" name="Google Shape;171;p20"/>
          <p:cNvGrpSpPr/>
          <p:nvPr/>
        </p:nvGrpSpPr>
        <p:grpSpPr>
          <a:xfrm rot="5400000">
            <a:off x="8186507" y="4182606"/>
            <a:ext cx="627300" cy="1446850"/>
            <a:chOff x="6656382" y="-78921"/>
            <a:chExt cx="627300" cy="1446850"/>
          </a:xfrm>
        </p:grpSpPr>
        <p:sp>
          <p:nvSpPr>
            <p:cNvPr id="172" name="Google Shape;172;p20"/>
            <p:cNvSpPr/>
            <p:nvPr/>
          </p:nvSpPr>
          <p:spPr>
            <a:xfrm>
              <a:off x="66563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66563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a:off x="66563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66563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66563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66563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0"/>
            <p:cNvSpPr/>
            <p:nvPr/>
          </p:nvSpPr>
          <p:spPr>
            <a:xfrm>
              <a:off x="69389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69389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0"/>
            <p:cNvSpPr/>
            <p:nvPr/>
          </p:nvSpPr>
          <p:spPr>
            <a:xfrm>
              <a:off x="69389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0"/>
            <p:cNvSpPr/>
            <p:nvPr/>
          </p:nvSpPr>
          <p:spPr>
            <a:xfrm>
              <a:off x="69389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69389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a:off x="69389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a:off x="7221582"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7221582"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7221582"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7221582"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7221582"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7221582" y="-78921"/>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0"/>
          <p:cNvSpPr/>
          <p:nvPr/>
        </p:nvSpPr>
        <p:spPr>
          <a:xfrm>
            <a:off x="-112925" y="3233575"/>
            <a:ext cx="9360025" cy="1927400"/>
          </a:xfrm>
          <a:custGeom>
            <a:avLst/>
            <a:gdLst/>
            <a:ahLst/>
            <a:cxnLst/>
            <a:rect l="l" t="t" r="r" b="b"/>
            <a:pathLst>
              <a:path w="374401" h="77096" extrusionOk="0">
                <a:moveTo>
                  <a:pt x="0" y="0"/>
                </a:moveTo>
                <a:lnTo>
                  <a:pt x="41826" y="77096"/>
                </a:lnTo>
                <a:lnTo>
                  <a:pt x="374401" y="41826"/>
                </a:lnTo>
              </a:path>
            </a:pathLst>
          </a:custGeom>
          <a:noFill/>
          <a:ln w="19050" cap="flat" cmpd="sng">
            <a:solidFill>
              <a:srgbClr val="434343"/>
            </a:solidFill>
            <a:prstDash val="solid"/>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2">
  <p:cSld name="ONE_COLUMN_TEXT_2">
    <p:spTree>
      <p:nvGrpSpPr>
        <p:cNvPr id="1" name="Shape 191"/>
        <p:cNvGrpSpPr/>
        <p:nvPr/>
      </p:nvGrpSpPr>
      <p:grpSpPr>
        <a:xfrm>
          <a:off x="0" y="0"/>
          <a:ext cx="0" cy="0"/>
          <a:chOff x="0" y="0"/>
          <a:chExt cx="0" cy="0"/>
        </a:xfrm>
      </p:grpSpPr>
      <p:sp>
        <p:nvSpPr>
          <p:cNvPr id="192" name="Google Shape;192;p21"/>
          <p:cNvSpPr/>
          <p:nvPr/>
        </p:nvSpPr>
        <p:spPr>
          <a:xfrm>
            <a:off x="-16825" y="-95500"/>
            <a:ext cx="8461350" cy="5256550"/>
          </a:xfrm>
          <a:custGeom>
            <a:avLst/>
            <a:gdLst/>
            <a:ahLst/>
            <a:cxnLst/>
            <a:rect l="l" t="t" r="r" b="b"/>
            <a:pathLst>
              <a:path w="338454" h="210262" extrusionOk="0">
                <a:moveTo>
                  <a:pt x="266558" y="0"/>
                </a:moveTo>
                <a:lnTo>
                  <a:pt x="338454" y="106940"/>
                </a:lnTo>
                <a:lnTo>
                  <a:pt x="310419" y="210262"/>
                </a:lnTo>
                <a:lnTo>
                  <a:pt x="0" y="196245"/>
                </a:lnTo>
              </a:path>
            </a:pathLst>
          </a:custGeom>
          <a:noFill/>
          <a:ln w="19050" cap="flat" cmpd="sng">
            <a:solidFill>
              <a:srgbClr val="434343"/>
            </a:solidFill>
            <a:prstDash val="solid"/>
            <a:round/>
            <a:headEnd type="none" w="med" len="med"/>
            <a:tailEnd type="none" w="med" len="med"/>
          </a:ln>
        </p:spPr>
      </p:sp>
      <p:grpSp>
        <p:nvGrpSpPr>
          <p:cNvPr id="193" name="Google Shape;193;p21"/>
          <p:cNvGrpSpPr/>
          <p:nvPr/>
        </p:nvGrpSpPr>
        <p:grpSpPr>
          <a:xfrm>
            <a:off x="198233" y="198029"/>
            <a:ext cx="344700" cy="1169900"/>
            <a:chOff x="198233" y="198029"/>
            <a:chExt cx="344700" cy="1169900"/>
          </a:xfrm>
        </p:grpSpPr>
        <p:sp>
          <p:nvSpPr>
            <p:cNvPr id="194" name="Google Shape;194;p21"/>
            <p:cNvSpPr/>
            <p:nvPr/>
          </p:nvSpPr>
          <p:spPr>
            <a:xfrm>
              <a:off x="198233"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a:off x="480833" y="1980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198233"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a:off x="480833" y="4749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a:off x="198233"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480833" y="7519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198233"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480833" y="102887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198233"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a:off x="480833" y="1305829"/>
              <a:ext cx="62100" cy="62100"/>
            </a:xfrm>
            <a:prstGeom prst="ellipse">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1"/>
          <p:cNvSpPr txBox="1">
            <a:spLocks noGrp="1"/>
          </p:cNvSpPr>
          <p:nvPr>
            <p:ph type="ctrTitle"/>
          </p:nvPr>
        </p:nvSpPr>
        <p:spPr>
          <a:xfrm>
            <a:off x="720000" y="1405200"/>
            <a:ext cx="2958300" cy="9696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6000" b="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5" name="Google Shape;205;p21"/>
          <p:cNvSpPr txBox="1">
            <a:spLocks noGrp="1"/>
          </p:cNvSpPr>
          <p:nvPr>
            <p:ph type="subTitle" idx="1"/>
          </p:nvPr>
        </p:nvSpPr>
        <p:spPr>
          <a:xfrm>
            <a:off x="720000" y="2571750"/>
            <a:ext cx="4073400" cy="1693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a:lvl2pPr>
            <a:lvl3pPr lvl="2" rtl="0">
              <a:lnSpc>
                <a:spcPct val="100000"/>
              </a:lnSpc>
              <a:spcBef>
                <a:spcPts val="1200"/>
              </a:spcBef>
              <a:spcAft>
                <a:spcPts val="0"/>
              </a:spcAft>
              <a:buNone/>
              <a:defRPr sz="1600"/>
            </a:lvl3pPr>
            <a:lvl4pPr lvl="3" rtl="0">
              <a:lnSpc>
                <a:spcPct val="100000"/>
              </a:lnSpc>
              <a:spcBef>
                <a:spcPts val="1200"/>
              </a:spcBef>
              <a:spcAft>
                <a:spcPts val="0"/>
              </a:spcAft>
              <a:buNone/>
              <a:defRPr sz="1600"/>
            </a:lvl4pPr>
            <a:lvl5pPr lvl="4" rtl="0">
              <a:lnSpc>
                <a:spcPct val="100000"/>
              </a:lnSpc>
              <a:spcBef>
                <a:spcPts val="1200"/>
              </a:spcBef>
              <a:spcAft>
                <a:spcPts val="0"/>
              </a:spcAft>
              <a:buNone/>
              <a:defRPr sz="1600"/>
            </a:lvl5pPr>
            <a:lvl6pPr lvl="5" rtl="0">
              <a:lnSpc>
                <a:spcPct val="100000"/>
              </a:lnSpc>
              <a:spcBef>
                <a:spcPts val="1200"/>
              </a:spcBef>
              <a:spcAft>
                <a:spcPts val="0"/>
              </a:spcAft>
              <a:buNone/>
              <a:defRPr sz="1600"/>
            </a:lvl6pPr>
            <a:lvl7pPr lvl="6" rtl="0">
              <a:lnSpc>
                <a:spcPct val="100000"/>
              </a:lnSpc>
              <a:spcBef>
                <a:spcPts val="1200"/>
              </a:spcBef>
              <a:spcAft>
                <a:spcPts val="0"/>
              </a:spcAft>
              <a:buNone/>
              <a:defRPr sz="1600"/>
            </a:lvl7pPr>
            <a:lvl8pPr lvl="7" rtl="0">
              <a:lnSpc>
                <a:spcPct val="100000"/>
              </a:lnSpc>
              <a:spcBef>
                <a:spcPts val="1200"/>
              </a:spcBef>
              <a:spcAft>
                <a:spcPts val="0"/>
              </a:spcAft>
              <a:buNone/>
              <a:defRPr sz="1600"/>
            </a:lvl8pPr>
            <a:lvl9pPr lvl="8" rtl="0">
              <a:lnSpc>
                <a:spcPct val="100000"/>
              </a:lnSpc>
              <a:spcBef>
                <a:spcPts val="1200"/>
              </a:spcBef>
              <a:spcAft>
                <a:spcPts val="1200"/>
              </a:spcAft>
              <a:buNone/>
              <a:defRPr sz="1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MAIN_POINT_1_1_2">
    <p:spTree>
      <p:nvGrpSpPr>
        <p:cNvPr id="1" name="Shape 206"/>
        <p:cNvGrpSpPr/>
        <p:nvPr/>
      </p:nvGrpSpPr>
      <p:grpSpPr>
        <a:xfrm>
          <a:off x="0" y="0"/>
          <a:ext cx="0" cy="0"/>
          <a:chOff x="0" y="0"/>
          <a:chExt cx="0" cy="0"/>
        </a:xfrm>
      </p:grpSpPr>
      <p:sp>
        <p:nvSpPr>
          <p:cNvPr id="207" name="Google Shape;207;p22"/>
          <p:cNvSpPr txBox="1">
            <a:spLocks noGrp="1"/>
          </p:cNvSpPr>
          <p:nvPr>
            <p:ph type="title"/>
          </p:nvPr>
        </p:nvSpPr>
        <p:spPr>
          <a:xfrm>
            <a:off x="2934650" y="1658400"/>
            <a:ext cx="1350300" cy="1345500"/>
          </a:xfrm>
          <a:prstGeom prst="rect">
            <a:avLst/>
          </a:prstGeom>
          <a:noFill/>
          <a:ln>
            <a:noFill/>
          </a:ln>
        </p:spPr>
        <p:txBody>
          <a:bodyPr spcFirstLastPara="1" wrap="square" lIns="0" tIns="0" rIns="72000" bIns="0" anchor="b" anchorCtr="0">
            <a:normAutofit/>
          </a:bodyPr>
          <a:lstStyle>
            <a:lvl1pPr lvl="0" algn="r" rtl="0">
              <a:spcBef>
                <a:spcPts val="0"/>
              </a:spcBef>
              <a:spcAft>
                <a:spcPts val="0"/>
              </a:spcAft>
              <a:buSzPts val="2200"/>
              <a:buNone/>
              <a:defRPr sz="2400" i="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208" name="Google Shape;208;p22"/>
          <p:cNvSpPr txBox="1">
            <a:spLocks noGrp="1"/>
          </p:cNvSpPr>
          <p:nvPr>
            <p:ph type="subTitle" idx="1"/>
          </p:nvPr>
        </p:nvSpPr>
        <p:spPr>
          <a:xfrm>
            <a:off x="1511850" y="3464300"/>
            <a:ext cx="2772900" cy="888300"/>
          </a:xfrm>
          <a:prstGeom prst="rect">
            <a:avLst/>
          </a:prstGeom>
        </p:spPr>
        <p:txBody>
          <a:bodyPr spcFirstLastPara="1" wrap="square" lIns="91425" tIns="91425" rIns="72000" bIns="91425" anchor="ctr" anchorCtr="0">
            <a:normAutofit/>
          </a:bodyPr>
          <a:lstStyle>
            <a:lvl1pPr lvl="0" algn="r" rtl="0">
              <a:lnSpc>
                <a:spcPct val="100000"/>
              </a:lnSpc>
              <a:spcBef>
                <a:spcPts val="0"/>
              </a:spcBef>
              <a:spcAft>
                <a:spcPts val="0"/>
              </a:spcAft>
              <a:buNone/>
              <a:defRPr sz="1400"/>
            </a:lvl1pPr>
            <a:lvl2pPr lvl="1" algn="r" rtl="0">
              <a:lnSpc>
                <a:spcPct val="100000"/>
              </a:lnSpc>
              <a:spcBef>
                <a:spcPts val="1200"/>
              </a:spcBef>
              <a:spcAft>
                <a:spcPts val="0"/>
              </a:spcAft>
              <a:buNone/>
              <a:defRPr sz="1400"/>
            </a:lvl2pPr>
            <a:lvl3pPr lvl="2" algn="r" rtl="0">
              <a:lnSpc>
                <a:spcPct val="100000"/>
              </a:lnSpc>
              <a:spcBef>
                <a:spcPts val="1200"/>
              </a:spcBef>
              <a:spcAft>
                <a:spcPts val="0"/>
              </a:spcAft>
              <a:buNone/>
              <a:defRPr sz="1400"/>
            </a:lvl3pPr>
            <a:lvl4pPr lvl="3" algn="r" rtl="0">
              <a:lnSpc>
                <a:spcPct val="100000"/>
              </a:lnSpc>
              <a:spcBef>
                <a:spcPts val="1200"/>
              </a:spcBef>
              <a:spcAft>
                <a:spcPts val="0"/>
              </a:spcAft>
              <a:buNone/>
              <a:defRPr sz="1400"/>
            </a:lvl4pPr>
            <a:lvl5pPr lvl="4" algn="r" rtl="0">
              <a:lnSpc>
                <a:spcPct val="100000"/>
              </a:lnSpc>
              <a:spcBef>
                <a:spcPts val="1200"/>
              </a:spcBef>
              <a:spcAft>
                <a:spcPts val="0"/>
              </a:spcAft>
              <a:buNone/>
              <a:defRPr sz="1400"/>
            </a:lvl5pPr>
            <a:lvl6pPr lvl="5" algn="r" rtl="0">
              <a:lnSpc>
                <a:spcPct val="100000"/>
              </a:lnSpc>
              <a:spcBef>
                <a:spcPts val="1200"/>
              </a:spcBef>
              <a:spcAft>
                <a:spcPts val="0"/>
              </a:spcAft>
              <a:buNone/>
              <a:defRPr sz="1400"/>
            </a:lvl6pPr>
            <a:lvl7pPr lvl="6" algn="r" rtl="0">
              <a:lnSpc>
                <a:spcPct val="100000"/>
              </a:lnSpc>
              <a:spcBef>
                <a:spcPts val="1200"/>
              </a:spcBef>
              <a:spcAft>
                <a:spcPts val="0"/>
              </a:spcAft>
              <a:buNone/>
              <a:defRPr sz="1400"/>
            </a:lvl7pPr>
            <a:lvl8pPr lvl="7" algn="r" rtl="0">
              <a:lnSpc>
                <a:spcPct val="100000"/>
              </a:lnSpc>
              <a:spcBef>
                <a:spcPts val="1200"/>
              </a:spcBef>
              <a:spcAft>
                <a:spcPts val="0"/>
              </a:spcAft>
              <a:buNone/>
              <a:defRPr sz="1400"/>
            </a:lvl8pPr>
            <a:lvl9pPr lvl="8" algn="r" rtl="0">
              <a:lnSpc>
                <a:spcPct val="100000"/>
              </a:lnSpc>
              <a:spcBef>
                <a:spcPts val="1200"/>
              </a:spcBef>
              <a:spcAft>
                <a:spcPts val="1200"/>
              </a:spcAft>
              <a:buNone/>
              <a:defRPr sz="1400"/>
            </a:lvl9pPr>
          </a:lstStyle>
          <a:p>
            <a:endParaRPr/>
          </a:p>
        </p:txBody>
      </p:sp>
      <p:sp>
        <p:nvSpPr>
          <p:cNvPr id="209" name="Google Shape;209;p22"/>
          <p:cNvSpPr/>
          <p:nvPr/>
        </p:nvSpPr>
        <p:spPr>
          <a:xfrm rot="10800000">
            <a:off x="-112925" y="0"/>
            <a:ext cx="9360025" cy="1927400"/>
          </a:xfrm>
          <a:custGeom>
            <a:avLst/>
            <a:gdLst/>
            <a:ahLst/>
            <a:cxnLst/>
            <a:rect l="l" t="t" r="r" b="b"/>
            <a:pathLst>
              <a:path w="374401" h="77096" extrusionOk="0">
                <a:moveTo>
                  <a:pt x="0" y="0"/>
                </a:moveTo>
                <a:lnTo>
                  <a:pt x="41826" y="77096"/>
                </a:lnTo>
                <a:lnTo>
                  <a:pt x="374401" y="41826"/>
                </a:lnTo>
              </a:path>
            </a:pathLst>
          </a:custGeom>
          <a:noFill/>
          <a:ln w="19050" cap="flat" cmpd="sng">
            <a:solidFill>
              <a:srgbClr val="434343"/>
            </a:solidFill>
            <a:prstDash val="solid"/>
            <a:round/>
            <a:headEnd type="none" w="med" len="med"/>
            <a:tailEnd type="none" w="med" len="med"/>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2">
  <p:cSld name="BIG_NUMBER_2">
    <p:spTree>
      <p:nvGrpSpPr>
        <p:cNvPr id="1" name="Shape 210"/>
        <p:cNvGrpSpPr/>
        <p:nvPr/>
      </p:nvGrpSpPr>
      <p:grpSpPr>
        <a:xfrm>
          <a:off x="0" y="0"/>
          <a:ext cx="0" cy="0"/>
          <a:chOff x="0" y="0"/>
          <a:chExt cx="0" cy="0"/>
        </a:xfrm>
      </p:grpSpPr>
      <p:sp>
        <p:nvSpPr>
          <p:cNvPr id="211" name="Google Shape;211;p23"/>
          <p:cNvSpPr txBox="1">
            <a:spLocks noGrp="1"/>
          </p:cNvSpPr>
          <p:nvPr>
            <p:ph type="subTitle" idx="1"/>
          </p:nvPr>
        </p:nvSpPr>
        <p:spPr>
          <a:xfrm>
            <a:off x="1734975" y="3204600"/>
            <a:ext cx="5674200" cy="597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dk2"/>
              </a:buClr>
              <a:buSzPts val="1200"/>
              <a:buNone/>
              <a:defRPr sz="1400"/>
            </a:lvl1pPr>
            <a:lvl2pPr lvl="1" algn="ctr" rtl="0">
              <a:lnSpc>
                <a:spcPct val="100000"/>
              </a:lnSpc>
              <a:spcBef>
                <a:spcPts val="0"/>
              </a:spcBef>
              <a:spcAft>
                <a:spcPts val="0"/>
              </a:spcAft>
              <a:buClr>
                <a:schemeClr val="dk2"/>
              </a:buClr>
              <a:buSzPts val="1200"/>
              <a:buNone/>
              <a:defRPr sz="1200">
                <a:solidFill>
                  <a:schemeClr val="dk2"/>
                </a:solidFill>
              </a:defRPr>
            </a:lvl2pPr>
            <a:lvl3pPr lvl="2" algn="ctr" rtl="0">
              <a:lnSpc>
                <a:spcPct val="100000"/>
              </a:lnSpc>
              <a:spcBef>
                <a:spcPts val="0"/>
              </a:spcBef>
              <a:spcAft>
                <a:spcPts val="0"/>
              </a:spcAft>
              <a:buClr>
                <a:schemeClr val="dk2"/>
              </a:buClr>
              <a:buSzPts val="1200"/>
              <a:buNone/>
              <a:defRPr sz="1200">
                <a:solidFill>
                  <a:schemeClr val="dk2"/>
                </a:solidFill>
              </a:defRPr>
            </a:lvl3pPr>
            <a:lvl4pPr lvl="3" algn="ctr" rtl="0">
              <a:lnSpc>
                <a:spcPct val="100000"/>
              </a:lnSpc>
              <a:spcBef>
                <a:spcPts val="0"/>
              </a:spcBef>
              <a:spcAft>
                <a:spcPts val="0"/>
              </a:spcAft>
              <a:buClr>
                <a:schemeClr val="dk2"/>
              </a:buClr>
              <a:buSzPts val="1200"/>
              <a:buNone/>
              <a:defRPr sz="1200">
                <a:solidFill>
                  <a:schemeClr val="dk2"/>
                </a:solidFill>
              </a:defRPr>
            </a:lvl4pPr>
            <a:lvl5pPr lvl="4" algn="ctr" rtl="0">
              <a:lnSpc>
                <a:spcPct val="100000"/>
              </a:lnSpc>
              <a:spcBef>
                <a:spcPts val="0"/>
              </a:spcBef>
              <a:spcAft>
                <a:spcPts val="0"/>
              </a:spcAft>
              <a:buClr>
                <a:schemeClr val="dk2"/>
              </a:buClr>
              <a:buSzPts val="1200"/>
              <a:buNone/>
              <a:defRPr sz="1200">
                <a:solidFill>
                  <a:schemeClr val="dk2"/>
                </a:solidFill>
              </a:defRPr>
            </a:lvl5pPr>
            <a:lvl6pPr lvl="5" algn="ctr" rtl="0">
              <a:lnSpc>
                <a:spcPct val="100000"/>
              </a:lnSpc>
              <a:spcBef>
                <a:spcPts val="0"/>
              </a:spcBef>
              <a:spcAft>
                <a:spcPts val="0"/>
              </a:spcAft>
              <a:buClr>
                <a:schemeClr val="dk2"/>
              </a:buClr>
              <a:buSzPts val="1200"/>
              <a:buNone/>
              <a:defRPr sz="1200">
                <a:solidFill>
                  <a:schemeClr val="dk2"/>
                </a:solidFill>
              </a:defRPr>
            </a:lvl6pPr>
            <a:lvl7pPr lvl="6" algn="ctr" rtl="0">
              <a:lnSpc>
                <a:spcPct val="100000"/>
              </a:lnSpc>
              <a:spcBef>
                <a:spcPts val="0"/>
              </a:spcBef>
              <a:spcAft>
                <a:spcPts val="0"/>
              </a:spcAft>
              <a:buClr>
                <a:schemeClr val="dk2"/>
              </a:buClr>
              <a:buSzPts val="1200"/>
              <a:buNone/>
              <a:defRPr sz="1200">
                <a:solidFill>
                  <a:schemeClr val="dk2"/>
                </a:solidFill>
              </a:defRPr>
            </a:lvl7pPr>
            <a:lvl8pPr lvl="7" algn="ctr" rtl="0">
              <a:lnSpc>
                <a:spcPct val="100000"/>
              </a:lnSpc>
              <a:spcBef>
                <a:spcPts val="0"/>
              </a:spcBef>
              <a:spcAft>
                <a:spcPts val="0"/>
              </a:spcAft>
              <a:buClr>
                <a:schemeClr val="dk2"/>
              </a:buClr>
              <a:buSzPts val="1200"/>
              <a:buNone/>
              <a:defRPr sz="1200">
                <a:solidFill>
                  <a:schemeClr val="dk2"/>
                </a:solidFill>
              </a:defRPr>
            </a:lvl8pPr>
            <a:lvl9pPr lvl="8" algn="ctr" rtl="0">
              <a:lnSpc>
                <a:spcPct val="100000"/>
              </a:lnSpc>
              <a:spcBef>
                <a:spcPts val="0"/>
              </a:spcBef>
              <a:spcAft>
                <a:spcPts val="0"/>
              </a:spcAft>
              <a:buClr>
                <a:schemeClr val="dk2"/>
              </a:buClr>
              <a:buSzPts val="1200"/>
              <a:buNone/>
              <a:defRPr sz="1200">
                <a:solidFill>
                  <a:schemeClr val="dk2"/>
                </a:solidFill>
              </a:defRPr>
            </a:lvl9pPr>
          </a:lstStyle>
          <a:p>
            <a:endParaRPr/>
          </a:p>
        </p:txBody>
      </p:sp>
      <p:sp>
        <p:nvSpPr>
          <p:cNvPr id="212" name="Google Shape;212;p23"/>
          <p:cNvSpPr txBox="1">
            <a:spLocks noGrp="1"/>
          </p:cNvSpPr>
          <p:nvPr>
            <p:ph type="title" hasCustomPrompt="1"/>
          </p:nvPr>
        </p:nvSpPr>
        <p:spPr>
          <a:xfrm>
            <a:off x="720000" y="1321725"/>
            <a:ext cx="77040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2000"/>
              <a:buChar char="+"/>
              <a:defRPr sz="96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213" name="Google Shape;213;p23"/>
          <p:cNvSpPr/>
          <p:nvPr/>
        </p:nvSpPr>
        <p:spPr>
          <a:xfrm rot="10800000">
            <a:off x="-112925" y="0"/>
            <a:ext cx="9360025" cy="1927400"/>
          </a:xfrm>
          <a:custGeom>
            <a:avLst/>
            <a:gdLst/>
            <a:ahLst/>
            <a:cxnLst/>
            <a:rect l="l" t="t" r="r" b="b"/>
            <a:pathLst>
              <a:path w="374401" h="77096" extrusionOk="0">
                <a:moveTo>
                  <a:pt x="0" y="0"/>
                </a:moveTo>
                <a:lnTo>
                  <a:pt x="41826" y="77096"/>
                </a:lnTo>
                <a:lnTo>
                  <a:pt x="374401" y="41826"/>
                </a:lnTo>
              </a:path>
            </a:pathLst>
          </a:custGeom>
          <a:noFill/>
          <a:ln w="19050" cap="flat" cmpd="sng">
            <a:solidFill>
              <a:srgbClr val="434343"/>
            </a:solidFill>
            <a:prstDash val="solid"/>
            <a:round/>
            <a:headEnd type="none" w="med" len="med"/>
            <a:tailEnd type="none" w="med" len="med"/>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Заглавка на секция">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2282934"/>
            <a:ext cx="8272211" cy="1123130"/>
          </a:xfrm>
        </p:spPr>
        <p:txBody>
          <a:bodyPr anchor="b">
            <a:normAutofit/>
          </a:bodyPr>
          <a:lstStyle>
            <a:lvl1pPr algn="l">
              <a:defRPr sz="2623" b="0" cap="all">
                <a:solidFill>
                  <a:schemeClr val="accent1"/>
                </a:solidFill>
              </a:defRPr>
            </a:lvl1pPr>
          </a:lstStyle>
          <a:p>
            <a:r>
              <a:rPr lang="bg-BG"/>
              <a:t>Редакт. стил загл. образец</a:t>
            </a:r>
            <a:endParaRPr lang="en-US" dirty="0"/>
          </a:p>
        </p:txBody>
      </p:sp>
      <p:sp>
        <p:nvSpPr>
          <p:cNvPr id="3" name="Text Placeholder 2"/>
          <p:cNvSpPr>
            <a:spLocks noGrp="1"/>
          </p:cNvSpPr>
          <p:nvPr>
            <p:ph type="body" idx="1"/>
          </p:nvPr>
        </p:nvSpPr>
        <p:spPr>
          <a:xfrm>
            <a:off x="435895" y="3406064"/>
            <a:ext cx="8272211" cy="450417"/>
          </a:xfrm>
        </p:spPr>
        <p:txBody>
          <a:bodyPr anchor="t">
            <a:normAutofit/>
          </a:bodyPr>
          <a:lstStyle>
            <a:lvl1pPr marL="0" indent="0" algn="l">
              <a:buNone/>
              <a:defRPr sz="1312" cap="all">
                <a:solidFill>
                  <a:schemeClr val="accent2"/>
                </a:solidFill>
              </a:defRPr>
            </a:lvl1pPr>
            <a:lvl2pPr marL="333128" indent="0">
              <a:buNone/>
              <a:defRPr sz="1312">
                <a:solidFill>
                  <a:schemeClr val="tx1">
                    <a:tint val="75000"/>
                  </a:schemeClr>
                </a:solidFill>
              </a:defRPr>
            </a:lvl2pPr>
            <a:lvl3pPr marL="666256" indent="0">
              <a:buNone/>
              <a:defRPr sz="1166">
                <a:solidFill>
                  <a:schemeClr val="tx1">
                    <a:tint val="75000"/>
                  </a:schemeClr>
                </a:solidFill>
              </a:defRPr>
            </a:lvl3pPr>
            <a:lvl4pPr marL="999384" indent="0">
              <a:buNone/>
              <a:defRPr sz="1020">
                <a:solidFill>
                  <a:schemeClr val="tx1">
                    <a:tint val="75000"/>
                  </a:schemeClr>
                </a:solidFill>
              </a:defRPr>
            </a:lvl4pPr>
            <a:lvl5pPr marL="1332513" indent="0">
              <a:buNone/>
              <a:defRPr sz="1020">
                <a:solidFill>
                  <a:schemeClr val="tx1">
                    <a:tint val="75000"/>
                  </a:schemeClr>
                </a:solidFill>
              </a:defRPr>
            </a:lvl5pPr>
            <a:lvl6pPr marL="1665641" indent="0">
              <a:buNone/>
              <a:defRPr sz="1020">
                <a:solidFill>
                  <a:schemeClr val="tx1">
                    <a:tint val="75000"/>
                  </a:schemeClr>
                </a:solidFill>
              </a:defRPr>
            </a:lvl6pPr>
            <a:lvl7pPr marL="1998769" indent="0">
              <a:buNone/>
              <a:defRPr sz="1020">
                <a:solidFill>
                  <a:schemeClr val="tx1">
                    <a:tint val="75000"/>
                  </a:schemeClr>
                </a:solidFill>
              </a:defRPr>
            </a:lvl7pPr>
            <a:lvl8pPr marL="2331897" indent="0">
              <a:buNone/>
              <a:defRPr sz="1020">
                <a:solidFill>
                  <a:schemeClr val="tx1">
                    <a:tint val="75000"/>
                  </a:schemeClr>
                </a:solidFill>
              </a:defRPr>
            </a:lvl8pPr>
            <a:lvl9pPr marL="2665025" indent="0">
              <a:buNone/>
              <a:defRPr sz="1020">
                <a:solidFill>
                  <a:schemeClr val="tx1">
                    <a:tint val="75000"/>
                  </a:schemeClr>
                </a:solidFill>
              </a:defRPr>
            </a:lvl9pPr>
          </a:lstStyle>
          <a:p>
            <a:pPr lvl="0"/>
            <a:r>
              <a:rPr lang="bg-BG"/>
              <a:t>Редактиране на стиловете на текста в образеца</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1673EFC-DF36-4AEC-A06A-E7074EEB1448}" type="datetimeFigureOut">
              <a:rPr lang="en-US" smtClean="0"/>
              <a:t>2/11/2024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8521B86-00AD-4AB6-AB45-402F06DA84D3}" type="slidenum">
              <a:rPr lang="en-US" smtClean="0"/>
              <a:t>‹#›</a:t>
            </a:fld>
            <a:endParaRPr lang="en-US"/>
          </a:p>
        </p:txBody>
      </p:sp>
    </p:spTree>
    <p:extLst>
      <p:ext uri="{BB962C8B-B14F-4D97-AF65-F5344CB8AC3E}">
        <p14:creationId xmlns:p14="http://schemas.microsoft.com/office/powerpoint/2010/main" val="3350226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cSld name="Сравнение">
    <p:spTree>
      <p:nvGrpSpPr>
        <p:cNvPr id="1" name=""/>
        <p:cNvGrpSpPr/>
        <p:nvPr/>
      </p:nvGrpSpPr>
      <p:grpSpPr>
        <a:xfrm>
          <a:off x="0" y="0"/>
          <a:ext cx="0" cy="0"/>
          <a:chOff x="0" y="0"/>
          <a:chExt cx="0" cy="0"/>
        </a:xfrm>
      </p:grpSpPr>
      <p:sp>
        <p:nvSpPr>
          <p:cNvPr id="11" name="Rectangle 10"/>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6" y="547244"/>
            <a:ext cx="8272212" cy="741249"/>
          </a:xfrm>
        </p:spPr>
        <p:txBody>
          <a:bodyPr/>
          <a:lstStyle/>
          <a:p>
            <a:r>
              <a:rPr lang="bg-BG"/>
              <a:t>Редакт. стил загл. образец</a:t>
            </a:r>
            <a:endParaRPr lang="en-US" dirty="0"/>
          </a:p>
        </p:txBody>
      </p:sp>
      <p:sp>
        <p:nvSpPr>
          <p:cNvPr id="3" name="Text Placeholder 2"/>
          <p:cNvSpPr>
            <a:spLocks noGrp="1"/>
          </p:cNvSpPr>
          <p:nvPr>
            <p:ph type="body" idx="1"/>
          </p:nvPr>
        </p:nvSpPr>
        <p:spPr>
          <a:xfrm>
            <a:off x="665415" y="1688171"/>
            <a:ext cx="3815306" cy="402004"/>
          </a:xfrm>
        </p:spPr>
        <p:txBody>
          <a:bodyPr anchor="b">
            <a:noAutofit/>
          </a:bodyPr>
          <a:lstStyle>
            <a:lvl1pPr marL="0" indent="0">
              <a:buNone/>
              <a:defRPr sz="1603" b="0">
                <a:solidFill>
                  <a:schemeClr val="accent2"/>
                </a:solidFill>
              </a:defRPr>
            </a:lvl1pPr>
            <a:lvl2pPr marL="333128" indent="0">
              <a:buNone/>
              <a:defRPr sz="1457" b="1"/>
            </a:lvl2pPr>
            <a:lvl3pPr marL="666256" indent="0">
              <a:buNone/>
              <a:defRPr sz="1312" b="1"/>
            </a:lvl3pPr>
            <a:lvl4pPr marL="999384" indent="0">
              <a:buNone/>
              <a:defRPr sz="1166" b="1"/>
            </a:lvl4pPr>
            <a:lvl5pPr marL="1332513" indent="0">
              <a:buNone/>
              <a:defRPr sz="1166" b="1"/>
            </a:lvl5pPr>
            <a:lvl6pPr marL="1665641" indent="0">
              <a:buNone/>
              <a:defRPr sz="1166" b="1"/>
            </a:lvl6pPr>
            <a:lvl7pPr marL="1998769" indent="0">
              <a:buNone/>
              <a:defRPr sz="1166" b="1"/>
            </a:lvl7pPr>
            <a:lvl8pPr marL="2331897" indent="0">
              <a:buNone/>
              <a:defRPr sz="1166" b="1"/>
            </a:lvl8pPr>
            <a:lvl9pPr marL="2665025" indent="0">
              <a:buNone/>
              <a:defRPr sz="1166" b="1"/>
            </a:lvl9pPr>
          </a:lstStyle>
          <a:p>
            <a:pPr lvl="0"/>
            <a:r>
              <a:rPr lang="bg-BG"/>
              <a:t>Редактиране на стиловете на текста в образеца</a:t>
            </a:r>
          </a:p>
        </p:txBody>
      </p:sp>
      <p:sp>
        <p:nvSpPr>
          <p:cNvPr id="4" name="Content Placeholder 3"/>
          <p:cNvSpPr>
            <a:spLocks noGrp="1"/>
          </p:cNvSpPr>
          <p:nvPr>
            <p:ph sz="half" idx="2"/>
          </p:nvPr>
        </p:nvSpPr>
        <p:spPr>
          <a:xfrm>
            <a:off x="435896" y="2194540"/>
            <a:ext cx="4044825" cy="2201249"/>
          </a:xfrm>
        </p:spPr>
        <p:txBody>
          <a:bodyPr anchor="t">
            <a:normAutofit/>
          </a:bodyPr>
          <a:lstStyle/>
          <a:p>
            <a:pPr lvl="0"/>
            <a:r>
              <a:rPr lang="bg-BG"/>
              <a:t>Редактиране на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5" name="Text Placeholder 4"/>
          <p:cNvSpPr>
            <a:spLocks noGrp="1"/>
          </p:cNvSpPr>
          <p:nvPr>
            <p:ph type="body" sz="quarter" idx="3"/>
          </p:nvPr>
        </p:nvSpPr>
        <p:spPr>
          <a:xfrm>
            <a:off x="4892801" y="1688170"/>
            <a:ext cx="3815305" cy="415030"/>
          </a:xfrm>
        </p:spPr>
        <p:txBody>
          <a:bodyPr anchor="b">
            <a:noAutofit/>
          </a:bodyPr>
          <a:lstStyle>
            <a:lvl1pPr marL="0" indent="0">
              <a:buNone/>
              <a:defRPr sz="1603" b="0">
                <a:solidFill>
                  <a:schemeClr val="accent2"/>
                </a:solidFill>
              </a:defRPr>
            </a:lvl1pPr>
            <a:lvl2pPr marL="333128" indent="0">
              <a:buNone/>
              <a:defRPr sz="1457" b="1"/>
            </a:lvl2pPr>
            <a:lvl3pPr marL="666256" indent="0">
              <a:buNone/>
              <a:defRPr sz="1312" b="1"/>
            </a:lvl3pPr>
            <a:lvl4pPr marL="999384" indent="0">
              <a:buNone/>
              <a:defRPr sz="1166" b="1"/>
            </a:lvl4pPr>
            <a:lvl5pPr marL="1332513" indent="0">
              <a:buNone/>
              <a:defRPr sz="1166" b="1"/>
            </a:lvl5pPr>
            <a:lvl6pPr marL="1665641" indent="0">
              <a:buNone/>
              <a:defRPr sz="1166" b="1"/>
            </a:lvl6pPr>
            <a:lvl7pPr marL="1998769" indent="0">
              <a:buNone/>
              <a:defRPr sz="1166" b="1"/>
            </a:lvl7pPr>
            <a:lvl8pPr marL="2331897" indent="0">
              <a:buNone/>
              <a:defRPr sz="1166" b="1"/>
            </a:lvl8pPr>
            <a:lvl9pPr marL="2665025" indent="0">
              <a:buNone/>
              <a:defRPr sz="1166" b="1"/>
            </a:lvl9pPr>
          </a:lstStyle>
          <a:p>
            <a:pPr lvl="0"/>
            <a:r>
              <a:rPr lang="bg-BG"/>
              <a:t>Редактиране на стиловете на текста в образеца</a:t>
            </a:r>
          </a:p>
        </p:txBody>
      </p:sp>
      <p:sp>
        <p:nvSpPr>
          <p:cNvPr id="6" name="Content Placeholder 5"/>
          <p:cNvSpPr>
            <a:spLocks noGrp="1"/>
          </p:cNvSpPr>
          <p:nvPr>
            <p:ph sz="quarter" idx="4"/>
          </p:nvPr>
        </p:nvSpPr>
        <p:spPr>
          <a:xfrm>
            <a:off x="4663283" y="2194540"/>
            <a:ext cx="4044825" cy="2201249"/>
          </a:xfrm>
        </p:spPr>
        <p:txBody>
          <a:bodyPr anchor="t">
            <a:normAutofit/>
          </a:bodyPr>
          <a:lstStyle/>
          <a:p>
            <a:pPr lvl="0"/>
            <a:r>
              <a:rPr lang="bg-BG"/>
              <a:t>Редактиране на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7" name="Date Placeholder 6"/>
          <p:cNvSpPr>
            <a:spLocks noGrp="1"/>
          </p:cNvSpPr>
          <p:nvPr>
            <p:ph type="dt" sz="half" idx="10"/>
          </p:nvPr>
        </p:nvSpPr>
        <p:spPr/>
        <p:txBody>
          <a:bodyPr/>
          <a:lstStyle/>
          <a:p>
            <a:fld id="{C1673EFC-DF36-4AEC-A06A-E7074EEB1448}" type="datetimeFigureOut">
              <a:rPr lang="en-US" smtClean="0"/>
              <a:t>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521B86-00AD-4AB6-AB45-402F06DA84D3}" type="slidenum">
              <a:rPr lang="en-US" smtClean="0"/>
              <a:t>‹#›</a:t>
            </a:fld>
            <a:endParaRPr lang="en-US"/>
          </a:p>
        </p:txBody>
      </p:sp>
    </p:spTree>
    <p:extLst>
      <p:ext uri="{BB962C8B-B14F-4D97-AF65-F5344CB8AC3E}">
        <p14:creationId xmlns:p14="http://schemas.microsoft.com/office/powerpoint/2010/main" val="19684421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Две съдържания">
    <p:spTree>
      <p:nvGrpSpPr>
        <p:cNvPr id="1" name=""/>
        <p:cNvGrpSpPr/>
        <p:nvPr/>
      </p:nvGrpSpPr>
      <p:grpSpPr>
        <a:xfrm>
          <a:off x="0" y="0"/>
          <a:ext cx="0" cy="0"/>
          <a:chOff x="0" y="0"/>
          <a:chExt cx="0" cy="0"/>
        </a:xfrm>
      </p:grpSpPr>
      <p:sp>
        <p:nvSpPr>
          <p:cNvPr id="8" name="Rectangle 7"/>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6" y="547244"/>
            <a:ext cx="8272212" cy="741249"/>
          </a:xfrm>
        </p:spPr>
        <p:txBody>
          <a:bodyPr/>
          <a:lstStyle/>
          <a:p>
            <a:r>
              <a:rPr lang="bg-BG"/>
              <a:t>Редакт. стил загл. образец</a:t>
            </a:r>
            <a:endParaRPr lang="en-US" dirty="0"/>
          </a:p>
        </p:txBody>
      </p:sp>
      <p:sp>
        <p:nvSpPr>
          <p:cNvPr id="3" name="Content Placeholder 2"/>
          <p:cNvSpPr>
            <a:spLocks noGrp="1"/>
          </p:cNvSpPr>
          <p:nvPr>
            <p:ph sz="half" idx="1"/>
          </p:nvPr>
        </p:nvSpPr>
        <p:spPr>
          <a:xfrm>
            <a:off x="435895" y="1671004"/>
            <a:ext cx="4066793" cy="2724785"/>
          </a:xfrm>
        </p:spPr>
        <p:txBody>
          <a:bodyPr>
            <a:normAutofit/>
          </a:bodyPr>
          <a:lstStyle/>
          <a:p>
            <a:pPr lvl="0"/>
            <a:r>
              <a:rPr lang="bg-BG"/>
              <a:t>Редактиране на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4" name="Content Placeholder 3"/>
          <p:cNvSpPr>
            <a:spLocks noGrp="1"/>
          </p:cNvSpPr>
          <p:nvPr>
            <p:ph sz="half" idx="2"/>
          </p:nvPr>
        </p:nvSpPr>
        <p:spPr>
          <a:xfrm>
            <a:off x="4641313" y="1671004"/>
            <a:ext cx="4066794" cy="2724785"/>
          </a:xfrm>
        </p:spPr>
        <p:txBody>
          <a:bodyPr>
            <a:normAutofit/>
          </a:bodyPr>
          <a:lstStyle/>
          <a:p>
            <a:pPr lvl="0"/>
            <a:r>
              <a:rPr lang="bg-BG"/>
              <a:t>Редактиране на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endParaRPr lang="en-US" dirty="0"/>
          </a:p>
        </p:txBody>
      </p:sp>
      <p:sp>
        <p:nvSpPr>
          <p:cNvPr id="5" name="Date Placeholder 4"/>
          <p:cNvSpPr>
            <a:spLocks noGrp="1"/>
          </p:cNvSpPr>
          <p:nvPr>
            <p:ph type="dt" sz="half" idx="10"/>
          </p:nvPr>
        </p:nvSpPr>
        <p:spPr/>
        <p:txBody>
          <a:bodyPr/>
          <a:lstStyle/>
          <a:p>
            <a:fld id="{C1673EFC-DF36-4AEC-A06A-E7074EEB1448}" type="datetimeFigureOut">
              <a:rPr lang="en-US" smtClean="0"/>
              <a:t>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521B86-00AD-4AB6-AB45-402F06DA84D3}" type="slidenum">
              <a:rPr lang="en-US" smtClean="0"/>
              <a:t>‹#›</a:t>
            </a:fld>
            <a:endParaRPr lang="en-US"/>
          </a:p>
        </p:txBody>
      </p:sp>
    </p:spTree>
    <p:extLst>
      <p:ext uri="{BB962C8B-B14F-4D97-AF65-F5344CB8AC3E}">
        <p14:creationId xmlns:p14="http://schemas.microsoft.com/office/powerpoint/2010/main" val="3241766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5.xml"/><Relationship Id="rId1" Type="http://schemas.openxmlformats.org/officeDocument/2006/relationships/slideLayout" Target="../slideLayouts/slideLayout11.xml"/><Relationship Id="rId5" Type="http://schemas.openxmlformats.org/officeDocument/2006/relationships/hyperlink" Target="https://unsplash.com/photos/MfBnqUOz_qY?utm_source=unsplash&amp;utm_medium=referral&amp;utm_content=creditCopyText" TargetMode="External"/><Relationship Id="rId4" Type="http://schemas.openxmlformats.org/officeDocument/2006/relationships/hyperlink" Target="https://unsplash.com/@franku84?utm_source=unsplash&amp;utm_medium=referral&amp;utm_content=creditCopyText"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curia.europa.eu/juris/document/document.jsf?text=&amp;docid=216545&amp;pageIndex=0&amp;doclang=en&amp;mode=lst&amp;dir=&amp;occ=first&amp;part=1&amp;cid=14967341" TargetMode="External"/><Relationship Id="rId2" Type="http://schemas.openxmlformats.org/officeDocument/2006/relationships/notesSlide" Target="../notesSlides/notesSlide116.xml"/><Relationship Id="rId1" Type="http://schemas.openxmlformats.org/officeDocument/2006/relationships/slideLayout" Target="../slideLayouts/slideLayout3.xml"/><Relationship Id="rId5" Type="http://schemas.openxmlformats.org/officeDocument/2006/relationships/hyperlink" Target="http://curia.europa.eu/juris/document/document.jsf;jsessionid=5902613C45B36CD9429F60C96EDE50AB?text=&amp;docid=216543&amp;pageIndex=0&amp;doclang=en&amp;mode=lst&amp;dir=&amp;occ=first&amp;part=1&amp;cid=14966741" TargetMode="External"/><Relationship Id="rId4" Type="http://schemas.openxmlformats.org/officeDocument/2006/relationships/hyperlink" Target="http://curia.europa.eu/juris/document/document.jsf?text=&amp;docid=216552&amp;pageIndex=0&amp;doclang=en&amp;mode=lst&amp;dir=&amp;occ=first&amp;part=1&amp;cid=14967152"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hyperlink" Target="https://www.cpdp.bg/index.php" TargetMode="External"/><Relationship Id="rId2" Type="http://schemas.openxmlformats.org/officeDocument/2006/relationships/notesSlide" Target="../notesSlides/notesSlide139.xml"/><Relationship Id="rId1" Type="http://schemas.openxmlformats.org/officeDocument/2006/relationships/slideLayout" Target="../slideLayouts/slideLayout13.xml"/><Relationship Id="rId5" Type="http://schemas.openxmlformats.org/officeDocument/2006/relationships/hyperlink" Target="https://edpb.europa.eu/" TargetMode="External"/><Relationship Id="rId4" Type="http://schemas.openxmlformats.org/officeDocument/2006/relationships/hyperlink" Target="https://edpb.europa.eu/about-edpb/about-edpb/members_b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8" Type="http://schemas.openxmlformats.org/officeDocument/2006/relationships/hyperlink" Target="https://www.cpdp.bg/?p=element&amp;aid=1241#Legitimni_interesi" TargetMode="External"/><Relationship Id="rId3" Type="http://schemas.openxmlformats.org/officeDocument/2006/relationships/hyperlink" Target="https://www.cpdp.bg/?p=element&amp;aid=1241#Saglasie" TargetMode="External"/><Relationship Id="rId7" Type="http://schemas.openxmlformats.org/officeDocument/2006/relationships/hyperlink" Target="https://www.cpdp.bg/?p=element&amp;aid=1241#Obstestven_interes" TargetMode="External"/><Relationship Id="rId2" Type="http://schemas.openxmlformats.org/officeDocument/2006/relationships/notesSlide" Target="../notesSlides/notesSlide140.xml"/><Relationship Id="rId1" Type="http://schemas.openxmlformats.org/officeDocument/2006/relationships/slideLayout" Target="../slideLayouts/slideLayout13.xml"/><Relationship Id="rId6" Type="http://schemas.openxmlformats.org/officeDocument/2006/relationships/hyperlink" Target="https://www.cpdp.bg/?p=element&amp;aid=1241#Jiznenovajni_interesi" TargetMode="External"/><Relationship Id="rId5" Type="http://schemas.openxmlformats.org/officeDocument/2006/relationships/hyperlink" Target="https://www.cpdp.bg/?p=element&amp;aid=1241#Zakonovo_zadaljenie" TargetMode="External"/><Relationship Id="rId4" Type="http://schemas.openxmlformats.org/officeDocument/2006/relationships/hyperlink" Target="https://www.cpdp.bg/?p=element&amp;aid=1241#Dogovor" TargetMode="Externa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s://lex.bg/bg/laws/ldoc/2135667082" TargetMode="External"/><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hyperlink" Target="https://opendefinition.org/history/" TargetMode="External"/><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hyperlink" Target="https://e-ciela.net/specializirani-produkti/41-siela-energetika-i-okolna-sreda.html?utm_source=lex.bg&amp;utm_medium=laws&amp;utm_campaign=lex_context&amp;utm_id=1" TargetMode="External"/><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3" Type="http://schemas.openxmlformats.org/officeDocument/2006/relationships/hyperlink" Target="https://edelivery.egov.bg/" TargetMode="External"/><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1.xml"/><Relationship Id="rId1" Type="http://schemas.openxmlformats.org/officeDocument/2006/relationships/slideLayout" Target="../slideLayouts/slideLayout5.xml"/><Relationship Id="rId4" Type="http://schemas.openxmlformats.org/officeDocument/2006/relationships/hyperlink" Target="https://data.egov.bg/" TargetMode="Externa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hyperlink" Target="https://e-ciela.net/specializirani-produkti/41-siela-energetika-i-okolna-sreda.html?utm_source=lex.bg&amp;utm_medium=laws&amp;utm_campaign=lex_context&amp;utm_id=1" TargetMode="External"/><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1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3.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6.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hyperlink" Target="https://ec.europa.eu/cefdigital/wiki/display/EIDCOMMUNITY/Overview+of+pre-notified+and+notified+eID+schemes+under+eIDAS" TargetMode="External"/><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1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1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1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1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1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hyperlink" Target="https://unsplash.com/photos/oZuBNC-6E2s?utm_source=unsplash&amp;utm_medium=referral&amp;utm_content=creditCopyText" TargetMode="External"/><Relationship Id="rId4" Type="http://schemas.openxmlformats.org/officeDocument/2006/relationships/hyperlink" Target="https://unsplash.com/@towfiqu999999?utm_source=unsplash&amp;utm_medium=referral&amp;utm_content=creditCopyText" TargetMode="Externa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5.xml"/><Relationship Id="rId1" Type="http://schemas.openxmlformats.org/officeDocument/2006/relationships/slideLayout" Target="../slideLayouts/slideLayout11.xml"/><Relationship Id="rId5" Type="http://schemas.openxmlformats.org/officeDocument/2006/relationships/hyperlink" Target="https://unsplash.com/photos/oZuBNC-6E2s?utm_source=unsplash&amp;utm_medium=referral&amp;utm_content=creditCopyText" TargetMode="External"/><Relationship Id="rId4" Type="http://schemas.openxmlformats.org/officeDocument/2006/relationships/hyperlink" Target="https://unsplash.com/@towfiqu999999?utm_source=unsplash&amp;utm_medium=referral&amp;utm_content=creditCopyText" TargetMode="External"/></Relationships>
</file>

<file path=ppt/slides/_rels/slide226.xml.rels><?xml version="1.0" encoding="UTF-8" standalone="yes"?>
<Relationships xmlns="http://schemas.openxmlformats.org/package/2006/relationships"><Relationship Id="rId3" Type="http://schemas.openxmlformats.org/officeDocument/2006/relationships/hyperlink" Target="https://curia.europa.eu/juris/liste.jsf?num=C-390/18" TargetMode="External"/><Relationship Id="rId2" Type="http://schemas.openxmlformats.org/officeDocument/2006/relationships/notesSlide" Target="../notesSlides/notesSlide196.xml"/><Relationship Id="rId1" Type="http://schemas.openxmlformats.org/officeDocument/2006/relationships/slideLayout" Target="../slideLayouts/slideLayout4.xml"/><Relationship Id="rId6" Type="http://schemas.openxmlformats.org/officeDocument/2006/relationships/hyperlink" Target="https://curia.europa.eu/juris/document/document.jsf?text=&amp;docid=237177&amp;pageIndex=0&amp;doclang=BG&amp;mode=req&amp;dir=&amp;occ=first&amp;part=1&amp;cid=432952" TargetMode="External"/><Relationship Id="rId5" Type="http://schemas.openxmlformats.org/officeDocument/2006/relationships/hyperlink" Target="https://curia.europa.eu/juris/document/document.jsf?text=&amp;docid=200882&amp;pageIndex=0&amp;doclang=BG&amp;mode=lst&amp;dir=&amp;occ=first&amp;part=1&amp;cid=430054" TargetMode="External"/><Relationship Id="rId4" Type="http://schemas.openxmlformats.org/officeDocument/2006/relationships/hyperlink" Target="https://curia.europa.eu/juris/document/document.jsf?text=&amp;docid=198047&amp;pageIndex=0&amp;doclang=BG&amp;mode=req&amp;dir=&amp;occ=first&amp;part=1&amp;cid=429592" TargetMode="Externa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8.xml"/><Relationship Id="rId1" Type="http://schemas.openxmlformats.org/officeDocument/2006/relationships/slideLayout" Target="../slideLayouts/slideLayout11.xml"/><Relationship Id="rId5" Type="http://schemas.openxmlformats.org/officeDocument/2006/relationships/hyperlink" Target="https://unsplash.com/photos/oZuBNC-6E2s?utm_source=unsplash&amp;utm_medium=referral&amp;utm_content=creditCopyText" TargetMode="External"/><Relationship Id="rId4" Type="http://schemas.openxmlformats.org/officeDocument/2006/relationships/hyperlink" Target="https://unsplash.com/@towfiqu999999?utm_source=unsplash&amp;utm_medium=referral&amp;utm_content=creditCopyText" TargetMode="Externa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3" Type="http://schemas.openxmlformats.org/officeDocument/2006/relationships/hyperlink" Target="https://eur-lex.europa.eu/legal-content/BG/ALL/?uri=CELEX:32000L0031" TargetMode="External"/><Relationship Id="rId2" Type="http://schemas.openxmlformats.org/officeDocument/2006/relationships/notesSlide" Target="../notesSlides/notesSlide204.xml"/><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3" Type="http://schemas.openxmlformats.org/officeDocument/2006/relationships/hyperlink" Target="https://curia.europa.eu/juris/document/document.jsf?text=&amp;docid=218621&amp;pageIndex=0&amp;doclang=BG&amp;mode=lst&amp;dir=&amp;occ=first&amp;part=1&amp;cid=435030" TargetMode="External"/><Relationship Id="rId2" Type="http://schemas.openxmlformats.org/officeDocument/2006/relationships/notesSlide" Target="../notesSlides/notesSlide205.xml"/><Relationship Id="rId1" Type="http://schemas.openxmlformats.org/officeDocument/2006/relationships/slideLayout" Target="../slideLayouts/slideLayout4.xml"/><Relationship Id="rId6" Type="http://schemas.openxmlformats.org/officeDocument/2006/relationships/hyperlink" Target="https://curia.europa.eu/juris/document/document.jsf?text=&amp;docid=243241&amp;pageIndex=0&amp;doclang=en&amp;mode=lst&amp;dir=&amp;occ=first&amp;part=1&amp;cid=437548" TargetMode="External"/><Relationship Id="rId5" Type="http://schemas.openxmlformats.org/officeDocument/2006/relationships/hyperlink" Target="https://curia.europa.eu/juris/document/document.jsf?text=&amp;docid=191707&amp;pageIndex=0&amp;doclang=BG&amp;mode=lst&amp;dir=&amp;occ=first&amp;part=1&amp;cid=437041" TargetMode="External"/><Relationship Id="rId4" Type="http://schemas.openxmlformats.org/officeDocument/2006/relationships/hyperlink" Target="https://curia.europa.eu/juris/document/document.jsf?text=&amp;docid=183124&amp;pageIndex=0&amp;doclang=BG&amp;mode=lst&amp;dir=&amp;occ=first&amp;part=1&amp;cid=436269" TargetMode="Externa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9.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3" Type="http://schemas.openxmlformats.org/officeDocument/2006/relationships/hyperlink" Target="https://curia.europa.eu/juris/document/document.jsf?text=&amp;docid=152065&amp;pageIndex=0&amp;doclang=BG&amp;mode=lst&amp;dir=&amp;occ=first&amp;part=1&amp;cid=444247" TargetMode="External"/><Relationship Id="rId2" Type="http://schemas.openxmlformats.org/officeDocument/2006/relationships/notesSlide" Target="../notesSlides/notesSlide216.xm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3" Type="http://schemas.openxmlformats.org/officeDocument/2006/relationships/hyperlink" Target="https://eur-lex.europa.eu/legal-content/BG/TXT/HTML/?uri=CELEX:52021PC0731&amp;from=EN" TargetMode="External"/><Relationship Id="rId2" Type="http://schemas.openxmlformats.org/officeDocument/2006/relationships/notesSlide" Target="../notesSlides/notesSlide217.xm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hyperlink" Target="https://unsplash.com/photos/oZuBNC-6E2s?utm_source=unsplash&amp;utm_medium=referral&amp;utm_content=creditCopyText" TargetMode="External"/><Relationship Id="rId4" Type="http://schemas.openxmlformats.org/officeDocument/2006/relationships/hyperlink" Target="https://unsplash.com/@towfiqu999999?utm_source=unsplash&amp;utm_medium=referral&amp;utm_content=creditCopyTex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hyperlink" Target="https://unsplash.com/photos/oZuBNC-6E2s?utm_source=unsplash&amp;utm_medium=referral&amp;utm_content=creditCopyText" TargetMode="External"/><Relationship Id="rId4" Type="http://schemas.openxmlformats.org/officeDocument/2006/relationships/hyperlink" Target="https://unsplash.com/@towfiqu999999?utm_source=unsplash&amp;utm_medium=referral&amp;utm_content=creditCopyText"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curia.europa.eu/juris/liste.jsf?&amp;num=C-145/10"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hyperlink" Target="http://curia.europa.eu/juris/document/document.jsf;jsessionid=5902613C45B36CD9429F60C96EDE50AB?text=&amp;docid=216543&amp;pageIndex=0&amp;doclang=en&amp;mode=lst&amp;dir=&amp;occ=first&amp;part=1&amp;cid=14966741" TargetMode="External"/><Relationship Id="rId4" Type="http://schemas.openxmlformats.org/officeDocument/2006/relationships/hyperlink" Target="http://curia.europa.eu/juris/document/document.jsf?text=&amp;docid=216552&amp;pageIndex=0&amp;doclang=en&amp;mode=lst&amp;dir=&amp;occ=first&amp;part=1&amp;cid=14967152"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curia.europa.eu/juris/document/document.jsf;jsessionid=5902613C45B36CD9429F60C96EDE50AB?text=&amp;docid=216543&amp;pageIndex=0&amp;doclang=en&amp;mode=lst&amp;dir=&amp;occ=first&amp;part=1&amp;cid=14966741" TargetMode="External"/><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hyperlink" Target="https://curia.europa.eu/juris/document/document.jsf?docid=157281&amp;doclang=en" TargetMode="External"/><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hyperlink" Target="https://unsplash.com/photos/oZuBNC-6E2s?utm_source=unsplash&amp;utm_medium=referral&amp;utm_content=creditCopyText" TargetMode="External"/><Relationship Id="rId4" Type="http://schemas.openxmlformats.org/officeDocument/2006/relationships/hyperlink" Target="https://unsplash.com/@towfiqu999999?utm_source=unsplash&amp;utm_medium=referral&amp;utm_content=creditCopyTex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hyperlink" Target="https://unsplash.com/photos/MfBnqUOz_qY?utm_source=unsplash&amp;utm_medium=referral&amp;utm_content=creditCopyText" TargetMode="External"/><Relationship Id="rId4" Type="http://schemas.openxmlformats.org/officeDocument/2006/relationships/hyperlink" Target="https://unsplash.com/@franku84?utm_source=unsplash&amp;utm_medium=referral&amp;utm_content=creditCopyText"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hyperlink" Target="https://unsplash.com/photos/oZuBNC-6E2s?utm_source=unsplash&amp;utm_medium=referral&amp;utm_content=creditCopyText" TargetMode="External"/><Relationship Id="rId4" Type="http://schemas.openxmlformats.org/officeDocument/2006/relationships/hyperlink" Target="https://unsplash.com/@towfiqu999999?utm_source=unsplash&amp;utm_medium=referral&amp;utm_content=creditCopyText"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1.xml"/><Relationship Id="rId5" Type="http://schemas.openxmlformats.org/officeDocument/2006/relationships/hyperlink" Target="https://unsplash.com/photos/oZuBNC-6E2s?utm_source=unsplash&amp;utm_medium=referral&amp;utm_content=creditCopyText" TargetMode="External"/><Relationship Id="rId4" Type="http://schemas.openxmlformats.org/officeDocument/2006/relationships/hyperlink" Target="https://unsplash.com/@towfiqu999999?utm_source=unsplash&amp;utm_medium=referral&amp;utm_content=creditCopyText"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729450" y="1397500"/>
            <a:ext cx="7688700" cy="6615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3000">
                <a:solidFill>
                  <a:srgbClr val="000000"/>
                </a:solidFill>
              </a:rPr>
              <a:t>Авторско право и сродни права. </a:t>
            </a:r>
            <a:endParaRPr sz="3000">
              <a:solidFill>
                <a:srgbClr val="000000"/>
              </a:solidFill>
            </a:endParaRPr>
          </a:p>
          <a:p>
            <a:pPr marL="0" lvl="0" indent="0" algn="l" rtl="0">
              <a:lnSpc>
                <a:spcPct val="120000"/>
              </a:lnSpc>
              <a:spcBef>
                <a:spcPts val="0"/>
              </a:spcBef>
              <a:spcAft>
                <a:spcPts val="0"/>
              </a:spcAft>
              <a:buNone/>
            </a:pPr>
            <a:r>
              <a:rPr lang="en" sz="3000">
                <a:solidFill>
                  <a:srgbClr val="000000"/>
                </a:solidFill>
              </a:rPr>
              <a:t>Защита на софтуер и бази данни</a:t>
            </a:r>
            <a:endParaRPr sz="3000">
              <a:solidFill>
                <a:srgbClr val="1D2125"/>
              </a:solidFill>
            </a:endParaRPr>
          </a:p>
          <a:p>
            <a:pPr marL="0" lvl="0" indent="0" algn="l" rtl="0">
              <a:lnSpc>
                <a:spcPct val="115000"/>
              </a:lnSpc>
              <a:spcBef>
                <a:spcPts val="1100"/>
              </a:spcBef>
              <a:spcAft>
                <a:spcPts val="0"/>
              </a:spcAft>
              <a:buNone/>
            </a:pPr>
            <a:endParaRPr sz="2800">
              <a:solidFill>
                <a:srgbClr val="000000"/>
              </a:solidFill>
            </a:endParaRPr>
          </a:p>
          <a:p>
            <a:pPr marL="0" marR="0" lvl="0" indent="0" algn="l" rtl="0">
              <a:lnSpc>
                <a:spcPct val="115000"/>
              </a:lnSpc>
              <a:spcBef>
                <a:spcPts val="0"/>
              </a:spcBef>
              <a:spcAft>
                <a:spcPts val="0"/>
              </a:spcAft>
              <a:buNone/>
            </a:pPr>
            <a:r>
              <a:rPr lang="en" sz="2800">
                <a:solidFill>
                  <a:srgbClr val="000000"/>
                </a:solidFill>
              </a:rPr>
              <a:t> </a:t>
            </a:r>
            <a:endParaRPr sz="2800">
              <a:solidFill>
                <a:srgbClr val="000000"/>
              </a:solidFill>
            </a:endParaRPr>
          </a:p>
          <a:p>
            <a:pPr marL="0" marR="0" lvl="0" indent="0" algn="l" rtl="0">
              <a:lnSpc>
                <a:spcPct val="115000"/>
              </a:lnSpc>
              <a:spcBef>
                <a:spcPts val="0"/>
              </a:spcBef>
              <a:spcAft>
                <a:spcPts val="0"/>
              </a:spcAft>
              <a:buNone/>
            </a:pPr>
            <a:endParaRPr sz="1600">
              <a:solidFill>
                <a:srgbClr val="000000"/>
              </a:solidFill>
            </a:endParaRPr>
          </a:p>
        </p:txBody>
      </p:sp>
      <p:sp>
        <p:nvSpPr>
          <p:cNvPr id="219" name="Google Shape;219;p24"/>
          <p:cNvSpPr txBox="1">
            <a:spLocks noGrp="1"/>
          </p:cNvSpPr>
          <p:nvPr>
            <p:ph type="body" idx="1"/>
          </p:nvPr>
        </p:nvSpPr>
        <p:spPr>
          <a:xfrm>
            <a:off x="729450" y="2017700"/>
            <a:ext cx="7688700" cy="25752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endParaRPr sz="1400">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r>
              <a:rPr lang="en" sz="2257">
                <a:solidFill>
                  <a:srgbClr val="000000"/>
                </a:solidFill>
                <a:latin typeface="Raleway"/>
                <a:ea typeface="Raleway"/>
                <a:cs typeface="Raleway"/>
                <a:sym typeface="Raleway"/>
              </a:rPr>
              <a:t>Социално-правни аспекти на информационните технологии</a:t>
            </a: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endParaRPr sz="2257">
              <a:solidFill>
                <a:srgbClr val="000000"/>
              </a:solidFill>
              <a:latin typeface="Raleway"/>
              <a:ea typeface="Raleway"/>
              <a:cs typeface="Raleway"/>
              <a:sym typeface="Raleway"/>
            </a:endParaRPr>
          </a:p>
          <a:p>
            <a:pPr marL="0" marR="0" lvl="0" indent="0" algn="l" rtl="0">
              <a:lnSpc>
                <a:spcPct val="115000"/>
              </a:lnSpc>
              <a:spcBef>
                <a:spcPts val="0"/>
              </a:spcBef>
              <a:spcAft>
                <a:spcPts val="0"/>
              </a:spcAft>
              <a:buNone/>
            </a:pPr>
            <a:r>
              <a:rPr lang="en" sz="2257">
                <a:solidFill>
                  <a:srgbClr val="000000"/>
                </a:solidFill>
                <a:latin typeface="Raleway"/>
                <a:ea typeface="Raleway"/>
                <a:cs typeface="Raleway"/>
                <a:sym typeface="Raleway"/>
              </a:rPr>
              <a:t>Ана Лазарова</a:t>
            </a:r>
            <a:endParaRPr sz="1687">
              <a:solidFill>
                <a:srgbClr val="000000"/>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обект</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19" name="Google Shape;519;p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20" name="Google Shape;520;p7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26" name="Google Shape;526;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27" name="Google Shape;527;p7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33" name="Google Shape;533;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34" name="Google Shape;534;p7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40" name="Google Shape;540;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41" name="Google Shape;541;p7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47" name="Google Shape;547;p7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48" name="Google Shape;548;p7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75"/>
          <p:cNvPicPr preferRelativeResize="0"/>
          <p:nvPr/>
        </p:nvPicPr>
        <p:blipFill rotWithShape="1">
          <a:blip r:embed="rId3">
            <a:alphaModFix/>
          </a:blip>
          <a:srcRect t="7547" b="7555"/>
          <a:stretch/>
        </p:blipFill>
        <p:spPr>
          <a:xfrm>
            <a:off x="0" y="-892883"/>
            <a:ext cx="9144003" cy="6098983"/>
          </a:xfrm>
          <a:prstGeom prst="rect">
            <a:avLst/>
          </a:prstGeom>
          <a:noFill/>
          <a:ln>
            <a:noFill/>
          </a:ln>
        </p:spPr>
      </p:pic>
      <p:sp>
        <p:nvSpPr>
          <p:cNvPr id="554" name="Google Shape;554;p75"/>
          <p:cNvSpPr txBox="1"/>
          <p:nvPr/>
        </p:nvSpPr>
        <p:spPr>
          <a:xfrm>
            <a:off x="2877725" y="4713500"/>
            <a:ext cx="2670900" cy="1487700"/>
          </a:xfrm>
          <a:prstGeom prst="rect">
            <a:avLst/>
          </a:prstGeom>
          <a:noFill/>
          <a:ln>
            <a:noFill/>
          </a:ln>
        </p:spPr>
        <p:txBody>
          <a:bodyPr spcFirstLastPara="1" wrap="square" lIns="91425" tIns="91425" rIns="91425" bIns="91425" anchor="t" anchorCtr="0">
            <a:spAutoFit/>
          </a:bodyPr>
          <a:lstStyle/>
          <a:p>
            <a:pPr marL="266700" marR="266700" lvl="0" indent="0" algn="l" rtl="0">
              <a:lnSpc>
                <a:spcPct val="115000"/>
              </a:lnSpc>
              <a:spcBef>
                <a:spcPts val="0"/>
              </a:spcBef>
              <a:spcAft>
                <a:spcPts val="0"/>
              </a:spcAft>
              <a:buNone/>
            </a:pPr>
            <a:r>
              <a:rPr lang="en" sz="900">
                <a:solidFill>
                  <a:schemeClr val="lt1"/>
                </a:solidFill>
              </a:rPr>
              <a:t>Photo by </a:t>
            </a:r>
            <a:r>
              <a:rPr lang="en" sz="900" u="sng">
                <a:solidFill>
                  <a:schemeClr val="lt1"/>
                </a:solidFill>
                <a:hlinkClick r:id="rId4">
                  <a:extLst>
                    <a:ext uri="{A12FA001-AC4F-418D-AE19-62706E023703}">
                      <ahyp:hlinkClr xmlns:ahyp="http://schemas.microsoft.com/office/drawing/2018/hyperlinkcolor" val="tx"/>
                    </a:ext>
                  </a:extLst>
                </a:hlinkClick>
              </a:rPr>
              <a:t>Vadim Bogulov</a:t>
            </a:r>
            <a:r>
              <a:rPr lang="en" sz="900">
                <a:solidFill>
                  <a:schemeClr val="lt1"/>
                </a:solidFill>
              </a:rPr>
              <a:t> on </a:t>
            </a:r>
            <a:r>
              <a:rPr lang="en" sz="900" u="sng">
                <a:solidFill>
                  <a:schemeClr val="lt1"/>
                </a:solidFill>
                <a:hlinkClick r:id="rId5">
                  <a:extLst>
                    <a:ext uri="{A12FA001-AC4F-418D-AE19-62706E023703}">
                      <ahyp:hlinkClr xmlns:ahyp="http://schemas.microsoft.com/office/drawing/2018/hyperlinkcolor" val="tx"/>
                    </a:ext>
                  </a:extLst>
                </a:hlinkClick>
              </a:rPr>
              <a:t>Unsplash</a:t>
            </a:r>
            <a:endParaRPr sz="900" u="sng">
              <a:solidFill>
                <a:schemeClr val="lt1"/>
              </a:solidFill>
            </a:endParaRPr>
          </a:p>
          <a:p>
            <a:pPr marL="0" lvl="0" indent="0" algn="l" rtl="0">
              <a:lnSpc>
                <a:spcPct val="115000"/>
              </a:lnSpc>
              <a:spcBef>
                <a:spcPts val="3000"/>
              </a:spcBef>
              <a:spcAft>
                <a:spcPts val="0"/>
              </a:spcAft>
              <a:buNone/>
            </a:pPr>
            <a:endParaRPr sz="1100"/>
          </a:p>
          <a:p>
            <a:pPr marL="0" marR="0" lvl="0" indent="0" algn="ctr" rtl="0">
              <a:lnSpc>
                <a:spcPct val="100000"/>
              </a:lnSpc>
              <a:spcBef>
                <a:spcPts val="0"/>
              </a:spcBef>
              <a:spcAft>
                <a:spcPts val="0"/>
              </a:spcAft>
              <a:buNone/>
            </a:pPr>
            <a:endParaRPr sz="1000">
              <a:solidFill>
                <a:schemeClr val="lt1"/>
              </a:solidFill>
              <a:latin typeface="Raleway"/>
              <a:ea typeface="Raleway"/>
              <a:cs typeface="Raleway"/>
              <a:sym typeface="Raleway"/>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b="1">
              <a:latin typeface="Lato"/>
              <a:ea typeface="Lato"/>
              <a:cs typeface="Lato"/>
              <a:sym typeface="Lato"/>
            </a:endParaRPr>
          </a:p>
        </p:txBody>
      </p:sp>
      <p:sp>
        <p:nvSpPr>
          <p:cNvPr id="555" name="Google Shape;555;p75"/>
          <p:cNvSpPr txBox="1"/>
          <p:nvPr/>
        </p:nvSpPr>
        <p:spPr>
          <a:xfrm>
            <a:off x="686350" y="884825"/>
            <a:ext cx="4763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accent1"/>
              </a:solidFill>
              <a:latin typeface="Raleway"/>
              <a:ea typeface="Raleway"/>
              <a:cs typeface="Raleway"/>
              <a:sym typeface="Raleway"/>
            </a:endParaRPr>
          </a:p>
        </p:txBody>
      </p:sp>
      <p:sp>
        <p:nvSpPr>
          <p:cNvPr id="556" name="Google Shape;556;p75"/>
          <p:cNvSpPr txBox="1"/>
          <p:nvPr/>
        </p:nvSpPr>
        <p:spPr>
          <a:xfrm>
            <a:off x="611925" y="529250"/>
            <a:ext cx="476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solidFill>
                <a:schemeClr val="lt1"/>
              </a:solidFill>
              <a:highlight>
                <a:srgbClr val="0B3982"/>
              </a:highlight>
              <a:latin typeface="Lato"/>
              <a:ea typeface="Lato"/>
              <a:cs typeface="Lato"/>
              <a:sym typeface="Lato"/>
            </a:endParaRPr>
          </a:p>
        </p:txBody>
      </p:sp>
      <p:sp>
        <p:nvSpPr>
          <p:cNvPr id="557" name="Google Shape;557;p75"/>
          <p:cNvSpPr/>
          <p:nvPr/>
        </p:nvSpPr>
        <p:spPr>
          <a:xfrm>
            <a:off x="1488475" y="347300"/>
            <a:ext cx="3536400" cy="1362300"/>
          </a:xfrm>
          <a:prstGeom prst="wedgeRoundRectCallout">
            <a:avLst>
              <a:gd name="adj1" fmla="val -20833"/>
              <a:gd name="adj2" fmla="val 62500"/>
              <a:gd name="adj3" fmla="val 0"/>
            </a:avLst>
          </a:prstGeom>
          <a:gradFill>
            <a:gsLst>
              <a:gs pos="0">
                <a:srgbClr val="888888"/>
              </a:gs>
              <a:gs pos="100000">
                <a:srgbClr val="EAD1D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aleway"/>
                <a:ea typeface="Raleway"/>
                <a:cs typeface="Raleway"/>
                <a:sym typeface="Raleway"/>
              </a:rPr>
              <a:t>Обратна връзка и дискусия</a:t>
            </a:r>
            <a:endParaRPr>
              <a:solidFill>
                <a:schemeClr val="lt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6"/>
          <p:cNvSpPr txBox="1">
            <a:spLocks noGrp="1"/>
          </p:cNvSpPr>
          <p:nvPr>
            <p:ph type="title"/>
          </p:nvPr>
        </p:nvSpPr>
        <p:spPr>
          <a:xfrm>
            <a:off x="729450" y="1289250"/>
            <a:ext cx="7688700" cy="9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60">
                <a:solidFill>
                  <a:srgbClr val="000000"/>
                </a:solidFill>
              </a:rPr>
              <a:t>Благодаря за вниманието!</a:t>
            </a:r>
            <a:endParaRPr sz="3040"/>
          </a:p>
        </p:txBody>
      </p:sp>
      <p:sp>
        <p:nvSpPr>
          <p:cNvPr id="563" name="Google Shape;563;p76"/>
          <p:cNvSpPr txBox="1">
            <a:spLocks noGrp="1"/>
          </p:cNvSpPr>
          <p:nvPr>
            <p:ph type="body" idx="1"/>
          </p:nvPr>
        </p:nvSpPr>
        <p:spPr>
          <a:xfrm>
            <a:off x="729450" y="3076800"/>
            <a:ext cx="7688700" cy="1263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Ана Лазарова</a:t>
            </a:r>
            <a:endParaRPr sz="1165">
              <a:solidFill>
                <a:srgbClr val="000000"/>
              </a:solidFill>
              <a:latin typeface="Raleway"/>
              <a:ea typeface="Raleway"/>
              <a:cs typeface="Raleway"/>
              <a:sym typeface="Raleway"/>
            </a:endParaRPr>
          </a:p>
          <a:p>
            <a:pPr marL="0" lvl="0" indent="0" algn="l" rtl="0">
              <a:lnSpc>
                <a:spcPct val="95000"/>
              </a:lnSpc>
              <a:spcBef>
                <a:spcPts val="0"/>
              </a:spcBef>
              <a:spcAft>
                <a:spcPts val="0"/>
              </a:spcAft>
              <a:buSzPts val="605"/>
              <a:buNone/>
            </a:pP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имейл: ana@digrep.bg</a:t>
            </a: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094">
                <a:solidFill>
                  <a:srgbClr val="000000"/>
                </a:solidFill>
                <a:latin typeface="Raleway"/>
                <a:ea typeface="Raleway"/>
                <a:cs typeface="Raleway"/>
                <a:sym typeface="Raleway"/>
              </a:rPr>
              <a:t>Презентацията може да бъде използвана под лиценз CC-BY-SA 4.0</a:t>
            </a:r>
            <a:endParaRPr sz="109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236">
              <a:solidFill>
                <a:srgbClr val="000000"/>
              </a:solidFill>
              <a:latin typeface="Raleway"/>
              <a:ea typeface="Raleway"/>
              <a:cs typeface="Raleway"/>
              <a:sym typeface="Raleway"/>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729450" y="1397500"/>
            <a:ext cx="7688700" cy="6615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2200">
                <a:solidFill>
                  <a:srgbClr val="000000"/>
                </a:solidFill>
              </a:rPr>
              <a:t>Правни проблеми при обучението на модели на генеративен изкуствен интелект</a:t>
            </a:r>
            <a:endParaRPr sz="2200">
              <a:solidFill>
                <a:srgbClr val="000000"/>
              </a:solidFill>
            </a:endParaRPr>
          </a:p>
          <a:p>
            <a:pPr marL="0" lvl="0" indent="0" algn="l" rtl="0">
              <a:lnSpc>
                <a:spcPct val="115000"/>
              </a:lnSpc>
              <a:spcBef>
                <a:spcPts val="0"/>
              </a:spcBef>
              <a:spcAft>
                <a:spcPts val="0"/>
              </a:spcAft>
              <a:buNone/>
            </a:pPr>
            <a:r>
              <a:rPr lang="en" sz="2200">
                <a:solidFill>
                  <a:srgbClr val="000000"/>
                </a:solidFill>
              </a:rPr>
              <a:t>със защитено от авторското право съдържание</a:t>
            </a:r>
            <a:endParaRPr sz="3000">
              <a:solidFill>
                <a:srgbClr val="000000"/>
              </a:solidFill>
            </a:endParaRPr>
          </a:p>
          <a:p>
            <a:pPr marL="0" lvl="0" indent="0" algn="l" rtl="0">
              <a:lnSpc>
                <a:spcPct val="115000"/>
              </a:lnSpc>
              <a:spcBef>
                <a:spcPts val="1100"/>
              </a:spcBef>
              <a:spcAft>
                <a:spcPts val="0"/>
              </a:spcAft>
              <a:buNone/>
            </a:pPr>
            <a:endParaRPr sz="2800">
              <a:solidFill>
                <a:srgbClr val="000000"/>
              </a:solidFill>
            </a:endParaRPr>
          </a:p>
          <a:p>
            <a:pPr marL="0" marR="0" lvl="0" indent="0" algn="l" rtl="0">
              <a:lnSpc>
                <a:spcPct val="115000"/>
              </a:lnSpc>
              <a:spcBef>
                <a:spcPts val="0"/>
              </a:spcBef>
              <a:spcAft>
                <a:spcPts val="0"/>
              </a:spcAft>
              <a:buNone/>
            </a:pPr>
            <a:r>
              <a:rPr lang="en" sz="2800">
                <a:solidFill>
                  <a:srgbClr val="000000"/>
                </a:solidFill>
              </a:rPr>
              <a:t> </a:t>
            </a:r>
            <a:endParaRPr sz="2800">
              <a:solidFill>
                <a:srgbClr val="000000"/>
              </a:solidFill>
            </a:endParaRPr>
          </a:p>
          <a:p>
            <a:pPr marL="0" marR="0" lvl="0" indent="0" algn="l" rtl="0">
              <a:lnSpc>
                <a:spcPct val="115000"/>
              </a:lnSpc>
              <a:spcBef>
                <a:spcPts val="0"/>
              </a:spcBef>
              <a:spcAft>
                <a:spcPts val="0"/>
              </a:spcAft>
              <a:buNone/>
            </a:pPr>
            <a:endParaRPr sz="1600">
              <a:solidFill>
                <a:srgbClr val="000000"/>
              </a:solidFill>
            </a:endParaRPr>
          </a:p>
        </p:txBody>
      </p:sp>
      <p:sp>
        <p:nvSpPr>
          <p:cNvPr id="219" name="Google Shape;219;p24"/>
          <p:cNvSpPr txBox="1">
            <a:spLocks noGrp="1"/>
          </p:cNvSpPr>
          <p:nvPr>
            <p:ph type="body" idx="1"/>
          </p:nvPr>
        </p:nvSpPr>
        <p:spPr>
          <a:xfrm>
            <a:off x="729450" y="2017700"/>
            <a:ext cx="7688700" cy="2575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endParaRPr sz="1400">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r>
              <a:rPr lang="en" sz="2257">
                <a:solidFill>
                  <a:srgbClr val="000000"/>
                </a:solidFill>
                <a:latin typeface="Raleway"/>
                <a:ea typeface="Raleway"/>
                <a:cs typeface="Raleway"/>
                <a:sym typeface="Raleway"/>
              </a:rPr>
              <a:t>Социално-правни аспекти на информационните технологии</a:t>
            </a: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endParaRPr sz="2257">
              <a:solidFill>
                <a:srgbClr val="000000"/>
              </a:solidFill>
              <a:latin typeface="Raleway"/>
              <a:ea typeface="Raleway"/>
              <a:cs typeface="Raleway"/>
              <a:sym typeface="Raleway"/>
            </a:endParaRPr>
          </a:p>
          <a:p>
            <a:pPr marL="0" marR="0" lvl="0" indent="0" algn="l" rtl="0">
              <a:lnSpc>
                <a:spcPct val="115000"/>
              </a:lnSpc>
              <a:spcBef>
                <a:spcPts val="0"/>
              </a:spcBef>
              <a:spcAft>
                <a:spcPts val="0"/>
              </a:spcAft>
              <a:buNone/>
            </a:pPr>
            <a:r>
              <a:rPr lang="en" sz="2257">
                <a:solidFill>
                  <a:srgbClr val="000000"/>
                </a:solidFill>
                <a:latin typeface="Raleway"/>
                <a:ea typeface="Raleway"/>
                <a:cs typeface="Raleway"/>
                <a:sym typeface="Raleway"/>
              </a:rPr>
              <a:t>Ана Лазарова</a:t>
            </a:r>
            <a:endParaRPr sz="1687">
              <a:solidFill>
                <a:srgbClr val="000000"/>
              </a:solidFill>
              <a:latin typeface="Raleway"/>
              <a:ea typeface="Raleway"/>
              <a:cs typeface="Raleway"/>
              <a:sym typeface="Raleway"/>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Авторско право</a:t>
            </a:r>
            <a:endParaRPr sz="3200" b="0">
              <a:solidFill>
                <a:schemeClr val="dk1"/>
              </a:solidFill>
            </a:endParaRPr>
          </a:p>
        </p:txBody>
      </p:sp>
      <p:sp>
        <p:nvSpPr>
          <p:cNvPr id="225" name="Google Shape;225;p25"/>
          <p:cNvSpPr txBox="1"/>
          <p:nvPr/>
        </p:nvSpPr>
        <p:spPr>
          <a:xfrm>
            <a:off x="827975" y="1883175"/>
            <a:ext cx="7249200" cy="2148600"/>
          </a:xfrm>
          <a:prstGeom prst="rect">
            <a:avLst/>
          </a:prstGeom>
          <a:noFill/>
          <a:ln>
            <a:noFill/>
          </a:ln>
        </p:spPr>
        <p:txBody>
          <a:bodyPr spcFirstLastPara="1" wrap="square" lIns="81650" tIns="40825" rIns="81650" bIns="40825" anchor="ctr" anchorCtr="0">
            <a:noAutofit/>
          </a:bodyPr>
          <a:lstStyle/>
          <a:p>
            <a:pPr marL="457200" marR="0" lvl="0" indent="-317500" algn="l" rtl="0">
              <a:lnSpc>
                <a:spcPct val="115000"/>
              </a:lnSpc>
              <a:spcBef>
                <a:spcPts val="500"/>
              </a:spcBef>
              <a:spcAft>
                <a:spcPts val="0"/>
              </a:spcAft>
              <a:buClr>
                <a:schemeClr val="dk2"/>
              </a:buClr>
              <a:buSzPts val="1400"/>
              <a:buFont typeface="Raleway"/>
              <a:buChar char="●"/>
            </a:pPr>
            <a:r>
              <a:rPr lang="en">
                <a:solidFill>
                  <a:schemeClr val="dk2"/>
                </a:solidFill>
                <a:latin typeface="Raleway"/>
                <a:ea typeface="Raleway"/>
                <a:cs typeface="Raleway"/>
                <a:sym typeface="Raleway"/>
              </a:rPr>
              <a:t>Авторското право е </a:t>
            </a:r>
            <a:r>
              <a:rPr lang="en">
                <a:solidFill>
                  <a:schemeClr val="dk2"/>
                </a:solidFill>
                <a:highlight>
                  <a:schemeClr val="lt2"/>
                </a:highlight>
                <a:latin typeface="Raleway"/>
                <a:ea typeface="Raleway"/>
                <a:cs typeface="Raleway"/>
                <a:sym typeface="Raleway"/>
              </a:rPr>
              <a:t>изключителното право</a:t>
            </a:r>
            <a:r>
              <a:rPr lang="en">
                <a:solidFill>
                  <a:schemeClr val="dk2"/>
                </a:solidFill>
                <a:latin typeface="Raleway"/>
                <a:ea typeface="Raleway"/>
                <a:cs typeface="Raleway"/>
                <a:sym typeface="Raleway"/>
              </a:rPr>
              <a:t> на създателя да възпроизвежда и разпространява своето произведение.</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Авторското право </a:t>
            </a:r>
            <a:r>
              <a:rPr lang="en">
                <a:solidFill>
                  <a:schemeClr val="dk2"/>
                </a:solidFill>
                <a:highlight>
                  <a:schemeClr val="lt2"/>
                </a:highlight>
                <a:latin typeface="Raleway"/>
                <a:ea typeface="Raleway"/>
                <a:cs typeface="Raleway"/>
                <a:sym typeface="Raleway"/>
              </a:rPr>
              <a:t>възниква автоматично</a:t>
            </a:r>
            <a:r>
              <a:rPr lang="en">
                <a:solidFill>
                  <a:schemeClr val="dk2"/>
                </a:solidFill>
                <a:latin typeface="Raleway"/>
                <a:ea typeface="Raleway"/>
                <a:cs typeface="Raleway"/>
                <a:sym typeface="Raleway"/>
              </a:rPr>
              <a:t> и не се изисква регистрация.</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Авторското право е </a:t>
            </a:r>
            <a:r>
              <a:rPr lang="en">
                <a:solidFill>
                  <a:schemeClr val="dk2"/>
                </a:solidFill>
                <a:highlight>
                  <a:schemeClr val="lt2"/>
                </a:highlight>
                <a:latin typeface="Raleway"/>
                <a:ea typeface="Raleway"/>
                <a:cs typeface="Raleway"/>
                <a:sym typeface="Raleway"/>
              </a:rPr>
              <a:t>временно</a:t>
            </a:r>
            <a:r>
              <a:rPr lang="en">
                <a:solidFill>
                  <a:schemeClr val="dk2"/>
                </a:solidFill>
                <a:latin typeface="Raleway"/>
                <a:ea typeface="Raleway"/>
                <a:cs typeface="Raleway"/>
                <a:sym typeface="Raleway"/>
              </a:rPr>
              <a:t>: по принцип в Европа то продължава до смъртта на последния оцелял автор + 70 години.</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Авторското право е </a:t>
            </a:r>
            <a:r>
              <a:rPr lang="en">
                <a:solidFill>
                  <a:schemeClr val="dk2"/>
                </a:solidFill>
                <a:highlight>
                  <a:schemeClr val="lt2"/>
                </a:highlight>
                <a:latin typeface="Raleway"/>
                <a:ea typeface="Raleway"/>
                <a:cs typeface="Raleway"/>
                <a:sym typeface="Raleway"/>
              </a:rPr>
              <a:t>териториално</a:t>
            </a:r>
            <a:r>
              <a:rPr lang="en">
                <a:solidFill>
                  <a:schemeClr val="dk2"/>
                </a:solidFill>
                <a:latin typeface="Raleway"/>
                <a:ea typeface="Raleway"/>
                <a:cs typeface="Raleway"/>
                <a:sym typeface="Raleway"/>
              </a:rPr>
              <a:t>: в момента в ЕС съществуват 27 различни (частично хармонизирани) авторскоправни уредби.</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Авторското право е (частично) </a:t>
            </a:r>
            <a:r>
              <a:rPr lang="en">
                <a:solidFill>
                  <a:schemeClr val="dk2"/>
                </a:solidFill>
                <a:highlight>
                  <a:schemeClr val="lt2"/>
                </a:highlight>
                <a:latin typeface="Raleway"/>
                <a:ea typeface="Raleway"/>
                <a:cs typeface="Raleway"/>
                <a:sym typeface="Raleway"/>
              </a:rPr>
              <a:t>прехвърляемо</a:t>
            </a:r>
            <a:r>
              <a:rPr lang="en">
                <a:solidFill>
                  <a:schemeClr val="dk2"/>
                </a:solidFill>
                <a:latin typeface="Raleway"/>
                <a:ea typeface="Raleway"/>
                <a:cs typeface="Raleway"/>
                <a:sym typeface="Raleway"/>
              </a:rPr>
              <a:t>.</a:t>
            </a: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fade">
                                      <p:cBhvr>
                                        <p:cTn id="7" dur="1000"/>
                                        <p:tgtEl>
                                          <p:spTgt spid="2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Effect transition="in" filter="fade">
                                      <p:cBhvr>
                                        <p:cTn id="12" dur="1000"/>
                                        <p:tgtEl>
                                          <p:spTgt spid="2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Effect transition="in" filter="fade">
                                      <p:cBhvr>
                                        <p:cTn id="17" dur="1000"/>
                                        <p:tgtEl>
                                          <p:spTgt spid="2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
                                            <p:txEl>
                                              <p:pRg st="3" end="3"/>
                                            </p:txEl>
                                          </p:spTgt>
                                        </p:tgtEl>
                                        <p:attrNameLst>
                                          <p:attrName>style.visibility</p:attrName>
                                        </p:attrNameLst>
                                      </p:cBhvr>
                                      <p:to>
                                        <p:strVal val="visible"/>
                                      </p:to>
                                    </p:set>
                                    <p:animEffect transition="in" filter="fade">
                                      <p:cBhvr>
                                        <p:cTn id="22" dur="1000"/>
                                        <p:tgtEl>
                                          <p:spTgt spid="2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
                                            <p:txEl>
                                              <p:pRg st="4" end="4"/>
                                            </p:txEl>
                                          </p:spTgt>
                                        </p:tgtEl>
                                        <p:attrNameLst>
                                          <p:attrName>style.visibility</p:attrName>
                                        </p:attrNameLst>
                                      </p:cBhvr>
                                      <p:to>
                                        <p:strVal val="visible"/>
                                      </p:to>
                                    </p:set>
                                    <p:animEffect transition="in" filter="fade">
                                      <p:cBhvr>
                                        <p:cTn id="27" dur="1000"/>
                                        <p:tgtEl>
                                          <p:spTgt spid="2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990"/>
              <a:buNone/>
            </a:pPr>
            <a:r>
              <a:rPr lang="en" sz="2320"/>
              <a:t>Използване на обект на авторски и сродни права</a:t>
            </a:r>
            <a:endParaRPr sz="2320"/>
          </a:p>
        </p:txBody>
      </p:sp>
      <p:sp>
        <p:nvSpPr>
          <p:cNvPr id="231" name="Google Shape;231;p26"/>
          <p:cNvSpPr txBox="1">
            <a:spLocks noGrp="1"/>
          </p:cNvSpPr>
          <p:nvPr>
            <p:ph type="body" idx="1"/>
          </p:nvPr>
        </p:nvSpPr>
        <p:spPr>
          <a:xfrm>
            <a:off x="729450" y="1893675"/>
            <a:ext cx="7688700" cy="24462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50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възпроизвеждане</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копиране</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цифровизиране</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временни копия / кеширане</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извличане на информация от текст и от данни /машинно четене</a:t>
            </a:r>
            <a:endParaRPr sz="1400">
              <a:solidFill>
                <a:srgbClr val="2F2B20"/>
              </a:solidFill>
              <a:latin typeface="Raleway"/>
              <a:ea typeface="Raleway"/>
              <a:cs typeface="Raleway"/>
              <a:sym typeface="Raleway"/>
            </a:endParaRPr>
          </a:p>
          <a:p>
            <a:pPr marL="457200" marR="0" lvl="0"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разпространение / разгласяване</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публично разгласяване и предоставяне на публично разположение онлайн</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е-книги</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хиперлинкове, фрейминг, вграждане (embedding)</a:t>
            </a:r>
            <a:endParaRPr sz="1400">
              <a:solidFill>
                <a:srgbClr val="2F2B20"/>
              </a:solidFill>
              <a:latin typeface="Raleway"/>
              <a:ea typeface="Raleway"/>
              <a:cs typeface="Raleway"/>
              <a:sym typeface="Raleway"/>
            </a:endParaRPr>
          </a:p>
          <a:p>
            <a:pPr marL="457200" marR="0" lvl="0"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преработка</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ремикс, адаптация, превод, синхронизация</a:t>
            </a:r>
            <a:endParaRPr sz="14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sz="1500">
              <a:solidFill>
                <a:srgbClr val="2F2B20"/>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animEffect transition="in" filter="fade">
                                      <p:cBhvr>
                                        <p:cTn id="7" dur="1000"/>
                                        <p:tgtEl>
                                          <p:spTgt spid="2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xEl>
                                              <p:pRg st="1" end="1"/>
                                            </p:txEl>
                                          </p:spTgt>
                                        </p:tgtEl>
                                        <p:attrNameLst>
                                          <p:attrName>style.visibility</p:attrName>
                                        </p:attrNameLst>
                                      </p:cBhvr>
                                      <p:to>
                                        <p:strVal val="visible"/>
                                      </p:to>
                                    </p:set>
                                    <p:animEffect transition="in" filter="fade">
                                      <p:cBhvr>
                                        <p:cTn id="12" dur="1000"/>
                                        <p:tgtEl>
                                          <p:spTgt spid="2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1">
                                            <p:txEl>
                                              <p:pRg st="2" end="2"/>
                                            </p:txEl>
                                          </p:spTgt>
                                        </p:tgtEl>
                                        <p:attrNameLst>
                                          <p:attrName>style.visibility</p:attrName>
                                        </p:attrNameLst>
                                      </p:cBhvr>
                                      <p:to>
                                        <p:strVal val="visible"/>
                                      </p:to>
                                    </p:set>
                                    <p:animEffect transition="in" filter="fade">
                                      <p:cBhvr>
                                        <p:cTn id="17" dur="1000"/>
                                        <p:tgtEl>
                                          <p:spTgt spid="2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1">
                                            <p:txEl>
                                              <p:pRg st="3" end="3"/>
                                            </p:txEl>
                                          </p:spTgt>
                                        </p:tgtEl>
                                        <p:attrNameLst>
                                          <p:attrName>style.visibility</p:attrName>
                                        </p:attrNameLst>
                                      </p:cBhvr>
                                      <p:to>
                                        <p:strVal val="visible"/>
                                      </p:to>
                                    </p:set>
                                    <p:animEffect transition="in" filter="fade">
                                      <p:cBhvr>
                                        <p:cTn id="22" dur="1000"/>
                                        <p:tgtEl>
                                          <p:spTgt spid="2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1">
                                            <p:txEl>
                                              <p:pRg st="4" end="4"/>
                                            </p:txEl>
                                          </p:spTgt>
                                        </p:tgtEl>
                                        <p:attrNameLst>
                                          <p:attrName>style.visibility</p:attrName>
                                        </p:attrNameLst>
                                      </p:cBhvr>
                                      <p:to>
                                        <p:strVal val="visible"/>
                                      </p:to>
                                    </p:set>
                                    <p:animEffect transition="in" filter="fade">
                                      <p:cBhvr>
                                        <p:cTn id="27" dur="1000"/>
                                        <p:tgtEl>
                                          <p:spTgt spid="2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1">
                                            <p:txEl>
                                              <p:pRg st="5" end="5"/>
                                            </p:txEl>
                                          </p:spTgt>
                                        </p:tgtEl>
                                        <p:attrNameLst>
                                          <p:attrName>style.visibility</p:attrName>
                                        </p:attrNameLst>
                                      </p:cBhvr>
                                      <p:to>
                                        <p:strVal val="visible"/>
                                      </p:to>
                                    </p:set>
                                    <p:animEffect transition="in" filter="fade">
                                      <p:cBhvr>
                                        <p:cTn id="32" dur="1000"/>
                                        <p:tgtEl>
                                          <p:spTgt spid="2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1">
                                            <p:txEl>
                                              <p:pRg st="6" end="6"/>
                                            </p:txEl>
                                          </p:spTgt>
                                        </p:tgtEl>
                                        <p:attrNameLst>
                                          <p:attrName>style.visibility</p:attrName>
                                        </p:attrNameLst>
                                      </p:cBhvr>
                                      <p:to>
                                        <p:strVal val="visible"/>
                                      </p:to>
                                    </p:set>
                                    <p:animEffect transition="in" filter="fade">
                                      <p:cBhvr>
                                        <p:cTn id="37" dur="1000"/>
                                        <p:tgtEl>
                                          <p:spTgt spid="23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1">
                                            <p:txEl>
                                              <p:pRg st="7" end="7"/>
                                            </p:txEl>
                                          </p:spTgt>
                                        </p:tgtEl>
                                        <p:attrNameLst>
                                          <p:attrName>style.visibility</p:attrName>
                                        </p:attrNameLst>
                                      </p:cBhvr>
                                      <p:to>
                                        <p:strVal val="visible"/>
                                      </p:to>
                                    </p:set>
                                    <p:animEffect transition="in" filter="fade">
                                      <p:cBhvr>
                                        <p:cTn id="42" dur="1000"/>
                                        <p:tgtEl>
                                          <p:spTgt spid="23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1">
                                            <p:txEl>
                                              <p:pRg st="8" end="8"/>
                                            </p:txEl>
                                          </p:spTgt>
                                        </p:tgtEl>
                                        <p:attrNameLst>
                                          <p:attrName>style.visibility</p:attrName>
                                        </p:attrNameLst>
                                      </p:cBhvr>
                                      <p:to>
                                        <p:strVal val="visible"/>
                                      </p:to>
                                    </p:set>
                                    <p:animEffect transition="in" filter="fade">
                                      <p:cBhvr>
                                        <p:cTn id="47" dur="1000"/>
                                        <p:tgtEl>
                                          <p:spTgt spid="23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1">
                                            <p:txEl>
                                              <p:pRg st="9" end="9"/>
                                            </p:txEl>
                                          </p:spTgt>
                                        </p:tgtEl>
                                        <p:attrNameLst>
                                          <p:attrName>style.visibility</p:attrName>
                                        </p:attrNameLst>
                                      </p:cBhvr>
                                      <p:to>
                                        <p:strVal val="visible"/>
                                      </p:to>
                                    </p:set>
                                    <p:animEffect transition="in" filter="fade">
                                      <p:cBhvr>
                                        <p:cTn id="52" dur="1000"/>
                                        <p:tgtEl>
                                          <p:spTgt spid="23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31">
                                            <p:txEl>
                                              <p:pRg st="10" end="10"/>
                                            </p:txEl>
                                          </p:spTgt>
                                        </p:tgtEl>
                                        <p:attrNameLst>
                                          <p:attrName>style.visibility</p:attrName>
                                        </p:attrNameLst>
                                      </p:cBhvr>
                                      <p:to>
                                        <p:strVal val="visible"/>
                                      </p:to>
                                    </p:set>
                                    <p:animEffect transition="in" filter="fade">
                                      <p:cBhvr>
                                        <p:cTn id="57" dur="1000"/>
                                        <p:tgtEl>
                                          <p:spTgt spid="23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1">
                                            <p:txEl>
                                              <p:pRg st="11" end="11"/>
                                            </p:txEl>
                                          </p:spTgt>
                                        </p:tgtEl>
                                        <p:attrNameLst>
                                          <p:attrName>style.visibility</p:attrName>
                                        </p:attrNameLst>
                                      </p:cBhvr>
                                      <p:to>
                                        <p:strVal val="visible"/>
                                      </p:to>
                                    </p:set>
                                    <p:animEffect transition="in" filter="fade">
                                      <p:cBhvr>
                                        <p:cTn id="62" dur="1000"/>
                                        <p:tgtEl>
                                          <p:spTgt spid="23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Произведение</a:t>
            </a:r>
            <a:endParaRPr/>
          </a:p>
        </p:txBody>
      </p:sp>
      <p:sp>
        <p:nvSpPr>
          <p:cNvPr id="279" name="Google Shape;279;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55000" lnSpcReduction="20000"/>
          </a:bodyPr>
          <a:lstStyle/>
          <a:p>
            <a:pPr marL="0" lvl="0" indent="0" algn="l" rtl="0">
              <a:spcBef>
                <a:spcPts val="1200"/>
              </a:spcBef>
              <a:spcAft>
                <a:spcPts val="0"/>
              </a:spcAft>
              <a:buNone/>
            </a:pPr>
            <a:r>
              <a:rPr lang="en" sz="4800">
                <a:solidFill>
                  <a:srgbClr val="000000"/>
                </a:solidFill>
                <a:latin typeface="Raleway"/>
                <a:ea typeface="Raleway"/>
                <a:cs typeface="Raleway"/>
                <a:sym typeface="Raleway"/>
              </a:rPr>
              <a:t>Обект на авторското право е всяко произведение на литературата, изкуството и науката, което е резултат на творческа дейност и е изразено по какъвто и да е начин и в каквато и да е обективна форма.</a:t>
            </a:r>
            <a:endParaRPr sz="4800">
              <a:solidFill>
                <a:srgbClr val="000000"/>
              </a:solidFill>
              <a:latin typeface="Raleway"/>
              <a:ea typeface="Raleway"/>
              <a:cs typeface="Raleway"/>
              <a:sym typeface="Raleway"/>
            </a:endParaRPr>
          </a:p>
          <a:p>
            <a:pPr marL="0" lvl="0" indent="0" algn="l" rtl="0">
              <a:spcBef>
                <a:spcPts val="1800"/>
              </a:spcBef>
              <a:spcAft>
                <a:spcPts val="0"/>
              </a:spcAft>
              <a:buNone/>
            </a:pPr>
            <a:endParaRPr sz="7600">
              <a:solidFill>
                <a:srgbClr val="000000"/>
              </a:solidFill>
              <a:latin typeface="Calibri"/>
              <a:ea typeface="Calibri"/>
              <a:cs typeface="Calibri"/>
              <a:sym typeface="Calibri"/>
            </a:endParaRPr>
          </a:p>
          <a:p>
            <a:pPr marL="0" lvl="0" indent="0" algn="l" rtl="0">
              <a:spcBef>
                <a:spcPts val="0"/>
              </a:spcBef>
              <a:spcAft>
                <a:spcPts val="120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990"/>
              <a:buNone/>
            </a:pPr>
            <a:r>
              <a:rPr lang="en" sz="2020"/>
              <a:t>Как се “учи” езиковият / базовият модел?</a:t>
            </a:r>
            <a:endParaRPr sz="2020"/>
          </a:p>
        </p:txBody>
      </p:sp>
      <p:sp>
        <p:nvSpPr>
          <p:cNvPr id="237" name="Google Shape;237;p27"/>
          <p:cNvSpPr txBox="1">
            <a:spLocks noGrp="1"/>
          </p:cNvSpPr>
          <p:nvPr>
            <p:ph type="body" idx="1"/>
          </p:nvPr>
        </p:nvSpPr>
        <p:spPr>
          <a:xfrm>
            <a:off x="729450" y="1893675"/>
            <a:ext cx="7688700" cy="2446200"/>
          </a:xfrm>
          <a:prstGeom prst="rect">
            <a:avLst/>
          </a:prstGeom>
        </p:spPr>
        <p:txBody>
          <a:bodyPr spcFirstLastPara="1" wrap="square" lIns="91425" tIns="91425" rIns="91425" bIns="91425" anchor="t" anchorCtr="0">
            <a:noAutofit/>
          </a:bodyPr>
          <a:lstStyle/>
          <a:p>
            <a:pPr marL="0" marR="0" lvl="0" indent="0" algn="l" rtl="0">
              <a:lnSpc>
                <a:spcPct val="115000"/>
              </a:lnSpc>
              <a:spcBef>
                <a:spcPts val="500"/>
              </a:spcBef>
              <a:spcAft>
                <a:spcPts val="0"/>
              </a:spcAft>
              <a:buNone/>
            </a:pPr>
            <a:endParaRPr sz="14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r>
              <a:rPr lang="en" sz="1400">
                <a:solidFill>
                  <a:srgbClr val="2F2B20"/>
                </a:solidFill>
                <a:latin typeface="Raleway"/>
                <a:ea typeface="Raleway"/>
                <a:cs typeface="Raleway"/>
                <a:sym typeface="Raleway"/>
              </a:rPr>
              <a:t>„Извличане на информация от текст и данни“ според Директива 2019/790:</a:t>
            </a:r>
            <a:endParaRPr sz="14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r>
              <a:rPr lang="en" sz="1400">
                <a:solidFill>
                  <a:srgbClr val="2F2B20"/>
                </a:solidFill>
                <a:latin typeface="Raleway"/>
                <a:ea typeface="Raleway"/>
                <a:cs typeface="Raleway"/>
                <a:sym typeface="Raleway"/>
              </a:rPr>
              <a:t>„автоматизиран аналитичен способ, чиято цел е да анализира текст и данни в цифрова форма, за да се създаде информация, включваща, но без да се ограничава до това – модели, тенденции и взаимовръзки“</a:t>
            </a:r>
            <a:endParaRPr sz="1200">
              <a:solidFill>
                <a:srgbClr val="000000"/>
              </a:solidFill>
              <a:latin typeface="Calibri"/>
              <a:ea typeface="Calibri"/>
              <a:cs typeface="Calibri"/>
              <a:sym typeface="Calibri"/>
            </a:endParaRPr>
          </a:p>
          <a:p>
            <a:pPr marL="0" marR="0" lvl="0" indent="0" algn="l" rtl="0">
              <a:lnSpc>
                <a:spcPct val="115000"/>
              </a:lnSpc>
              <a:spcBef>
                <a:spcPts val="500"/>
              </a:spcBef>
              <a:spcAft>
                <a:spcPts val="0"/>
              </a:spcAft>
              <a:buNone/>
            </a:pPr>
            <a:endParaRPr sz="1500">
              <a:solidFill>
                <a:srgbClr val="2F2B20"/>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10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10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10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1000"/>
                                        <p:tgtEl>
                                          <p:spTgt spid="2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Авторскоправен статус на произведение</a:t>
            </a:r>
            <a:endParaRPr sz="2320"/>
          </a:p>
        </p:txBody>
      </p:sp>
      <p:sp>
        <p:nvSpPr>
          <p:cNvPr id="243" name="Google Shape;243;p28"/>
          <p:cNvSpPr txBox="1"/>
          <p:nvPr/>
        </p:nvSpPr>
        <p:spPr>
          <a:xfrm>
            <a:off x="1066950" y="1630225"/>
            <a:ext cx="7010100" cy="2401800"/>
          </a:xfrm>
          <a:prstGeom prst="rect">
            <a:avLst/>
          </a:prstGeom>
          <a:noFill/>
          <a:ln>
            <a:noFill/>
          </a:ln>
        </p:spPr>
        <p:txBody>
          <a:bodyPr spcFirstLastPara="1" wrap="square" lIns="81650" tIns="40825" rIns="81650" bIns="40825" anchor="ctr" anchorCtr="0">
            <a:noAutofit/>
          </a:bodyPr>
          <a:lstStyle/>
          <a:p>
            <a:pPr marL="45720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a:p>
            <a:pPr marL="457200" marR="0" lvl="0" indent="-317500" algn="l" rtl="0">
              <a:lnSpc>
                <a:spcPct val="115000"/>
              </a:lnSpc>
              <a:spcBef>
                <a:spcPts val="500"/>
              </a:spcBef>
              <a:spcAft>
                <a:spcPts val="0"/>
              </a:spcAft>
              <a:buClr>
                <a:srgbClr val="2F2B20"/>
              </a:buClr>
              <a:buSzPts val="1400"/>
              <a:buFont typeface="Raleway"/>
              <a:buChar char="●"/>
            </a:pPr>
            <a:r>
              <a:rPr lang="en">
                <a:solidFill>
                  <a:srgbClr val="2F2B20"/>
                </a:solidFill>
                <a:latin typeface="Raleway"/>
                <a:ea typeface="Raleway"/>
                <a:cs typeface="Raleway"/>
                <a:sym typeface="Raleway"/>
              </a:rPr>
              <a:t>Обществено достояние</a:t>
            </a:r>
            <a:endParaRPr>
              <a:solidFill>
                <a:srgbClr val="2F2B20"/>
              </a:solidFill>
              <a:latin typeface="Raleway"/>
              <a:ea typeface="Raleway"/>
              <a:cs typeface="Raleway"/>
              <a:sym typeface="Raleway"/>
            </a:endParaRPr>
          </a:p>
          <a:p>
            <a:pPr marL="457200" marR="0" lvl="0" indent="0" algn="l" rtl="0">
              <a:lnSpc>
                <a:spcPct val="115000"/>
              </a:lnSpc>
              <a:spcBef>
                <a:spcPts val="500"/>
              </a:spcBef>
              <a:spcAft>
                <a:spcPts val="0"/>
              </a:spcAft>
              <a:buNone/>
            </a:pPr>
            <a:endParaRPr sz="800">
              <a:solidFill>
                <a:srgbClr val="2F2B20"/>
              </a:solidFill>
              <a:latin typeface="Raleway"/>
              <a:ea typeface="Raleway"/>
              <a:cs typeface="Raleway"/>
              <a:sym typeface="Raleway"/>
            </a:endParaRPr>
          </a:p>
          <a:p>
            <a:pPr marL="457200" marR="0" lvl="0" indent="-317500" algn="l" rtl="0">
              <a:lnSpc>
                <a:spcPct val="115000"/>
              </a:lnSpc>
              <a:spcBef>
                <a:spcPts val="500"/>
              </a:spcBef>
              <a:spcAft>
                <a:spcPts val="0"/>
              </a:spcAft>
              <a:buClr>
                <a:srgbClr val="2F2B20"/>
              </a:buClr>
              <a:buSzPts val="1400"/>
              <a:buFont typeface="Raleway"/>
              <a:buChar char="●"/>
            </a:pPr>
            <a:r>
              <a:rPr lang="en">
                <a:solidFill>
                  <a:srgbClr val="2F2B20"/>
                </a:solidFill>
                <a:latin typeface="Raleway"/>
                <a:ea typeface="Raleway"/>
                <a:cs typeface="Raleway"/>
                <a:sym typeface="Raleway"/>
              </a:rPr>
              <a:t>В срок на действие на авторско право</a:t>
            </a:r>
            <a:endParaRPr>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a:solidFill>
                  <a:srgbClr val="2F2B20"/>
                </a:solidFill>
                <a:latin typeface="Raleway"/>
                <a:ea typeface="Raleway"/>
                <a:cs typeface="Raleway"/>
                <a:sym typeface="Raleway"/>
              </a:rPr>
              <a:t>Използване по силата на изключение</a:t>
            </a:r>
            <a:endParaRPr>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a:solidFill>
                  <a:srgbClr val="2F2B20"/>
                </a:solidFill>
                <a:latin typeface="Raleway"/>
                <a:ea typeface="Raleway"/>
                <a:cs typeface="Raleway"/>
                <a:sym typeface="Raleway"/>
              </a:rPr>
              <a:t>Използване с разрешение на автора:</a:t>
            </a:r>
            <a:endParaRPr>
              <a:solidFill>
                <a:srgbClr val="2F2B20"/>
              </a:solidFill>
              <a:latin typeface="Raleway"/>
              <a:ea typeface="Raleway"/>
              <a:cs typeface="Raleway"/>
              <a:sym typeface="Raleway"/>
            </a:endParaRPr>
          </a:p>
          <a:p>
            <a:pPr marL="1371600" marR="0" lvl="2" indent="-272256" algn="l" rtl="0">
              <a:lnSpc>
                <a:spcPct val="115000"/>
              </a:lnSpc>
              <a:spcBef>
                <a:spcPts val="0"/>
              </a:spcBef>
              <a:spcAft>
                <a:spcPts val="0"/>
              </a:spcAft>
              <a:buClr>
                <a:srgbClr val="2F2B20"/>
              </a:buClr>
              <a:buSzPts val="688"/>
              <a:buFont typeface="Raleway"/>
              <a:buChar char="■"/>
            </a:pPr>
            <a:r>
              <a:rPr lang="en">
                <a:solidFill>
                  <a:srgbClr val="2F2B20"/>
                </a:solidFill>
                <a:latin typeface="Raleway"/>
                <a:ea typeface="Raleway"/>
                <a:cs typeface="Raleway"/>
                <a:sym typeface="Raleway"/>
              </a:rPr>
              <a:t>Договор</a:t>
            </a:r>
            <a:endParaRPr>
              <a:solidFill>
                <a:srgbClr val="2F2B20"/>
              </a:solidFill>
              <a:latin typeface="Raleway"/>
              <a:ea typeface="Raleway"/>
              <a:cs typeface="Raleway"/>
              <a:sym typeface="Raleway"/>
            </a:endParaRPr>
          </a:p>
          <a:p>
            <a:pPr marL="1371600" marR="0" lvl="2" indent="-272256" algn="l" rtl="0">
              <a:lnSpc>
                <a:spcPct val="115000"/>
              </a:lnSpc>
              <a:spcBef>
                <a:spcPts val="0"/>
              </a:spcBef>
              <a:spcAft>
                <a:spcPts val="0"/>
              </a:spcAft>
              <a:buClr>
                <a:srgbClr val="2F2B20"/>
              </a:buClr>
              <a:buSzPts val="688"/>
              <a:buFont typeface="Raleway"/>
              <a:buChar char="■"/>
            </a:pPr>
            <a:r>
              <a:rPr lang="en">
                <a:solidFill>
                  <a:srgbClr val="2F2B20"/>
                </a:solidFill>
                <a:latin typeface="Raleway"/>
                <a:ea typeface="Raleway"/>
                <a:cs typeface="Raleway"/>
                <a:sym typeface="Raleway"/>
              </a:rPr>
              <a:t>Организация за колективно управление на права</a:t>
            </a:r>
            <a:endParaRPr>
              <a:solidFill>
                <a:srgbClr val="2F2B20"/>
              </a:solidFill>
              <a:latin typeface="Raleway"/>
              <a:ea typeface="Raleway"/>
              <a:cs typeface="Raleway"/>
              <a:sym typeface="Raleway"/>
            </a:endParaRPr>
          </a:p>
          <a:p>
            <a:pPr marL="1371600" marR="0" lvl="2" indent="-272256" algn="l" rtl="0">
              <a:lnSpc>
                <a:spcPct val="115000"/>
              </a:lnSpc>
              <a:spcBef>
                <a:spcPts val="0"/>
              </a:spcBef>
              <a:spcAft>
                <a:spcPts val="0"/>
              </a:spcAft>
              <a:buClr>
                <a:srgbClr val="2F2B20"/>
              </a:buClr>
              <a:buSzPts val="688"/>
              <a:buFont typeface="Raleway"/>
              <a:buChar char="■"/>
            </a:pPr>
            <a:r>
              <a:rPr lang="en">
                <a:solidFill>
                  <a:srgbClr val="2F2B20"/>
                </a:solidFill>
                <a:latin typeface="Raleway"/>
                <a:ea typeface="Raleway"/>
                <a:cs typeface="Raleway"/>
                <a:sym typeface="Raleway"/>
              </a:rPr>
              <a:t>Стандартен лиценз (e.g. EULA, но и GPL, Creative Commons)</a:t>
            </a:r>
            <a:endParaRPr>
              <a:solidFill>
                <a:srgbClr val="2F2B20"/>
              </a:solidFill>
              <a:latin typeface="Raleway"/>
              <a:ea typeface="Raleway"/>
              <a:cs typeface="Raleway"/>
              <a:sym typeface="Raleway"/>
            </a:endParaRPr>
          </a:p>
          <a:p>
            <a:pPr marL="342900" marR="0" lvl="0" indent="0" algn="l" rtl="0">
              <a:lnSpc>
                <a:spcPct val="105000"/>
              </a:lnSpc>
              <a:spcBef>
                <a:spcPts val="0"/>
              </a:spcBef>
              <a:spcAft>
                <a:spcPts val="0"/>
              </a:spcAft>
              <a:buNone/>
            </a:pPr>
            <a:endParaRPr sz="2200">
              <a:solidFill>
                <a:schemeClr val="accent1"/>
              </a:solidFill>
              <a:latin typeface="Raleway Light"/>
              <a:ea typeface="Raleway Light"/>
              <a:cs typeface="Raleway Light"/>
              <a:sym typeface="Raleway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animEffect transition="in" filter="fade">
                                      <p:cBhvr>
                                        <p:cTn id="7" dur="1500"/>
                                        <p:tgtEl>
                                          <p:spTgt spid="24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animEffect transition="in" filter="fade">
                                      <p:cBhvr>
                                        <p:cTn id="11" dur="1500"/>
                                        <p:tgtEl>
                                          <p:spTgt spid="24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animEffect transition="in" filter="fade">
                                      <p:cBhvr>
                                        <p:cTn id="15" dur="1500"/>
                                        <p:tgtEl>
                                          <p:spTgt spid="243">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43">
                                            <p:txEl>
                                              <p:pRg st="3" end="3"/>
                                            </p:txEl>
                                          </p:spTgt>
                                        </p:tgtEl>
                                        <p:attrNameLst>
                                          <p:attrName>style.visibility</p:attrName>
                                        </p:attrNameLst>
                                      </p:cBhvr>
                                      <p:to>
                                        <p:strVal val="visible"/>
                                      </p:to>
                                    </p:set>
                                    <p:animEffect transition="in" filter="fade">
                                      <p:cBhvr>
                                        <p:cTn id="19" dur="1500"/>
                                        <p:tgtEl>
                                          <p:spTgt spid="243">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43">
                                            <p:txEl>
                                              <p:pRg st="4" end="4"/>
                                            </p:txEl>
                                          </p:spTgt>
                                        </p:tgtEl>
                                        <p:attrNameLst>
                                          <p:attrName>style.visibility</p:attrName>
                                        </p:attrNameLst>
                                      </p:cBhvr>
                                      <p:to>
                                        <p:strVal val="visible"/>
                                      </p:to>
                                    </p:set>
                                    <p:animEffect transition="in" filter="fade">
                                      <p:cBhvr>
                                        <p:cTn id="23" dur="1500"/>
                                        <p:tgtEl>
                                          <p:spTgt spid="243">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43">
                                            <p:txEl>
                                              <p:pRg st="5" end="5"/>
                                            </p:txEl>
                                          </p:spTgt>
                                        </p:tgtEl>
                                        <p:attrNameLst>
                                          <p:attrName>style.visibility</p:attrName>
                                        </p:attrNameLst>
                                      </p:cBhvr>
                                      <p:to>
                                        <p:strVal val="visible"/>
                                      </p:to>
                                    </p:set>
                                    <p:animEffect transition="in" filter="fade">
                                      <p:cBhvr>
                                        <p:cTn id="27" dur="1500"/>
                                        <p:tgtEl>
                                          <p:spTgt spid="243">
                                            <p:txEl>
                                              <p:pRg st="5" end="5"/>
                                            </p:txEl>
                                          </p:spTgt>
                                        </p:tgtEl>
                                      </p:cBhvr>
                                    </p:animEffect>
                                  </p:childTnLst>
                                </p:cTn>
                              </p:par>
                            </p:childTnLst>
                          </p:cTn>
                        </p:par>
                        <p:par>
                          <p:cTn id="28" fill="hold">
                            <p:stCondLst>
                              <p:cond delay="9000"/>
                            </p:stCondLst>
                            <p:childTnLst>
                              <p:par>
                                <p:cTn id="29" presetID="10" presetClass="entr" presetSubtype="0" fill="hold" nodeType="afterEffect">
                                  <p:stCondLst>
                                    <p:cond delay="0"/>
                                  </p:stCondLst>
                                  <p:childTnLst>
                                    <p:set>
                                      <p:cBhvr>
                                        <p:cTn id="30" dur="1" fill="hold">
                                          <p:stCondLst>
                                            <p:cond delay="0"/>
                                          </p:stCondLst>
                                        </p:cTn>
                                        <p:tgtEl>
                                          <p:spTgt spid="243">
                                            <p:txEl>
                                              <p:pRg st="6" end="6"/>
                                            </p:txEl>
                                          </p:spTgt>
                                        </p:tgtEl>
                                        <p:attrNameLst>
                                          <p:attrName>style.visibility</p:attrName>
                                        </p:attrNameLst>
                                      </p:cBhvr>
                                      <p:to>
                                        <p:strVal val="visible"/>
                                      </p:to>
                                    </p:set>
                                    <p:animEffect transition="in" filter="fade">
                                      <p:cBhvr>
                                        <p:cTn id="31" dur="1500"/>
                                        <p:tgtEl>
                                          <p:spTgt spid="243">
                                            <p:txEl>
                                              <p:pRg st="6" end="6"/>
                                            </p:txEl>
                                          </p:spTgt>
                                        </p:tgtEl>
                                      </p:cBhvr>
                                    </p:animEffect>
                                  </p:childTnLst>
                                </p:cTn>
                              </p:par>
                            </p:childTnLst>
                          </p:cTn>
                        </p:par>
                        <p:par>
                          <p:cTn id="32" fill="hold">
                            <p:stCondLst>
                              <p:cond delay="10500"/>
                            </p:stCondLst>
                            <p:childTnLst>
                              <p:par>
                                <p:cTn id="33" presetID="10" presetClass="entr" presetSubtype="0" fill="hold" nodeType="afterEffect">
                                  <p:stCondLst>
                                    <p:cond delay="0"/>
                                  </p:stCondLst>
                                  <p:childTnLst>
                                    <p:set>
                                      <p:cBhvr>
                                        <p:cTn id="34" dur="1" fill="hold">
                                          <p:stCondLst>
                                            <p:cond delay="0"/>
                                          </p:stCondLst>
                                        </p:cTn>
                                        <p:tgtEl>
                                          <p:spTgt spid="243">
                                            <p:txEl>
                                              <p:pRg st="7" end="7"/>
                                            </p:txEl>
                                          </p:spTgt>
                                        </p:tgtEl>
                                        <p:attrNameLst>
                                          <p:attrName>style.visibility</p:attrName>
                                        </p:attrNameLst>
                                      </p:cBhvr>
                                      <p:to>
                                        <p:strVal val="visible"/>
                                      </p:to>
                                    </p:set>
                                    <p:animEffect transition="in" filter="fade">
                                      <p:cBhvr>
                                        <p:cTn id="35" dur="1500"/>
                                        <p:tgtEl>
                                          <p:spTgt spid="243">
                                            <p:txEl>
                                              <p:pRg st="7" end="7"/>
                                            </p:txEl>
                                          </p:spTgt>
                                        </p:tgtEl>
                                      </p:cBhvr>
                                    </p:animEffect>
                                  </p:childTnLst>
                                </p:cTn>
                              </p:par>
                            </p:childTnLst>
                          </p:cTn>
                        </p:par>
                        <p:par>
                          <p:cTn id="36" fill="hold">
                            <p:stCondLst>
                              <p:cond delay="12000"/>
                            </p:stCondLst>
                            <p:childTnLst>
                              <p:par>
                                <p:cTn id="37" presetID="10" presetClass="entr" presetSubtype="0" fill="hold" nodeType="afterEffect">
                                  <p:stCondLst>
                                    <p:cond delay="0"/>
                                  </p:stCondLst>
                                  <p:childTnLst>
                                    <p:set>
                                      <p:cBhvr>
                                        <p:cTn id="38" dur="1" fill="hold">
                                          <p:stCondLst>
                                            <p:cond delay="0"/>
                                          </p:stCondLst>
                                        </p:cTn>
                                        <p:tgtEl>
                                          <p:spTgt spid="243">
                                            <p:txEl>
                                              <p:pRg st="8" end="8"/>
                                            </p:txEl>
                                          </p:spTgt>
                                        </p:tgtEl>
                                        <p:attrNameLst>
                                          <p:attrName>style.visibility</p:attrName>
                                        </p:attrNameLst>
                                      </p:cBhvr>
                                      <p:to>
                                        <p:strVal val="visible"/>
                                      </p:to>
                                    </p:set>
                                    <p:animEffect transition="in" filter="fade">
                                      <p:cBhvr>
                                        <p:cTn id="39" dur="1500"/>
                                        <p:tgtEl>
                                          <p:spTgt spid="243">
                                            <p:txEl>
                                              <p:pRg st="8" end="8"/>
                                            </p:txEl>
                                          </p:spTgt>
                                        </p:tgtEl>
                                      </p:cBhvr>
                                    </p:animEffect>
                                  </p:childTnLst>
                                </p:cTn>
                              </p:par>
                            </p:childTnLst>
                          </p:cTn>
                        </p:par>
                        <p:par>
                          <p:cTn id="40" fill="hold">
                            <p:stCondLst>
                              <p:cond delay="13500"/>
                            </p:stCondLst>
                            <p:childTnLst>
                              <p:par>
                                <p:cTn id="41" presetID="10" presetClass="entr" presetSubtype="0" fill="hold" nodeType="afterEffect">
                                  <p:stCondLst>
                                    <p:cond delay="0"/>
                                  </p:stCondLst>
                                  <p:childTnLst>
                                    <p:set>
                                      <p:cBhvr>
                                        <p:cTn id="42" dur="1" fill="hold">
                                          <p:stCondLst>
                                            <p:cond delay="0"/>
                                          </p:stCondLst>
                                        </p:cTn>
                                        <p:tgtEl>
                                          <p:spTgt spid="243">
                                            <p:txEl>
                                              <p:pRg st="9" end="9"/>
                                            </p:txEl>
                                          </p:spTgt>
                                        </p:tgtEl>
                                        <p:attrNameLst>
                                          <p:attrName>style.visibility</p:attrName>
                                        </p:attrNameLst>
                                      </p:cBhvr>
                                      <p:to>
                                        <p:strVal val="visible"/>
                                      </p:to>
                                    </p:set>
                                    <p:animEffect transition="in" filter="fade">
                                      <p:cBhvr>
                                        <p:cTn id="43" dur="1500"/>
                                        <p:tgtEl>
                                          <p:spTgt spid="2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fair use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Кога има “справедлива употреба”?</a:t>
            </a:r>
            <a:endParaRPr sz="2240" b="0"/>
          </a:p>
        </p:txBody>
      </p:sp>
      <p:sp>
        <p:nvSpPr>
          <p:cNvPr id="254" name="Google Shape;254;p30"/>
          <p:cNvSpPr txBox="1">
            <a:spLocks noGrp="1"/>
          </p:cNvSpPr>
          <p:nvPr>
            <p:ph type="body" idx="1"/>
          </p:nvPr>
        </p:nvSpPr>
        <p:spPr>
          <a:xfrm>
            <a:off x="729450" y="2221850"/>
            <a:ext cx="7688700" cy="2493300"/>
          </a:xfrm>
          <a:prstGeom prst="rect">
            <a:avLst/>
          </a:prstGeom>
        </p:spPr>
        <p:txBody>
          <a:bodyPr spcFirstLastPara="1" wrap="square" lIns="91425" tIns="91425" rIns="91425" bIns="91425" anchor="t" anchorCtr="0">
            <a:noAutofit/>
          </a:bodyPr>
          <a:lstStyle/>
          <a:p>
            <a:pPr marL="0" marR="0" lvl="0" indent="0" algn="l" rtl="0">
              <a:lnSpc>
                <a:spcPct val="95000"/>
              </a:lnSpc>
              <a:spcBef>
                <a:spcPts val="800"/>
              </a:spcBef>
              <a:spcAft>
                <a:spcPts val="0"/>
              </a:spcAft>
              <a:buNone/>
            </a:pPr>
            <a:r>
              <a:rPr lang="en" sz="1500">
                <a:solidFill>
                  <a:srgbClr val="000000"/>
                </a:solidFill>
                <a:highlight>
                  <a:schemeClr val="lt1"/>
                </a:highlight>
                <a:latin typeface="Raleway"/>
                <a:ea typeface="Raleway"/>
                <a:cs typeface="Raleway"/>
                <a:sym typeface="Raleway"/>
              </a:rPr>
              <a:t>§107 от Закона за авторското право на САЩ</a:t>
            </a:r>
            <a:endParaRPr sz="1500">
              <a:solidFill>
                <a:srgbClr val="000000"/>
              </a:solidFill>
              <a:highlight>
                <a:schemeClr val="lt1"/>
              </a:highlight>
              <a:latin typeface="Raleway"/>
              <a:ea typeface="Raleway"/>
              <a:cs typeface="Raleway"/>
              <a:sym typeface="Raleway"/>
            </a:endParaRPr>
          </a:p>
          <a:p>
            <a:pPr marL="457200" marR="0" lvl="0" indent="-317500" algn="l" rtl="0">
              <a:lnSpc>
                <a:spcPct val="95000"/>
              </a:lnSpc>
              <a:spcBef>
                <a:spcPts val="800"/>
              </a:spcBef>
              <a:spcAft>
                <a:spcPts val="0"/>
              </a:spcAft>
              <a:buClr>
                <a:srgbClr val="000000"/>
              </a:buClr>
              <a:buSzPts val="1400"/>
              <a:buFont typeface="Raleway"/>
              <a:buChar char="●"/>
            </a:pPr>
            <a:r>
              <a:rPr lang="en" sz="1400">
                <a:solidFill>
                  <a:srgbClr val="000000"/>
                </a:solidFill>
                <a:highlight>
                  <a:schemeClr val="lt1"/>
                </a:highlight>
                <a:latin typeface="Raleway"/>
                <a:ea typeface="Raleway"/>
                <a:cs typeface="Raleway"/>
                <a:sym typeface="Raleway"/>
              </a:rPr>
              <a:t>целта и вида на използването (</a:t>
            </a:r>
            <a:r>
              <a:rPr lang="en" sz="1400" b="1">
                <a:solidFill>
                  <a:srgbClr val="000000"/>
                </a:solidFill>
                <a:highlight>
                  <a:schemeClr val="lt1"/>
                </a:highlight>
                <a:latin typeface="Raleway"/>
                <a:ea typeface="Raleway"/>
                <a:cs typeface="Raleway"/>
                <a:sym typeface="Raleway"/>
              </a:rPr>
              <a:t>трансформираща употреба</a:t>
            </a:r>
            <a:r>
              <a:rPr lang="en" sz="1400">
                <a:solidFill>
                  <a:srgbClr val="000000"/>
                </a:solidFill>
                <a:highlight>
                  <a:schemeClr val="lt1"/>
                </a:highlight>
                <a:latin typeface="Raleway"/>
                <a:ea typeface="Raleway"/>
                <a:cs typeface="Raleway"/>
                <a:sym typeface="Raleway"/>
              </a:rPr>
              <a:t>)</a:t>
            </a:r>
            <a:endParaRPr sz="1400">
              <a:solidFill>
                <a:srgbClr val="000000"/>
              </a:solidFill>
              <a:highlight>
                <a:schemeClr val="lt1"/>
              </a:highlight>
              <a:latin typeface="Raleway"/>
              <a:ea typeface="Raleway"/>
              <a:cs typeface="Raleway"/>
              <a:sym typeface="Raleway"/>
            </a:endParaRPr>
          </a:p>
          <a:p>
            <a:pPr marL="457200" marR="0" lvl="0" indent="-317500" algn="l" rtl="0">
              <a:lnSpc>
                <a:spcPct val="95000"/>
              </a:lnSpc>
              <a:spcBef>
                <a:spcPts val="0"/>
              </a:spcBef>
              <a:spcAft>
                <a:spcPts val="0"/>
              </a:spcAft>
              <a:buClr>
                <a:srgbClr val="000000"/>
              </a:buClr>
              <a:buSzPts val="1400"/>
              <a:buFont typeface="Raleway"/>
              <a:buChar char="●"/>
            </a:pPr>
            <a:r>
              <a:rPr lang="en" sz="1400">
                <a:solidFill>
                  <a:srgbClr val="000000"/>
                </a:solidFill>
                <a:highlight>
                  <a:schemeClr val="lt1"/>
                </a:highlight>
                <a:latin typeface="Raleway"/>
                <a:ea typeface="Raleway"/>
                <a:cs typeface="Raleway"/>
                <a:sym typeface="Raleway"/>
              </a:rPr>
              <a:t>естеството на използваното произведение</a:t>
            </a:r>
            <a:endParaRPr sz="1400">
              <a:solidFill>
                <a:srgbClr val="000000"/>
              </a:solidFill>
              <a:highlight>
                <a:schemeClr val="lt1"/>
              </a:highlight>
              <a:latin typeface="Raleway"/>
              <a:ea typeface="Raleway"/>
              <a:cs typeface="Raleway"/>
              <a:sym typeface="Raleway"/>
            </a:endParaRPr>
          </a:p>
          <a:p>
            <a:pPr marL="457200" marR="0" lvl="0" indent="-317500" algn="l" rtl="0">
              <a:lnSpc>
                <a:spcPct val="95000"/>
              </a:lnSpc>
              <a:spcBef>
                <a:spcPts val="0"/>
              </a:spcBef>
              <a:spcAft>
                <a:spcPts val="0"/>
              </a:spcAft>
              <a:buClr>
                <a:srgbClr val="000000"/>
              </a:buClr>
              <a:buSzPts val="1400"/>
              <a:buFont typeface="Raleway"/>
              <a:buChar char="●"/>
            </a:pPr>
            <a:r>
              <a:rPr lang="en" sz="1400">
                <a:solidFill>
                  <a:srgbClr val="000000"/>
                </a:solidFill>
                <a:highlight>
                  <a:schemeClr val="lt1"/>
                </a:highlight>
                <a:latin typeface="Raleway"/>
                <a:ea typeface="Raleway"/>
                <a:cs typeface="Raleway"/>
                <a:sym typeface="Raleway"/>
              </a:rPr>
              <a:t>каква част се използва</a:t>
            </a:r>
            <a:endParaRPr sz="1400">
              <a:solidFill>
                <a:srgbClr val="000000"/>
              </a:solidFill>
              <a:highlight>
                <a:schemeClr val="lt1"/>
              </a:highlight>
              <a:latin typeface="Raleway"/>
              <a:ea typeface="Raleway"/>
              <a:cs typeface="Raleway"/>
              <a:sym typeface="Raleway"/>
            </a:endParaRPr>
          </a:p>
          <a:p>
            <a:pPr marL="457200" marR="0" lvl="0" indent="-317500" algn="l" rtl="0">
              <a:lnSpc>
                <a:spcPct val="95000"/>
              </a:lnSpc>
              <a:spcBef>
                <a:spcPts val="0"/>
              </a:spcBef>
              <a:spcAft>
                <a:spcPts val="0"/>
              </a:spcAft>
              <a:buClr>
                <a:srgbClr val="000000"/>
              </a:buClr>
              <a:buSzPts val="1400"/>
              <a:buFont typeface="Raleway"/>
              <a:buChar char="●"/>
            </a:pPr>
            <a:r>
              <a:rPr lang="en" sz="1400">
                <a:solidFill>
                  <a:srgbClr val="000000"/>
                </a:solidFill>
                <a:highlight>
                  <a:schemeClr val="lt1"/>
                </a:highlight>
                <a:latin typeface="Raleway"/>
                <a:ea typeface="Raleway"/>
                <a:cs typeface="Raleway"/>
                <a:sym typeface="Raleway"/>
              </a:rPr>
              <a:t>наличието на т.нар. </a:t>
            </a:r>
            <a:r>
              <a:rPr lang="en" sz="1400" b="1">
                <a:solidFill>
                  <a:srgbClr val="000000"/>
                </a:solidFill>
                <a:highlight>
                  <a:schemeClr val="lt1"/>
                </a:highlight>
                <a:latin typeface="Raleway"/>
                <a:ea typeface="Raleway"/>
                <a:cs typeface="Raleway"/>
                <a:sym typeface="Raleway"/>
              </a:rPr>
              <a:t>пазарно заместване</a:t>
            </a:r>
            <a:r>
              <a:rPr lang="en" sz="1400">
                <a:solidFill>
                  <a:srgbClr val="000000"/>
                </a:solidFill>
                <a:highlight>
                  <a:schemeClr val="lt1"/>
                </a:highlight>
                <a:latin typeface="Raleway"/>
                <a:ea typeface="Raleway"/>
                <a:cs typeface="Raleway"/>
                <a:sym typeface="Raleway"/>
              </a:rPr>
              <a:t> (market substitution) във вреда на правоносителя</a:t>
            </a:r>
            <a:endParaRPr sz="1400">
              <a:solidFill>
                <a:srgbClr val="000000"/>
              </a:solidFill>
              <a:highlight>
                <a:schemeClr val="lt1"/>
              </a:highlight>
              <a:latin typeface="Raleway"/>
              <a:ea typeface="Raleway"/>
              <a:cs typeface="Raleway"/>
              <a:sym typeface="Raleway"/>
            </a:endParaRPr>
          </a:p>
          <a:p>
            <a:pPr marL="0" marR="0" lvl="0" indent="0" algn="l" rtl="0">
              <a:lnSpc>
                <a:spcPct val="95000"/>
              </a:lnSpc>
              <a:spcBef>
                <a:spcPts val="800"/>
              </a:spcBef>
              <a:spcAft>
                <a:spcPts val="0"/>
              </a:spcAft>
              <a:buSzPts val="852"/>
              <a:buNone/>
            </a:pPr>
            <a:endParaRPr sz="1107">
              <a:latin typeface="Raleway"/>
              <a:ea typeface="Raleway"/>
              <a:cs typeface="Raleway"/>
              <a:sym typeface="Raleway"/>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Актуални дела</a:t>
            </a:r>
            <a:endParaRPr sz="2240" b="0"/>
          </a:p>
        </p:txBody>
      </p:sp>
      <p:sp>
        <p:nvSpPr>
          <p:cNvPr id="260" name="Google Shape;260;p31"/>
          <p:cNvSpPr txBox="1">
            <a:spLocks noGrp="1"/>
          </p:cNvSpPr>
          <p:nvPr>
            <p:ph type="body" idx="1"/>
          </p:nvPr>
        </p:nvSpPr>
        <p:spPr>
          <a:xfrm>
            <a:off x="729450" y="2221850"/>
            <a:ext cx="7935000" cy="2493300"/>
          </a:xfrm>
          <a:prstGeom prst="rect">
            <a:avLst/>
          </a:prstGeom>
        </p:spPr>
        <p:txBody>
          <a:bodyPr spcFirstLastPara="1" wrap="square" lIns="91425" tIns="91425" rIns="91425" bIns="91425" anchor="t" anchorCtr="0">
            <a:noAutofit/>
          </a:bodyPr>
          <a:lstStyle/>
          <a:p>
            <a:pPr marL="0" marR="0" lvl="0" indent="0" algn="l" rtl="0">
              <a:lnSpc>
                <a:spcPct val="95000"/>
              </a:lnSpc>
              <a:spcBef>
                <a:spcPts val="800"/>
              </a:spcBef>
              <a:spcAft>
                <a:spcPts val="0"/>
              </a:spcAft>
              <a:buNone/>
            </a:pPr>
            <a:r>
              <a:rPr lang="en" sz="1500">
                <a:solidFill>
                  <a:srgbClr val="000000"/>
                </a:solidFill>
                <a:highlight>
                  <a:schemeClr val="lt1"/>
                </a:highlight>
                <a:latin typeface="Raleway"/>
                <a:ea typeface="Raleway"/>
                <a:cs typeface="Raleway"/>
                <a:sym typeface="Raleway"/>
              </a:rPr>
              <a:t>§107 от Закона за авторското право на САЩ</a:t>
            </a:r>
            <a:endParaRPr sz="1500">
              <a:solidFill>
                <a:srgbClr val="000000"/>
              </a:solidFill>
              <a:highlight>
                <a:schemeClr val="lt1"/>
              </a:highlight>
              <a:latin typeface="Raleway"/>
              <a:ea typeface="Raleway"/>
              <a:cs typeface="Raleway"/>
              <a:sym typeface="Raleway"/>
            </a:endParaRPr>
          </a:p>
          <a:p>
            <a:pPr marL="457200" marR="0" lvl="0" indent="-317500" algn="l" rtl="0">
              <a:lnSpc>
                <a:spcPct val="150000"/>
              </a:lnSpc>
              <a:spcBef>
                <a:spcPts val="800"/>
              </a:spcBef>
              <a:spcAft>
                <a:spcPts val="0"/>
              </a:spcAft>
              <a:buClr>
                <a:srgbClr val="000000"/>
              </a:buClr>
              <a:buSzPts val="1400"/>
              <a:buFont typeface="Raleway"/>
              <a:buChar char="●"/>
            </a:pPr>
            <a:r>
              <a:rPr lang="en" sz="1400">
                <a:solidFill>
                  <a:srgbClr val="000000"/>
                </a:solidFill>
                <a:highlight>
                  <a:schemeClr val="lt1"/>
                </a:highlight>
                <a:latin typeface="Raleway"/>
                <a:ea typeface="Raleway"/>
                <a:cs typeface="Raleway"/>
                <a:sym typeface="Raleway"/>
              </a:rPr>
              <a:t>Doe 1 et al v. GitHub et al (+ Microsoft and Open AI), Case No. 4:2022cv06823 (N.D. Cal.) </a:t>
            </a:r>
            <a:endParaRPr sz="1400">
              <a:solidFill>
                <a:srgbClr val="000000"/>
              </a:solidFill>
              <a:highlight>
                <a:schemeClr val="lt1"/>
              </a:highlight>
              <a:latin typeface="Raleway"/>
              <a:ea typeface="Raleway"/>
              <a:cs typeface="Raleway"/>
              <a:sym typeface="Raleway"/>
            </a:endParaRPr>
          </a:p>
          <a:p>
            <a:pPr marL="457200" marR="0" lvl="0" indent="-317500" algn="l" rtl="0">
              <a:lnSpc>
                <a:spcPct val="150000"/>
              </a:lnSpc>
              <a:spcBef>
                <a:spcPts val="0"/>
              </a:spcBef>
              <a:spcAft>
                <a:spcPts val="0"/>
              </a:spcAft>
              <a:buClr>
                <a:srgbClr val="000000"/>
              </a:buClr>
              <a:buSzPts val="1400"/>
              <a:buFont typeface="Raleway"/>
              <a:buChar char="●"/>
            </a:pPr>
            <a:r>
              <a:rPr lang="en" sz="1400">
                <a:solidFill>
                  <a:srgbClr val="000000"/>
                </a:solidFill>
                <a:highlight>
                  <a:schemeClr val="lt1"/>
                </a:highlight>
                <a:latin typeface="Raleway"/>
                <a:ea typeface="Raleway"/>
                <a:cs typeface="Raleway"/>
                <a:sym typeface="Raleway"/>
              </a:rPr>
              <a:t>Andersen et al v. Stability AI et al (Midjourney and DeviantArt), Case No. 3:23-cv-00201 (N.D. Cal.); </a:t>
            </a:r>
            <a:endParaRPr sz="1400">
              <a:solidFill>
                <a:srgbClr val="000000"/>
              </a:solidFill>
              <a:highlight>
                <a:schemeClr val="lt1"/>
              </a:highlight>
              <a:latin typeface="Raleway"/>
              <a:ea typeface="Raleway"/>
              <a:cs typeface="Raleway"/>
              <a:sym typeface="Raleway"/>
            </a:endParaRPr>
          </a:p>
          <a:p>
            <a:pPr marL="457200" marR="0" lvl="0" indent="-317500" algn="l" rtl="0">
              <a:lnSpc>
                <a:spcPct val="150000"/>
              </a:lnSpc>
              <a:spcBef>
                <a:spcPts val="0"/>
              </a:spcBef>
              <a:spcAft>
                <a:spcPts val="0"/>
              </a:spcAft>
              <a:buClr>
                <a:srgbClr val="000000"/>
              </a:buClr>
              <a:buSzPts val="1400"/>
              <a:buFont typeface="Raleway"/>
              <a:buChar char="●"/>
            </a:pPr>
            <a:r>
              <a:rPr lang="en" sz="1400">
                <a:solidFill>
                  <a:srgbClr val="000000"/>
                </a:solidFill>
                <a:highlight>
                  <a:schemeClr val="lt1"/>
                </a:highlight>
                <a:latin typeface="Raleway"/>
                <a:ea typeface="Raleway"/>
                <a:cs typeface="Raleway"/>
                <a:sym typeface="Raleway"/>
              </a:rPr>
              <a:t>Getty Images v. Stability AI, Case No. 1:2023cv00135 (D. Del.)</a:t>
            </a:r>
            <a:endParaRPr sz="1400">
              <a:solidFill>
                <a:srgbClr val="000000"/>
              </a:solidFill>
              <a:highlight>
                <a:schemeClr val="lt1"/>
              </a:highlight>
              <a:latin typeface="Raleway"/>
              <a:ea typeface="Raleway"/>
              <a:cs typeface="Raleway"/>
              <a:sym typeface="Raleway"/>
            </a:endParaRPr>
          </a:p>
          <a:p>
            <a:pPr marL="457200" marR="0" lvl="0" indent="-317500" algn="l" rtl="0">
              <a:lnSpc>
                <a:spcPct val="150000"/>
              </a:lnSpc>
              <a:spcBef>
                <a:spcPts val="0"/>
              </a:spcBef>
              <a:spcAft>
                <a:spcPts val="0"/>
              </a:spcAft>
              <a:buClr>
                <a:srgbClr val="000000"/>
              </a:buClr>
              <a:buSzPts val="1400"/>
              <a:buFont typeface="Raleway"/>
              <a:buChar char="●"/>
            </a:pPr>
            <a:r>
              <a:rPr lang="en" sz="1400">
                <a:solidFill>
                  <a:srgbClr val="000000"/>
                </a:solidFill>
                <a:highlight>
                  <a:schemeClr val="lt1"/>
                </a:highlight>
                <a:latin typeface="Raleway"/>
                <a:ea typeface="Raleway"/>
                <a:cs typeface="Raleway"/>
                <a:sym typeface="Raleway"/>
              </a:rPr>
              <a:t>Getty Images v Stability AI, Case IL-2023-000007</a:t>
            </a:r>
            <a:endParaRPr>
              <a:solidFill>
                <a:srgbClr val="000000"/>
              </a:solidFill>
              <a:highlight>
                <a:schemeClr val="lt1"/>
              </a:highlight>
              <a:latin typeface="Raleway"/>
              <a:ea typeface="Raleway"/>
              <a:cs typeface="Raleway"/>
              <a:sym typeface="Raleway"/>
            </a:endParaRPr>
          </a:p>
          <a:p>
            <a:pPr marL="0" marR="0" lvl="0" indent="0" algn="l" rtl="0">
              <a:lnSpc>
                <a:spcPct val="95000"/>
              </a:lnSpc>
              <a:spcBef>
                <a:spcPts val="800"/>
              </a:spcBef>
              <a:spcAft>
                <a:spcPts val="0"/>
              </a:spcAft>
              <a:buSzPts val="852"/>
              <a:buNone/>
            </a:pPr>
            <a:endParaRPr sz="1107">
              <a:latin typeface="Raleway"/>
              <a:ea typeface="Raleway"/>
              <a:cs typeface="Raleway"/>
              <a:sym typeface="Raleway"/>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изключения за извличане на информация от текст и данни</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Изключения и ограничения на авторското право в ЕС</a:t>
            </a:r>
            <a:endParaRPr sz="2240" b="0"/>
          </a:p>
        </p:txBody>
      </p:sp>
      <p:sp>
        <p:nvSpPr>
          <p:cNvPr id="271" name="Google Shape;271;p33"/>
          <p:cNvSpPr txBox="1">
            <a:spLocks noGrp="1"/>
          </p:cNvSpPr>
          <p:nvPr>
            <p:ph type="body" idx="1"/>
          </p:nvPr>
        </p:nvSpPr>
        <p:spPr>
          <a:xfrm>
            <a:off x="729450" y="2221850"/>
            <a:ext cx="7688700" cy="2493300"/>
          </a:xfrm>
          <a:prstGeom prst="rect">
            <a:avLst/>
          </a:prstGeom>
        </p:spPr>
        <p:txBody>
          <a:bodyPr spcFirstLastPara="1" wrap="square" lIns="91425" tIns="91425" rIns="91425" bIns="91425" anchor="t" anchorCtr="0">
            <a:noAutofit/>
          </a:bodyPr>
          <a:lstStyle/>
          <a:p>
            <a:pPr marL="457200" marR="0" lvl="0" indent="-317500" algn="l" rtl="0">
              <a:lnSpc>
                <a:spcPct val="95000"/>
              </a:lnSpc>
              <a:spcBef>
                <a:spcPts val="800"/>
              </a:spcBef>
              <a:spcAft>
                <a:spcPts val="0"/>
              </a:spcAft>
              <a:buClr>
                <a:srgbClr val="000000"/>
              </a:buClr>
              <a:buSzPts val="1400"/>
              <a:buFont typeface="Raleway"/>
              <a:buChar char="●"/>
            </a:pPr>
            <a:r>
              <a:rPr lang="en" sz="1400">
                <a:solidFill>
                  <a:srgbClr val="000000"/>
                </a:solidFill>
                <a:highlight>
                  <a:schemeClr val="lt1"/>
                </a:highlight>
                <a:latin typeface="Raleway"/>
                <a:ea typeface="Raleway"/>
                <a:cs typeface="Raleway"/>
                <a:sym typeface="Raleway"/>
              </a:rPr>
              <a:t>Не са хармонизирани</a:t>
            </a:r>
            <a:endParaRPr sz="1400">
              <a:solidFill>
                <a:srgbClr val="000000"/>
              </a:solidFill>
              <a:highlight>
                <a:schemeClr val="lt1"/>
              </a:highlight>
              <a:latin typeface="Raleway"/>
              <a:ea typeface="Raleway"/>
              <a:cs typeface="Raleway"/>
              <a:sym typeface="Raleway"/>
            </a:endParaRPr>
          </a:p>
          <a:p>
            <a:pPr marL="457200" marR="0" lvl="0" indent="-317500" algn="l" rtl="0">
              <a:lnSpc>
                <a:spcPct val="95000"/>
              </a:lnSpc>
              <a:spcBef>
                <a:spcPts val="0"/>
              </a:spcBef>
              <a:spcAft>
                <a:spcPts val="0"/>
              </a:spcAft>
              <a:buClr>
                <a:srgbClr val="000000"/>
              </a:buClr>
              <a:buSzPts val="1400"/>
              <a:buFont typeface="Raleway"/>
              <a:buChar char="●"/>
            </a:pPr>
            <a:r>
              <a:rPr lang="en" sz="1400">
                <a:solidFill>
                  <a:srgbClr val="000000"/>
                </a:solidFill>
                <a:highlight>
                  <a:schemeClr val="lt1"/>
                </a:highlight>
                <a:latin typeface="Raleway"/>
                <a:ea typeface="Raleway"/>
                <a:cs typeface="Raleway"/>
                <a:sym typeface="Raleway"/>
              </a:rPr>
              <a:t>Изчерпателно изброени и с ограничен обем (за разлика от </a:t>
            </a:r>
            <a:r>
              <a:rPr lang="en" sz="1400" i="1">
                <a:solidFill>
                  <a:srgbClr val="000000"/>
                </a:solidFill>
                <a:highlight>
                  <a:schemeClr val="lt1"/>
                </a:highlight>
                <a:latin typeface="Raleway"/>
                <a:ea typeface="Raleway"/>
                <a:cs typeface="Raleway"/>
                <a:sym typeface="Raleway"/>
              </a:rPr>
              <a:t>fair use</a:t>
            </a:r>
            <a:r>
              <a:rPr lang="en" sz="1400">
                <a:solidFill>
                  <a:srgbClr val="000000"/>
                </a:solidFill>
                <a:highlight>
                  <a:schemeClr val="lt1"/>
                </a:highlight>
                <a:latin typeface="Raleway"/>
                <a:ea typeface="Raleway"/>
                <a:cs typeface="Raleway"/>
                <a:sym typeface="Raleway"/>
              </a:rPr>
              <a:t>)</a:t>
            </a:r>
            <a:endParaRPr sz="1400">
              <a:solidFill>
                <a:srgbClr val="000000"/>
              </a:solidFill>
              <a:highlight>
                <a:schemeClr val="lt1"/>
              </a:highlight>
              <a:latin typeface="Raleway"/>
              <a:ea typeface="Raleway"/>
              <a:cs typeface="Raleway"/>
              <a:sym typeface="Raleway"/>
            </a:endParaRPr>
          </a:p>
          <a:p>
            <a:pPr marL="457200" marR="0" lvl="0" indent="-317500" algn="l" rtl="0">
              <a:lnSpc>
                <a:spcPct val="95000"/>
              </a:lnSpc>
              <a:spcBef>
                <a:spcPts val="0"/>
              </a:spcBef>
              <a:spcAft>
                <a:spcPts val="0"/>
              </a:spcAft>
              <a:buClr>
                <a:srgbClr val="000000"/>
              </a:buClr>
              <a:buSzPts val="1400"/>
              <a:buFont typeface="Raleway"/>
              <a:buChar char="●"/>
            </a:pPr>
            <a:r>
              <a:rPr lang="en" sz="1400">
                <a:solidFill>
                  <a:srgbClr val="000000"/>
                </a:solidFill>
                <a:highlight>
                  <a:schemeClr val="lt1"/>
                </a:highlight>
                <a:latin typeface="Raleway"/>
                <a:ea typeface="Raleway"/>
                <a:cs typeface="Raleway"/>
                <a:sym typeface="Raleway"/>
              </a:rPr>
              <a:t>Тристъпков тест</a:t>
            </a:r>
            <a:endParaRPr sz="1400">
              <a:solidFill>
                <a:srgbClr val="000000"/>
              </a:solidFill>
              <a:highlight>
                <a:schemeClr val="lt1"/>
              </a:highlight>
              <a:latin typeface="Raleway"/>
              <a:ea typeface="Raleway"/>
              <a:cs typeface="Raleway"/>
              <a:sym typeface="Raleway"/>
            </a:endParaRPr>
          </a:p>
          <a:p>
            <a:pPr marL="457200" marR="0" lvl="0" indent="-317500" algn="l" rtl="0">
              <a:lnSpc>
                <a:spcPct val="95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Не са стабилни </a:t>
            </a:r>
            <a:endParaRPr sz="1400">
              <a:solidFill>
                <a:srgbClr val="000000"/>
              </a:solidFill>
              <a:latin typeface="Raleway"/>
              <a:ea typeface="Raleway"/>
              <a:cs typeface="Raleway"/>
              <a:sym typeface="Raleway"/>
            </a:endParaRPr>
          </a:p>
          <a:p>
            <a:pPr marL="914400" marR="0" lvl="1" indent="-298450" algn="l" rtl="0">
              <a:lnSpc>
                <a:spcPct val="95000"/>
              </a:lnSpc>
              <a:spcBef>
                <a:spcPts val="0"/>
              </a:spcBef>
              <a:spcAft>
                <a:spcPts val="0"/>
              </a:spcAft>
              <a:buSzPts val="1100"/>
              <a:buChar char="○"/>
            </a:pPr>
            <a:r>
              <a:rPr lang="en" sz="1400">
                <a:solidFill>
                  <a:srgbClr val="000000"/>
                </a:solidFill>
                <a:latin typeface="Raleway"/>
                <a:ea typeface="Raleway"/>
                <a:cs typeface="Raleway"/>
                <a:sym typeface="Raleway"/>
              </a:rPr>
              <a:t>Трилогия на Съда на ЕС от 2019 г. </a:t>
            </a:r>
            <a:endParaRPr sz="1400">
              <a:solidFill>
                <a:srgbClr val="000000"/>
              </a:solidFill>
              <a:latin typeface="Raleway"/>
              <a:ea typeface="Raleway"/>
              <a:cs typeface="Raleway"/>
              <a:sym typeface="Raleway"/>
            </a:endParaRPr>
          </a:p>
          <a:p>
            <a:pPr marL="1371600" marR="0" lvl="2" indent="-298450" algn="l" rtl="0">
              <a:lnSpc>
                <a:spcPct val="95000"/>
              </a:lnSpc>
              <a:spcBef>
                <a:spcPts val="0"/>
              </a:spcBef>
              <a:spcAft>
                <a:spcPts val="0"/>
              </a:spcAft>
              <a:buSzPts val="1100"/>
              <a:buChar char="■"/>
            </a:pPr>
            <a:r>
              <a:rPr lang="en" sz="1400">
                <a:solidFill>
                  <a:srgbClr val="000000"/>
                </a:solidFill>
                <a:latin typeface="Raleway"/>
                <a:ea typeface="Raleway"/>
                <a:cs typeface="Raleway"/>
                <a:sym typeface="Raleway"/>
              </a:rPr>
              <a:t>Funke Medien (</a:t>
            </a:r>
            <a:r>
              <a:rPr lang="en" sz="1400" b="1">
                <a:solidFill>
                  <a:srgbClr val="1E73BE"/>
                </a:solidFill>
                <a:highlight>
                  <a:srgbClr val="FFFFFF"/>
                </a:highlight>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C-469/17</a:t>
            </a:r>
            <a:r>
              <a:rPr lang="en" sz="1400">
                <a:solidFill>
                  <a:srgbClr val="000000"/>
                </a:solidFill>
                <a:latin typeface="Raleway"/>
                <a:ea typeface="Raleway"/>
                <a:cs typeface="Raleway"/>
                <a:sym typeface="Raleway"/>
              </a:rPr>
              <a:t>)</a:t>
            </a:r>
            <a:endParaRPr sz="1400">
              <a:solidFill>
                <a:srgbClr val="000000"/>
              </a:solidFill>
              <a:latin typeface="Raleway"/>
              <a:ea typeface="Raleway"/>
              <a:cs typeface="Raleway"/>
              <a:sym typeface="Raleway"/>
            </a:endParaRPr>
          </a:p>
          <a:p>
            <a:pPr marL="1371600" marR="0" lvl="2" indent="-317500" algn="l" rtl="0">
              <a:lnSpc>
                <a:spcPct val="95000"/>
              </a:lnSpc>
              <a:spcBef>
                <a:spcPts val="0"/>
              </a:spcBef>
              <a:spcAft>
                <a:spcPts val="0"/>
              </a:spcAft>
              <a:buSzPts val="1400"/>
              <a:buChar char="■"/>
            </a:pPr>
            <a:r>
              <a:rPr lang="en" sz="1400">
                <a:solidFill>
                  <a:srgbClr val="000000"/>
                </a:solidFill>
                <a:latin typeface="Raleway"/>
                <a:ea typeface="Raleway"/>
                <a:cs typeface="Raleway"/>
                <a:sym typeface="Raleway"/>
              </a:rPr>
              <a:t>Pelham </a:t>
            </a:r>
            <a:r>
              <a:rPr lang="en" sz="1400" i="1">
                <a:solidFill>
                  <a:srgbClr val="333333"/>
                </a:solidFill>
                <a:highlight>
                  <a:srgbClr val="FFFFFF"/>
                </a:highlight>
                <a:latin typeface="Raleway"/>
                <a:ea typeface="Raleway"/>
                <a:cs typeface="Raleway"/>
                <a:sym typeface="Raleway"/>
              </a:rPr>
              <a:t>(</a:t>
            </a:r>
            <a:r>
              <a:rPr lang="en" sz="1400" b="1">
                <a:solidFill>
                  <a:srgbClr val="1E73BE"/>
                </a:solidFill>
                <a:highlight>
                  <a:srgbClr val="FFFFFF"/>
                </a:highlight>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C‑476/17</a:t>
            </a:r>
            <a:r>
              <a:rPr lang="en" sz="1400">
                <a:solidFill>
                  <a:srgbClr val="000000"/>
                </a:solidFill>
                <a:latin typeface="Raleway"/>
                <a:ea typeface="Raleway"/>
                <a:cs typeface="Raleway"/>
                <a:sym typeface="Raleway"/>
              </a:rPr>
              <a:t>) и </a:t>
            </a:r>
            <a:endParaRPr sz="1400">
              <a:solidFill>
                <a:srgbClr val="000000"/>
              </a:solidFill>
              <a:latin typeface="Raleway"/>
              <a:ea typeface="Raleway"/>
              <a:cs typeface="Raleway"/>
              <a:sym typeface="Raleway"/>
            </a:endParaRPr>
          </a:p>
          <a:p>
            <a:pPr marL="1371600" marR="0" lvl="2" indent="-317500" algn="l" rtl="0">
              <a:lnSpc>
                <a:spcPct val="95000"/>
              </a:lnSpc>
              <a:spcBef>
                <a:spcPts val="0"/>
              </a:spcBef>
              <a:spcAft>
                <a:spcPts val="0"/>
              </a:spcAft>
              <a:buSzPts val="1400"/>
              <a:buChar char="■"/>
            </a:pPr>
            <a:r>
              <a:rPr lang="en" sz="1400">
                <a:solidFill>
                  <a:srgbClr val="000000"/>
                </a:solidFill>
                <a:latin typeface="Raleway"/>
                <a:ea typeface="Raleway"/>
                <a:cs typeface="Raleway"/>
                <a:sym typeface="Raleway"/>
              </a:rPr>
              <a:t>Spiegel Online (</a:t>
            </a:r>
            <a:r>
              <a:rPr lang="en" sz="1400" b="1">
                <a:solidFill>
                  <a:srgbClr val="1E73BE"/>
                </a:solidFill>
                <a:highlight>
                  <a:srgbClr val="FFFFFF"/>
                </a:highlight>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C 516/17</a:t>
            </a:r>
            <a:r>
              <a:rPr lang="en" sz="1400">
                <a:solidFill>
                  <a:srgbClr val="000000"/>
                </a:solidFill>
                <a:latin typeface="Raleway"/>
                <a:ea typeface="Raleway"/>
                <a:cs typeface="Raleway"/>
                <a:sym typeface="Raleway"/>
              </a:rPr>
              <a:t>)</a:t>
            </a:r>
            <a:endParaRPr sz="1400">
              <a:solidFill>
                <a:srgbClr val="000000"/>
              </a:solidFill>
              <a:latin typeface="Raleway"/>
              <a:ea typeface="Raleway"/>
              <a:cs typeface="Raleway"/>
              <a:sym typeface="Raleway"/>
            </a:endParaRPr>
          </a:p>
          <a:p>
            <a:pPr marL="0" marR="0" lvl="0" indent="0" algn="l" rtl="0">
              <a:lnSpc>
                <a:spcPct val="95000"/>
              </a:lnSpc>
              <a:spcBef>
                <a:spcPts val="800"/>
              </a:spcBef>
              <a:spcAft>
                <a:spcPts val="0"/>
              </a:spcAft>
              <a:buSzPts val="852"/>
              <a:buNone/>
            </a:pPr>
            <a:endParaRPr sz="1107">
              <a:latin typeface="Raleway"/>
              <a:ea typeface="Raleway"/>
              <a:cs typeface="Raleway"/>
              <a:sym typeface="Raleway"/>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0"/>
              <a:t>TEXT AND DATA MINING (TDM)</a:t>
            </a:r>
            <a:endParaRPr b="0"/>
          </a:p>
        </p:txBody>
      </p:sp>
      <p:sp>
        <p:nvSpPr>
          <p:cNvPr id="277" name="Google Shape;277;p34"/>
          <p:cNvSpPr txBox="1">
            <a:spLocks noGrp="1"/>
          </p:cNvSpPr>
          <p:nvPr>
            <p:ph type="body" idx="1"/>
          </p:nvPr>
        </p:nvSpPr>
        <p:spPr>
          <a:xfrm>
            <a:off x="729450" y="2078875"/>
            <a:ext cx="7688700" cy="2636400"/>
          </a:xfrm>
          <a:prstGeom prst="rect">
            <a:avLst/>
          </a:prstGeom>
        </p:spPr>
        <p:txBody>
          <a:bodyPr spcFirstLastPara="1" wrap="square" lIns="91425" tIns="91425" rIns="91425" bIns="91425" anchor="t" anchorCtr="0">
            <a:noAutofit/>
          </a:bodyPr>
          <a:lstStyle/>
          <a:p>
            <a:pPr marL="0" lvl="0" indent="0" algn="l" rtl="0">
              <a:lnSpc>
                <a:spcPct val="95000"/>
              </a:lnSpc>
              <a:spcBef>
                <a:spcPts val="800"/>
              </a:spcBef>
              <a:spcAft>
                <a:spcPts val="0"/>
              </a:spcAft>
              <a:buSzPts val="852"/>
              <a:buNone/>
            </a:pPr>
            <a:r>
              <a:rPr lang="en" sz="1495">
                <a:solidFill>
                  <a:srgbClr val="000000"/>
                </a:solidFill>
                <a:latin typeface="Raleway"/>
                <a:ea typeface="Raleway"/>
                <a:cs typeface="Raleway"/>
                <a:sym typeface="Raleway"/>
              </a:rPr>
              <a:t>Автоматизиран аналитичен способ, чиято цел е да анализира текст и данни в цифрова форма, за да се създаде информация, включваща, но без да се ограничава до това – модели, тенденции и взаимовръзки;</a:t>
            </a:r>
            <a:endParaRPr sz="1495">
              <a:solidFill>
                <a:srgbClr val="000000"/>
              </a:solidFill>
              <a:latin typeface="Raleway"/>
              <a:ea typeface="Raleway"/>
              <a:cs typeface="Raleway"/>
              <a:sym typeface="Raleway"/>
            </a:endParaRPr>
          </a:p>
          <a:p>
            <a:pPr marL="0" lvl="0" indent="0" algn="l" rtl="0">
              <a:lnSpc>
                <a:spcPct val="95000"/>
              </a:lnSpc>
              <a:spcBef>
                <a:spcPts val="800"/>
              </a:spcBef>
              <a:spcAft>
                <a:spcPts val="0"/>
              </a:spcAft>
              <a:buSzPts val="852"/>
              <a:buNone/>
            </a:pPr>
            <a:r>
              <a:rPr lang="en" sz="1495">
                <a:solidFill>
                  <a:srgbClr val="000000"/>
                </a:solidFill>
                <a:latin typeface="Raleway"/>
                <a:ea typeface="Raleway"/>
                <a:cs typeface="Raleway"/>
                <a:sym typeface="Raleway"/>
              </a:rPr>
              <a:t>“Докато технологиите за извличане на информация от текст и данни преобладават в цифровата икономика, широко разпространено е схващането, че извличането на информация от текст и данни може да бъде от особено голяма полза за научноизследователската общност и по такъв начин да насърчи новаторството.”</a:t>
            </a:r>
            <a:endParaRPr sz="1495">
              <a:solidFill>
                <a:srgbClr val="000000"/>
              </a:solidFill>
              <a:latin typeface="Raleway"/>
              <a:ea typeface="Raleway"/>
              <a:cs typeface="Raleway"/>
              <a:sym typeface="Raleway"/>
            </a:endParaRPr>
          </a:p>
          <a:p>
            <a:pPr marL="0" lvl="0" indent="0" algn="l" rtl="0">
              <a:lnSpc>
                <a:spcPct val="95000"/>
              </a:lnSpc>
              <a:spcBef>
                <a:spcPts val="800"/>
              </a:spcBef>
              <a:spcAft>
                <a:spcPts val="0"/>
              </a:spcAft>
              <a:buSzPts val="852"/>
              <a:buNone/>
            </a:pPr>
            <a:r>
              <a:rPr lang="en" sz="1495">
                <a:solidFill>
                  <a:srgbClr val="000000"/>
                </a:solidFill>
                <a:latin typeface="Raleway"/>
                <a:ea typeface="Raleway"/>
                <a:cs typeface="Raleway"/>
                <a:sym typeface="Raleway"/>
              </a:rPr>
              <a:t>Директива относно авторското право в цифровия единен пазар, Съображение 8</a:t>
            </a:r>
            <a:endParaRPr sz="1495">
              <a:solidFill>
                <a:srgbClr val="000000"/>
              </a:solidFill>
              <a:latin typeface="Raleway"/>
              <a:ea typeface="Raleway"/>
              <a:cs typeface="Raleway"/>
              <a:sym typeface="Raleway"/>
            </a:endParaRPr>
          </a:p>
          <a:p>
            <a:pPr marL="0" lvl="0" indent="0" algn="l" rtl="0">
              <a:lnSpc>
                <a:spcPct val="95000"/>
              </a:lnSpc>
              <a:spcBef>
                <a:spcPts val="0"/>
              </a:spcBef>
              <a:spcAft>
                <a:spcPts val="1200"/>
              </a:spcAft>
              <a:buSzPts val="852"/>
              <a:buNone/>
            </a:pPr>
            <a:endParaRPr sz="1107">
              <a:latin typeface="Raleway"/>
              <a:ea typeface="Raleway"/>
              <a:cs typeface="Raleway"/>
              <a:sym typeface="Raleway"/>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0"/>
              <a:t>Чл. 3 - Извличане на информация от текст и данни за целите на научните изследвания</a:t>
            </a:r>
            <a:endParaRPr b="0"/>
          </a:p>
        </p:txBody>
      </p:sp>
      <p:sp>
        <p:nvSpPr>
          <p:cNvPr id="283" name="Google Shape;283;p35"/>
          <p:cNvSpPr txBox="1">
            <a:spLocks noGrp="1"/>
          </p:cNvSpPr>
          <p:nvPr>
            <p:ph type="body" idx="1"/>
          </p:nvPr>
        </p:nvSpPr>
        <p:spPr>
          <a:xfrm>
            <a:off x="729450" y="2571750"/>
            <a:ext cx="7688700" cy="2143500"/>
          </a:xfrm>
          <a:prstGeom prst="rect">
            <a:avLst/>
          </a:prstGeom>
        </p:spPr>
        <p:txBody>
          <a:bodyPr spcFirstLastPara="1" wrap="square" lIns="91425" tIns="91425" rIns="91425" bIns="91425" anchor="t" anchorCtr="0">
            <a:noAutofit/>
          </a:bodyPr>
          <a:lstStyle/>
          <a:p>
            <a:pPr marL="0" marR="0" lvl="0" indent="0" algn="l" rtl="0">
              <a:lnSpc>
                <a:spcPct val="95000"/>
              </a:lnSpc>
              <a:spcBef>
                <a:spcPts val="800"/>
              </a:spcBef>
              <a:spcAft>
                <a:spcPts val="0"/>
              </a:spcAft>
              <a:buClr>
                <a:srgbClr val="000000"/>
              </a:buClr>
              <a:buSzPts val="852"/>
              <a:buFont typeface="Arial"/>
              <a:buNone/>
            </a:pPr>
            <a:r>
              <a:rPr lang="en" sz="1495">
                <a:solidFill>
                  <a:srgbClr val="000000"/>
                </a:solidFill>
                <a:latin typeface="Raleway"/>
                <a:ea typeface="Raleway"/>
                <a:cs typeface="Raleway"/>
                <a:sym typeface="Raleway"/>
              </a:rPr>
              <a:t>Извличане на информация от текст и данни за целите на научните изследвания</a:t>
            </a:r>
            <a:endParaRPr sz="1495">
              <a:solidFill>
                <a:srgbClr val="000000"/>
              </a:solidFill>
              <a:latin typeface="Raleway"/>
              <a:ea typeface="Raleway"/>
              <a:cs typeface="Raleway"/>
              <a:sym typeface="Raleway"/>
            </a:endParaRPr>
          </a:p>
          <a:p>
            <a:pPr marL="457200" marR="0" lvl="0" indent="-323532" algn="l" rtl="0">
              <a:lnSpc>
                <a:spcPct val="95000"/>
              </a:lnSpc>
              <a:spcBef>
                <a:spcPts val="800"/>
              </a:spcBef>
              <a:spcAft>
                <a:spcPts val="0"/>
              </a:spcAft>
              <a:buClr>
                <a:srgbClr val="000000"/>
              </a:buClr>
              <a:buSzPts val="1495"/>
              <a:buFont typeface="Raleway"/>
              <a:buChar char="●"/>
            </a:pPr>
            <a:r>
              <a:rPr lang="en" sz="1495">
                <a:solidFill>
                  <a:srgbClr val="000000"/>
                </a:solidFill>
                <a:latin typeface="Raleway"/>
                <a:ea typeface="Raleway"/>
                <a:cs typeface="Raleway"/>
                <a:sym typeface="Raleway"/>
              </a:rPr>
              <a:t>задължителен характер</a:t>
            </a:r>
            <a:endParaRPr sz="1495">
              <a:solidFill>
                <a:srgbClr val="000000"/>
              </a:solidFill>
              <a:latin typeface="Raleway"/>
              <a:ea typeface="Raleway"/>
              <a:cs typeface="Raleway"/>
              <a:sym typeface="Raleway"/>
            </a:endParaRPr>
          </a:p>
          <a:p>
            <a:pPr marL="457200" marR="0" lvl="0" indent="-323532" algn="l" rtl="0">
              <a:lnSpc>
                <a:spcPct val="95000"/>
              </a:lnSpc>
              <a:spcBef>
                <a:spcPts val="0"/>
              </a:spcBef>
              <a:spcAft>
                <a:spcPts val="0"/>
              </a:spcAft>
              <a:buClr>
                <a:srgbClr val="000000"/>
              </a:buClr>
              <a:buSzPts val="1495"/>
              <a:buFont typeface="Raleway"/>
              <a:buChar char="●"/>
            </a:pPr>
            <a:r>
              <a:rPr lang="en" sz="1495">
                <a:solidFill>
                  <a:srgbClr val="000000"/>
                </a:solidFill>
                <a:latin typeface="Raleway"/>
                <a:ea typeface="Raleway"/>
                <a:cs typeface="Raleway"/>
                <a:sym typeface="Raleway"/>
              </a:rPr>
              <a:t>императивен характер, не може да се преодолява както по договорен ред, така и с ТСЗ (TPMs)</a:t>
            </a:r>
            <a:endParaRPr sz="1495">
              <a:solidFill>
                <a:srgbClr val="000000"/>
              </a:solidFill>
              <a:latin typeface="Raleway"/>
              <a:ea typeface="Raleway"/>
              <a:cs typeface="Raleway"/>
              <a:sym typeface="Raleway"/>
            </a:endParaRPr>
          </a:p>
          <a:p>
            <a:pPr marL="457200" marR="0" lvl="0" indent="-323532" algn="l" rtl="0">
              <a:lnSpc>
                <a:spcPct val="95000"/>
              </a:lnSpc>
              <a:spcBef>
                <a:spcPts val="0"/>
              </a:spcBef>
              <a:spcAft>
                <a:spcPts val="0"/>
              </a:spcAft>
              <a:buClr>
                <a:srgbClr val="000000"/>
              </a:buClr>
              <a:buSzPts val="1495"/>
              <a:buFont typeface="Raleway"/>
              <a:buChar char="●"/>
            </a:pPr>
            <a:r>
              <a:rPr lang="en" sz="1495">
                <a:solidFill>
                  <a:srgbClr val="000000"/>
                </a:solidFill>
                <a:latin typeface="Raleway"/>
                <a:ea typeface="Raleway"/>
                <a:cs typeface="Raleway"/>
                <a:sym typeface="Raleway"/>
              </a:rPr>
              <a:t>позволява възпроизвеждане</a:t>
            </a:r>
            <a:endParaRPr sz="1495">
              <a:solidFill>
                <a:srgbClr val="000000"/>
              </a:solidFill>
              <a:latin typeface="Raleway"/>
              <a:ea typeface="Raleway"/>
              <a:cs typeface="Raleway"/>
              <a:sym typeface="Raleway"/>
            </a:endParaRPr>
          </a:p>
          <a:p>
            <a:pPr marL="457200" marR="0" lvl="0" indent="-323532" algn="l" rtl="0">
              <a:lnSpc>
                <a:spcPct val="95000"/>
              </a:lnSpc>
              <a:spcBef>
                <a:spcPts val="0"/>
              </a:spcBef>
              <a:spcAft>
                <a:spcPts val="0"/>
              </a:spcAft>
              <a:buClr>
                <a:srgbClr val="000000"/>
              </a:buClr>
              <a:buSzPts val="1495"/>
              <a:buFont typeface="Raleway"/>
              <a:buChar char="●"/>
            </a:pPr>
            <a:r>
              <a:rPr lang="en" sz="1495">
                <a:solidFill>
                  <a:srgbClr val="000000"/>
                </a:solidFill>
                <a:latin typeface="Raleway"/>
                <a:ea typeface="Raleway"/>
                <a:cs typeface="Raleway"/>
                <a:sym typeface="Raleway"/>
              </a:rPr>
              <a:t>по отношение на съдържание, до което достъпът е правомерен</a:t>
            </a:r>
            <a:endParaRPr sz="1495">
              <a:solidFill>
                <a:srgbClr val="000000"/>
              </a:solidFill>
              <a:latin typeface="Raleway"/>
              <a:ea typeface="Raleway"/>
              <a:cs typeface="Raleway"/>
              <a:sym typeface="Raleway"/>
            </a:endParaRPr>
          </a:p>
          <a:p>
            <a:pPr marL="457200" marR="0" lvl="0" indent="-323532" algn="l" rtl="0">
              <a:lnSpc>
                <a:spcPct val="95000"/>
              </a:lnSpc>
              <a:spcBef>
                <a:spcPts val="0"/>
              </a:spcBef>
              <a:spcAft>
                <a:spcPts val="0"/>
              </a:spcAft>
              <a:buClr>
                <a:srgbClr val="000000"/>
              </a:buClr>
              <a:buSzPts val="1495"/>
              <a:buFont typeface="Raleway"/>
              <a:buChar char="●"/>
            </a:pPr>
            <a:r>
              <a:rPr lang="en" sz="1495">
                <a:solidFill>
                  <a:srgbClr val="000000"/>
                </a:solidFill>
                <a:latin typeface="Raleway"/>
                <a:ea typeface="Raleway"/>
                <a:cs typeface="Raleway"/>
                <a:sym typeface="Raleway"/>
              </a:rPr>
              <a:t>без заплащане на възнаграждение</a:t>
            </a: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SzPts val="852"/>
              <a:buNone/>
            </a:pPr>
            <a:endParaRPr sz="1107">
              <a:latin typeface="Raleway"/>
              <a:ea typeface="Raleway"/>
              <a:cs typeface="Raleway"/>
              <a:sym typeface="Raleway"/>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0"/>
              <a:t>Чл. 3 - Бенефициери</a:t>
            </a:r>
            <a:endParaRPr b="0"/>
          </a:p>
        </p:txBody>
      </p:sp>
      <p:sp>
        <p:nvSpPr>
          <p:cNvPr id="289" name="Google Shape;289;p36"/>
          <p:cNvSpPr txBox="1">
            <a:spLocks noGrp="1"/>
          </p:cNvSpPr>
          <p:nvPr>
            <p:ph type="body" idx="1"/>
          </p:nvPr>
        </p:nvSpPr>
        <p:spPr>
          <a:xfrm>
            <a:off x="729450" y="1942400"/>
            <a:ext cx="7688700" cy="2772900"/>
          </a:xfrm>
          <a:prstGeom prst="rect">
            <a:avLst/>
          </a:prstGeom>
        </p:spPr>
        <p:txBody>
          <a:bodyPr spcFirstLastPara="1" wrap="square" lIns="91425" tIns="91425" rIns="91425" bIns="91425" anchor="t" anchorCtr="0">
            <a:noAutofit/>
          </a:bodyPr>
          <a:lstStyle/>
          <a:p>
            <a:pPr marL="0" marR="0" lvl="0" indent="0" algn="l" rtl="0">
              <a:lnSpc>
                <a:spcPct val="95000"/>
              </a:lnSpc>
              <a:spcBef>
                <a:spcPts val="800"/>
              </a:spcBef>
              <a:spcAft>
                <a:spcPts val="0"/>
              </a:spcAft>
              <a:buNone/>
            </a:pPr>
            <a:r>
              <a:rPr lang="en" sz="1495">
                <a:solidFill>
                  <a:srgbClr val="000000"/>
                </a:solidFill>
                <a:latin typeface="Raleway"/>
                <a:ea typeface="Raleway"/>
                <a:cs typeface="Raleway"/>
                <a:sym typeface="Raleway"/>
              </a:rPr>
              <a:t>„научноизследователска организация“ - университет, включително неговите библиотеки, научноизследователски институт или друг субект, чиято основна цел е да извършва научни изследвания или да провежда образователни дейности, включващи извършването на научни изследвания:</a:t>
            </a:r>
            <a:endParaRPr sz="1495">
              <a:solidFill>
                <a:srgbClr val="000000"/>
              </a:solidFill>
              <a:latin typeface="Raleway"/>
              <a:ea typeface="Raleway"/>
              <a:cs typeface="Raleway"/>
              <a:sym typeface="Raleway"/>
            </a:endParaRPr>
          </a:p>
          <a:p>
            <a:pPr marL="457200" marR="0" lvl="0" indent="-323532" algn="l" rtl="0">
              <a:lnSpc>
                <a:spcPct val="95000"/>
              </a:lnSpc>
              <a:spcBef>
                <a:spcPts val="800"/>
              </a:spcBef>
              <a:spcAft>
                <a:spcPts val="0"/>
              </a:spcAft>
              <a:buClr>
                <a:srgbClr val="000000"/>
              </a:buClr>
              <a:buSzPts val="1495"/>
              <a:buFont typeface="Raleway"/>
              <a:buChar char="●"/>
            </a:pPr>
            <a:r>
              <a:rPr lang="en" sz="1495">
                <a:solidFill>
                  <a:srgbClr val="000000"/>
                </a:solidFill>
                <a:latin typeface="Raleway"/>
                <a:ea typeface="Raleway"/>
                <a:cs typeface="Raleway"/>
                <a:sym typeface="Raleway"/>
              </a:rPr>
              <a:t>с нестопанска цел или чрез реинвестиране на всички печалби в своите научни изследвания; или</a:t>
            </a:r>
            <a:endParaRPr sz="1495">
              <a:solidFill>
                <a:srgbClr val="000000"/>
              </a:solidFill>
              <a:latin typeface="Raleway"/>
              <a:ea typeface="Raleway"/>
              <a:cs typeface="Raleway"/>
              <a:sym typeface="Raleway"/>
            </a:endParaRPr>
          </a:p>
          <a:p>
            <a:pPr marL="457200" marR="0" lvl="0" indent="-323532" algn="l" rtl="0">
              <a:lnSpc>
                <a:spcPct val="95000"/>
              </a:lnSpc>
              <a:spcBef>
                <a:spcPts val="0"/>
              </a:spcBef>
              <a:spcAft>
                <a:spcPts val="0"/>
              </a:spcAft>
              <a:buClr>
                <a:srgbClr val="000000"/>
              </a:buClr>
              <a:buSzPts val="1495"/>
              <a:buFont typeface="Raleway"/>
              <a:buChar char="●"/>
            </a:pPr>
            <a:r>
              <a:rPr lang="en" sz="1495">
                <a:solidFill>
                  <a:srgbClr val="000000"/>
                </a:solidFill>
                <a:latin typeface="Raleway"/>
                <a:ea typeface="Raleway"/>
                <a:cs typeface="Raleway"/>
                <a:sym typeface="Raleway"/>
              </a:rPr>
              <a:t>в рамките на призната от държава членка мисия в обществен интерес;</a:t>
            </a: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None/>
            </a:pPr>
            <a:r>
              <a:rPr lang="en" sz="1495">
                <a:solidFill>
                  <a:srgbClr val="000000"/>
                </a:solidFill>
                <a:latin typeface="Raleway"/>
                <a:ea typeface="Raleway"/>
                <a:cs typeface="Raleway"/>
                <a:sym typeface="Raleway"/>
              </a:rPr>
              <a:t>по такъв начин, че предприятие с решаващо влияние върху организацията да не може да се ползва с привилегирован достъп до създадените от научните изследвания резултати;</a:t>
            </a:r>
            <a:endParaRPr sz="1107">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Творчески характер / Оригиналност</a:t>
            </a:r>
            <a:endParaRPr/>
          </a:p>
        </p:txBody>
      </p:sp>
      <p:sp>
        <p:nvSpPr>
          <p:cNvPr id="285" name="Google Shape;285;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25000" lnSpcReduction="20000"/>
          </a:bodyPr>
          <a:lstStyle/>
          <a:p>
            <a:pPr marL="0" lvl="0" indent="0" algn="l" rtl="0">
              <a:spcBef>
                <a:spcPts val="1200"/>
              </a:spcBef>
              <a:spcAft>
                <a:spcPts val="0"/>
              </a:spcAft>
              <a:buNone/>
            </a:pPr>
            <a:r>
              <a:rPr lang="en" sz="6400">
                <a:solidFill>
                  <a:srgbClr val="000000"/>
                </a:solidFill>
                <a:latin typeface="Raleway"/>
                <a:ea typeface="Raleway"/>
                <a:cs typeface="Raleway"/>
                <a:sym typeface="Raleway"/>
              </a:rPr>
              <a:t>“пот на челото” (sweat on the brow)</a:t>
            </a:r>
            <a:endParaRPr sz="6400">
              <a:solidFill>
                <a:srgbClr val="000000"/>
              </a:solidFill>
              <a:latin typeface="Raleway"/>
              <a:ea typeface="Raleway"/>
              <a:cs typeface="Raleway"/>
              <a:sym typeface="Raleway"/>
            </a:endParaRPr>
          </a:p>
          <a:p>
            <a:pPr marL="1092200" lvl="0" indent="0" algn="l" rtl="0">
              <a:spcBef>
                <a:spcPts val="900"/>
              </a:spcBef>
              <a:spcAft>
                <a:spcPts val="0"/>
              </a:spcAft>
              <a:buNone/>
            </a:pPr>
            <a:r>
              <a:rPr lang="en" sz="5400">
                <a:solidFill>
                  <a:srgbClr val="000000"/>
                </a:solidFill>
                <a:latin typeface="Raleway"/>
                <a:ea typeface="Raleway"/>
                <a:cs typeface="Raleway"/>
                <a:sym typeface="Raleway"/>
              </a:rPr>
              <a:t>влагането на време, труд и усилия в създаването на резултат</a:t>
            </a:r>
            <a:endParaRPr sz="6400">
              <a:solidFill>
                <a:srgbClr val="000000"/>
              </a:solidFill>
              <a:latin typeface="Raleway"/>
              <a:ea typeface="Raleway"/>
              <a:cs typeface="Raleway"/>
              <a:sym typeface="Raleway"/>
            </a:endParaRPr>
          </a:p>
          <a:p>
            <a:pPr marL="0" lvl="0" indent="0" algn="l" rtl="0">
              <a:spcBef>
                <a:spcPts val="1200"/>
              </a:spcBef>
              <a:spcAft>
                <a:spcPts val="0"/>
              </a:spcAft>
              <a:buNone/>
            </a:pPr>
            <a:r>
              <a:rPr lang="en" sz="6400">
                <a:solidFill>
                  <a:srgbClr val="000000"/>
                </a:solidFill>
                <a:latin typeface="Raleway"/>
                <a:ea typeface="Raleway"/>
                <a:cs typeface="Raleway"/>
                <a:sym typeface="Raleway"/>
              </a:rPr>
              <a:t>Feist Publications, Inc. v. Rural Telephone Service Co., Inc. (1991)</a:t>
            </a:r>
            <a:endParaRPr sz="6400">
              <a:solidFill>
                <a:srgbClr val="000000"/>
              </a:solidFill>
              <a:latin typeface="Raleway"/>
              <a:ea typeface="Raleway"/>
              <a:cs typeface="Raleway"/>
              <a:sym typeface="Raleway"/>
            </a:endParaRPr>
          </a:p>
          <a:p>
            <a:pPr marL="1092200" lvl="0" indent="0" algn="l" rtl="0">
              <a:spcBef>
                <a:spcPts val="900"/>
              </a:spcBef>
              <a:spcAft>
                <a:spcPts val="0"/>
              </a:spcAft>
              <a:buNone/>
            </a:pPr>
            <a:r>
              <a:rPr lang="en" sz="5400">
                <a:solidFill>
                  <a:srgbClr val="000000"/>
                </a:solidFill>
                <a:latin typeface="Raleway"/>
                <a:ea typeface="Raleway"/>
                <a:cs typeface="Raleway"/>
                <a:sym typeface="Raleway"/>
              </a:rPr>
              <a:t>"[a]s a constitutional matter, copyright protects only those constituent elements of a work that possess more than a de minimis quantum of creativity.”</a:t>
            </a:r>
            <a:endParaRPr sz="5400">
              <a:solidFill>
                <a:srgbClr val="000000"/>
              </a:solidFill>
              <a:latin typeface="Raleway"/>
              <a:ea typeface="Raleway"/>
              <a:cs typeface="Raleway"/>
              <a:sym typeface="Raleway"/>
            </a:endParaRPr>
          </a:p>
          <a:p>
            <a:pPr marL="0" lvl="0" indent="0" algn="l" rtl="0">
              <a:spcBef>
                <a:spcPts val="1200"/>
              </a:spcBef>
              <a:spcAft>
                <a:spcPts val="0"/>
              </a:spcAft>
              <a:buNone/>
            </a:pPr>
            <a:r>
              <a:rPr lang="en" sz="6400">
                <a:solidFill>
                  <a:srgbClr val="000000"/>
                </a:solidFill>
                <a:latin typeface="Raleway"/>
                <a:ea typeface="Raleway"/>
                <a:cs typeface="Raleway"/>
                <a:sym typeface="Raleway"/>
              </a:rPr>
              <a:t>ЕС – изразяване на личността на автора</a:t>
            </a:r>
            <a:endParaRPr sz="6400">
              <a:solidFill>
                <a:srgbClr val="000000"/>
              </a:solidFill>
              <a:latin typeface="Raleway"/>
              <a:ea typeface="Raleway"/>
              <a:cs typeface="Raleway"/>
              <a:sym typeface="Raleway"/>
            </a:endParaRPr>
          </a:p>
          <a:p>
            <a:pPr marL="952500" lvl="0" indent="0" algn="l" rtl="0">
              <a:spcBef>
                <a:spcPts val="900"/>
              </a:spcBef>
              <a:spcAft>
                <a:spcPts val="0"/>
              </a:spcAft>
              <a:buNone/>
            </a:pPr>
            <a:r>
              <a:rPr lang="en" sz="5400">
                <a:solidFill>
                  <a:srgbClr val="000000"/>
                </a:solidFill>
                <a:latin typeface="Raleway"/>
                <a:ea typeface="Raleway"/>
                <a:cs typeface="Raleway"/>
                <a:sym typeface="Raleway"/>
              </a:rPr>
              <a:t>Дело C-5/08 Infopaq (11 думи);  Дело C‑145/10 Painer</a:t>
            </a:r>
            <a:endParaRPr sz="5400">
              <a:solidFill>
                <a:srgbClr val="000000"/>
              </a:solidFill>
              <a:latin typeface="Raleway"/>
              <a:ea typeface="Raleway"/>
              <a:cs typeface="Raleway"/>
              <a:sym typeface="Raleway"/>
            </a:endParaRPr>
          </a:p>
          <a:p>
            <a:pPr marL="0" lvl="0" indent="0" algn="l" rtl="0">
              <a:spcBef>
                <a:spcPts val="1200"/>
              </a:spcBef>
              <a:spcAft>
                <a:spcPts val="0"/>
              </a:spcAft>
              <a:buNone/>
            </a:pPr>
            <a:endParaRPr sz="4800">
              <a:solidFill>
                <a:srgbClr val="000000"/>
              </a:solidFill>
              <a:latin typeface="Raleway"/>
              <a:ea typeface="Raleway"/>
              <a:cs typeface="Raleway"/>
              <a:sym typeface="Raleway"/>
            </a:endParaRPr>
          </a:p>
          <a:p>
            <a:pPr marL="0" lvl="0" indent="0" algn="l" rtl="0">
              <a:spcBef>
                <a:spcPts val="1800"/>
              </a:spcBef>
              <a:spcAft>
                <a:spcPts val="0"/>
              </a:spcAft>
              <a:buNone/>
            </a:pPr>
            <a:endParaRPr sz="7600">
              <a:solidFill>
                <a:srgbClr val="000000"/>
              </a:solidFill>
              <a:latin typeface="Calibri"/>
              <a:ea typeface="Calibri"/>
              <a:cs typeface="Calibri"/>
              <a:sym typeface="Calibri"/>
            </a:endParaRPr>
          </a:p>
          <a:p>
            <a:pPr marL="0" lvl="0" indent="0" algn="l" rtl="0">
              <a:spcBef>
                <a:spcPts val="0"/>
              </a:spcBef>
              <a:spcAft>
                <a:spcPts val="1200"/>
              </a:spcAft>
              <a:buNone/>
            </a:pP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0"/>
              <a:t>Чл. 3 - Бенефициери</a:t>
            </a:r>
            <a:endParaRPr b="0"/>
          </a:p>
        </p:txBody>
      </p:sp>
      <p:sp>
        <p:nvSpPr>
          <p:cNvPr id="295" name="Google Shape;295;p37"/>
          <p:cNvSpPr txBox="1">
            <a:spLocks noGrp="1"/>
          </p:cNvSpPr>
          <p:nvPr>
            <p:ph type="body" idx="1"/>
          </p:nvPr>
        </p:nvSpPr>
        <p:spPr>
          <a:xfrm>
            <a:off x="729450" y="1942400"/>
            <a:ext cx="7688700" cy="2772900"/>
          </a:xfrm>
          <a:prstGeom prst="rect">
            <a:avLst/>
          </a:prstGeom>
        </p:spPr>
        <p:txBody>
          <a:bodyPr spcFirstLastPara="1" wrap="square" lIns="91425" tIns="91425" rIns="91425" bIns="91425" anchor="t" anchorCtr="0">
            <a:noAutofit/>
          </a:bodyPr>
          <a:lstStyle/>
          <a:p>
            <a:pPr marL="0" marR="0" lvl="0" indent="0" algn="l" rtl="0">
              <a:lnSpc>
                <a:spcPct val="95000"/>
              </a:lnSpc>
              <a:spcBef>
                <a:spcPts val="800"/>
              </a:spcBef>
              <a:spcAft>
                <a:spcPts val="0"/>
              </a:spcAft>
              <a:buNone/>
            </a:pPr>
            <a:r>
              <a:rPr lang="en" sz="1495">
                <a:solidFill>
                  <a:srgbClr val="000000"/>
                </a:solidFill>
                <a:latin typeface="Raleway"/>
                <a:ea typeface="Raleway"/>
                <a:cs typeface="Raleway"/>
                <a:sym typeface="Raleway"/>
              </a:rPr>
              <a:t>„</a:t>
            </a:r>
            <a:r>
              <a:rPr lang="en" sz="1495">
                <a:solidFill>
                  <a:srgbClr val="000000"/>
                </a:solidFill>
                <a:highlight>
                  <a:schemeClr val="lt1"/>
                </a:highlight>
                <a:latin typeface="Raleway"/>
                <a:ea typeface="Raleway"/>
                <a:cs typeface="Raleway"/>
                <a:sym typeface="Raleway"/>
              </a:rPr>
              <a:t>институция за културно наследство</a:t>
            </a:r>
            <a:r>
              <a:rPr lang="en" sz="1495">
                <a:solidFill>
                  <a:srgbClr val="000000"/>
                </a:solidFill>
                <a:latin typeface="Raleway"/>
                <a:ea typeface="Raleway"/>
                <a:cs typeface="Raleway"/>
                <a:sym typeface="Raleway"/>
              </a:rPr>
              <a:t>“ - общодостъпни библиотека или музей, архивно учреждение или институция в областта на филмовото или звукозаписното наследство;</a:t>
            </a: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None/>
            </a:pPr>
            <a:r>
              <a:rPr lang="en" sz="1495">
                <a:solidFill>
                  <a:srgbClr val="000000"/>
                </a:solidFill>
                <a:latin typeface="Raleway"/>
                <a:ea typeface="Raleway"/>
                <a:cs typeface="Raleway"/>
                <a:sym typeface="Raleway"/>
              </a:rPr>
              <a:t>- Националните библиотеки и националните архиви и що се отнася до техните архиви и обществени библиотеки - образователни институции, научноизследователски организации и обществени излъчващи организации.</a:t>
            </a: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None/>
            </a:pPr>
            <a:endParaRPr sz="1107">
              <a:latin typeface="Raleway"/>
              <a:ea typeface="Raleway"/>
              <a:cs typeface="Raleway"/>
              <a:sym typeface="Raleway"/>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2340" b="0">
                <a:solidFill>
                  <a:srgbClr val="000000"/>
                </a:solidFill>
              </a:rPr>
              <a:t>ЗИД на ЗАПСП</a:t>
            </a:r>
            <a:endParaRPr sz="2340" b="0">
              <a:solidFill>
                <a:srgbClr val="000000"/>
              </a:solidFill>
            </a:endParaRPr>
          </a:p>
          <a:p>
            <a:pPr marL="0" lvl="0" indent="0" algn="l" rtl="0">
              <a:spcBef>
                <a:spcPts val="0"/>
              </a:spcBef>
              <a:spcAft>
                <a:spcPts val="0"/>
              </a:spcAft>
              <a:buSzPts val="990"/>
              <a:buNone/>
            </a:pPr>
            <a:endParaRPr sz="3240">
              <a:solidFill>
                <a:srgbClr val="000000"/>
              </a:solidFill>
              <a:latin typeface="Calibri"/>
              <a:ea typeface="Calibri"/>
              <a:cs typeface="Calibri"/>
              <a:sym typeface="Calibri"/>
            </a:endParaRPr>
          </a:p>
        </p:txBody>
      </p:sp>
      <p:sp>
        <p:nvSpPr>
          <p:cNvPr id="301" name="Google Shape;301;p38"/>
          <p:cNvSpPr txBox="1">
            <a:spLocks noGrp="1"/>
          </p:cNvSpPr>
          <p:nvPr>
            <p:ph type="body" idx="1"/>
          </p:nvPr>
        </p:nvSpPr>
        <p:spPr>
          <a:xfrm>
            <a:off x="729450" y="1976775"/>
            <a:ext cx="7897800" cy="2876100"/>
          </a:xfrm>
          <a:prstGeom prst="rect">
            <a:avLst/>
          </a:prstGeom>
        </p:spPr>
        <p:txBody>
          <a:bodyPr spcFirstLastPara="1" wrap="square" lIns="91425" tIns="91425" rIns="91425" bIns="91425" anchor="t" anchorCtr="0">
            <a:normAutofit fontScale="55000" lnSpcReduction="20000"/>
          </a:bodyPr>
          <a:lstStyle/>
          <a:p>
            <a:pPr marL="0" marR="0" lvl="0" indent="0" algn="just" rtl="0">
              <a:lnSpc>
                <a:spcPct val="115000"/>
              </a:lnSpc>
              <a:spcBef>
                <a:spcPts val="0"/>
              </a:spcBef>
              <a:spcAft>
                <a:spcPts val="0"/>
              </a:spcAft>
              <a:buNone/>
            </a:pPr>
            <a:r>
              <a:rPr lang="en" sz="3095">
                <a:solidFill>
                  <a:srgbClr val="000000"/>
                </a:solidFill>
                <a:latin typeface="Raleway"/>
                <a:ea typeface="Raleway"/>
                <a:cs typeface="Raleway"/>
                <a:sym typeface="Raleway"/>
              </a:rPr>
              <a:t>„Раздел IIа</a:t>
            </a:r>
            <a:endParaRPr sz="3095">
              <a:solidFill>
                <a:srgbClr val="000000"/>
              </a:solidFill>
              <a:latin typeface="Raleway"/>
              <a:ea typeface="Raleway"/>
              <a:cs typeface="Raleway"/>
              <a:sym typeface="Raleway"/>
            </a:endParaRPr>
          </a:p>
          <a:p>
            <a:pPr marL="0" marR="0" lvl="0" indent="0" algn="just" rtl="0">
              <a:lnSpc>
                <a:spcPct val="115000"/>
              </a:lnSpc>
              <a:spcBef>
                <a:spcPts val="0"/>
              </a:spcBef>
              <a:spcAft>
                <a:spcPts val="0"/>
              </a:spcAft>
              <a:buNone/>
            </a:pPr>
            <a:r>
              <a:rPr lang="en" sz="3095">
                <a:solidFill>
                  <a:srgbClr val="000000"/>
                </a:solidFill>
                <a:latin typeface="Raleway"/>
                <a:ea typeface="Raleway"/>
                <a:cs typeface="Raleway"/>
                <a:sym typeface="Raleway"/>
              </a:rPr>
              <a:t>Особени разпоредби за някои видове използване по цифров път на произведения и други обекти на закрила</a:t>
            </a:r>
            <a:endParaRPr sz="3095">
              <a:solidFill>
                <a:srgbClr val="000000"/>
              </a:solidFill>
              <a:latin typeface="Raleway"/>
              <a:ea typeface="Raleway"/>
              <a:cs typeface="Raleway"/>
              <a:sym typeface="Raleway"/>
            </a:endParaRPr>
          </a:p>
          <a:p>
            <a:pPr marL="0" marR="0" lvl="0" indent="0" algn="just" rtl="0">
              <a:lnSpc>
                <a:spcPct val="115000"/>
              </a:lnSpc>
              <a:spcBef>
                <a:spcPts val="0"/>
              </a:spcBef>
              <a:spcAft>
                <a:spcPts val="0"/>
              </a:spcAft>
              <a:buNone/>
            </a:pPr>
            <a:endParaRPr sz="3095">
              <a:solidFill>
                <a:srgbClr val="000000"/>
              </a:solidFill>
              <a:latin typeface="Raleway"/>
              <a:ea typeface="Raleway"/>
              <a:cs typeface="Raleway"/>
              <a:sym typeface="Raleway"/>
            </a:endParaRPr>
          </a:p>
          <a:p>
            <a:pPr marL="0" marR="0" lvl="0" indent="0" algn="just" rtl="0">
              <a:lnSpc>
                <a:spcPct val="115000"/>
              </a:lnSpc>
              <a:spcBef>
                <a:spcPts val="0"/>
              </a:spcBef>
              <a:spcAft>
                <a:spcPts val="0"/>
              </a:spcAft>
              <a:buNone/>
            </a:pPr>
            <a:r>
              <a:rPr lang="en" sz="3095">
                <a:solidFill>
                  <a:srgbClr val="000000"/>
                </a:solidFill>
                <a:latin typeface="Raleway"/>
                <a:ea typeface="Raleway"/>
                <a:cs typeface="Raleway"/>
                <a:sym typeface="Raleway"/>
              </a:rPr>
              <a:t>Чл. 26з Автоматизиран анализ на текст и информация за научни цели</a:t>
            </a:r>
            <a:endParaRPr sz="3095">
              <a:solidFill>
                <a:srgbClr val="000000"/>
              </a:solidFill>
              <a:latin typeface="Raleway"/>
              <a:ea typeface="Raleway"/>
              <a:cs typeface="Raleway"/>
              <a:sym typeface="Raleway"/>
            </a:endParaRPr>
          </a:p>
          <a:p>
            <a:pPr marL="0" marR="0" lvl="0" indent="0" algn="just" rtl="0">
              <a:lnSpc>
                <a:spcPct val="115000"/>
              </a:lnSpc>
              <a:spcBef>
                <a:spcPts val="0"/>
              </a:spcBef>
              <a:spcAft>
                <a:spcPts val="0"/>
              </a:spcAft>
              <a:buNone/>
            </a:pPr>
            <a:r>
              <a:rPr lang="en" sz="3095">
                <a:solidFill>
                  <a:srgbClr val="000000"/>
                </a:solidFill>
                <a:latin typeface="Raleway"/>
                <a:ea typeface="Raleway"/>
                <a:cs typeface="Raleway"/>
                <a:sym typeface="Raleway"/>
              </a:rPr>
              <a:t>Без съгласието на носителя на правото и без заплащане на възнаграждение при автоматизиран анализ на текст и информация по реда на този член е допустимо използване на произведения и други обекти на закрила от лице, което разполага с </a:t>
            </a:r>
            <a:r>
              <a:rPr lang="en" sz="3095">
                <a:solidFill>
                  <a:srgbClr val="000000"/>
                </a:solidFill>
                <a:highlight>
                  <a:schemeClr val="lt2"/>
                </a:highlight>
                <a:latin typeface="Raleway"/>
                <a:ea typeface="Raleway"/>
                <a:cs typeface="Raleway"/>
                <a:sym typeface="Raleway"/>
              </a:rPr>
              <a:t>правомерен достъп до тях</a:t>
            </a:r>
            <a:r>
              <a:rPr lang="en" sz="3095">
                <a:solidFill>
                  <a:srgbClr val="000000"/>
                </a:solidFill>
                <a:latin typeface="Raleway"/>
                <a:ea typeface="Raleway"/>
                <a:cs typeface="Raleway"/>
                <a:sym typeface="Raleway"/>
              </a:rPr>
              <a:t>, за провеждането на научни изследвания.</a:t>
            </a:r>
            <a:endParaRPr sz="3095">
              <a:solidFill>
                <a:srgbClr val="000000"/>
              </a:solidFill>
              <a:latin typeface="Raleway"/>
              <a:ea typeface="Raleway"/>
              <a:cs typeface="Raleway"/>
              <a:sym typeface="Raleway"/>
            </a:endParaRPr>
          </a:p>
          <a:p>
            <a:pPr marL="0" marR="0" lvl="0" indent="0" algn="just" rtl="0">
              <a:lnSpc>
                <a:spcPct val="115000"/>
              </a:lnSpc>
              <a:spcBef>
                <a:spcPts val="0"/>
              </a:spcBef>
              <a:spcAft>
                <a:spcPts val="0"/>
              </a:spcAft>
              <a:buNone/>
            </a:pPr>
            <a:endParaRPr sz="3095">
              <a:solidFill>
                <a:srgbClr val="000000"/>
              </a:solidFill>
              <a:latin typeface="Raleway"/>
              <a:ea typeface="Raleway"/>
              <a:cs typeface="Raleway"/>
              <a:sym typeface="Raleway"/>
            </a:endParaRPr>
          </a:p>
          <a:p>
            <a:pPr marL="0" marR="0" lvl="0" indent="0" algn="just" rtl="0">
              <a:lnSpc>
                <a:spcPct val="115000"/>
              </a:lnSpc>
              <a:spcBef>
                <a:spcPts val="0"/>
              </a:spcBef>
              <a:spcAft>
                <a:spcPts val="0"/>
              </a:spcAft>
              <a:buNone/>
            </a:pPr>
            <a:r>
              <a:rPr lang="en" sz="3095">
                <a:solidFill>
                  <a:srgbClr val="000000"/>
                </a:solidFill>
                <a:latin typeface="Raleway"/>
                <a:ea typeface="Raleway"/>
                <a:cs typeface="Raleway"/>
                <a:sym typeface="Raleway"/>
              </a:rPr>
              <a:t>* не се отнася за компютърни програми</a:t>
            </a:r>
            <a:endParaRPr sz="3095">
              <a:solidFill>
                <a:srgbClr val="000000"/>
              </a:solidFill>
              <a:latin typeface="Raleway"/>
              <a:ea typeface="Raleway"/>
              <a:cs typeface="Raleway"/>
              <a:sym typeface="Raleway"/>
            </a:endParaRPr>
          </a:p>
          <a:p>
            <a:pPr marL="0" lvl="0" indent="0" algn="l" rtl="0">
              <a:spcBef>
                <a:spcPts val="0"/>
              </a:spcBef>
              <a:spcAft>
                <a:spcPts val="120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0"/>
              <a:t>Чл. 4 - Изключение или ограничение по отношение на извличането на информация от текст и данни</a:t>
            </a:r>
            <a:endParaRPr b="0"/>
          </a:p>
        </p:txBody>
      </p:sp>
      <p:sp>
        <p:nvSpPr>
          <p:cNvPr id="307" name="Google Shape;307;p39"/>
          <p:cNvSpPr txBox="1">
            <a:spLocks noGrp="1"/>
          </p:cNvSpPr>
          <p:nvPr>
            <p:ph type="body" idx="1"/>
          </p:nvPr>
        </p:nvSpPr>
        <p:spPr>
          <a:xfrm>
            <a:off x="729450" y="2571750"/>
            <a:ext cx="7688700" cy="2143500"/>
          </a:xfrm>
          <a:prstGeom prst="rect">
            <a:avLst/>
          </a:prstGeom>
        </p:spPr>
        <p:txBody>
          <a:bodyPr spcFirstLastPara="1" wrap="square" lIns="91425" tIns="91425" rIns="91425" bIns="91425" anchor="t" anchorCtr="0">
            <a:noAutofit/>
          </a:bodyPr>
          <a:lstStyle/>
          <a:p>
            <a:pPr marL="0" marR="0" lvl="0" indent="0" algn="l" rtl="0">
              <a:lnSpc>
                <a:spcPct val="95000"/>
              </a:lnSpc>
              <a:spcBef>
                <a:spcPts val="800"/>
              </a:spcBef>
              <a:spcAft>
                <a:spcPts val="0"/>
              </a:spcAft>
              <a:buNone/>
            </a:pPr>
            <a:r>
              <a:rPr lang="en" sz="1495">
                <a:solidFill>
                  <a:srgbClr val="000000"/>
                </a:solidFill>
                <a:latin typeface="Raleway"/>
                <a:ea typeface="Raleway"/>
                <a:cs typeface="Raleway"/>
                <a:sym typeface="Raleway"/>
              </a:rPr>
              <a:t>TDM за “простосмъртни”</a:t>
            </a: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None/>
            </a:pP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None/>
            </a:pPr>
            <a:r>
              <a:rPr lang="en" sz="1495">
                <a:solidFill>
                  <a:srgbClr val="000000"/>
                </a:solidFill>
                <a:latin typeface="Raleway"/>
                <a:ea typeface="Raleway"/>
                <a:cs typeface="Raleway"/>
                <a:sym typeface="Raleway"/>
              </a:rPr>
              <a:t>Няма ограничения от гледна точка на бенефициери и цели на използване</a:t>
            </a: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None/>
            </a:pP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None/>
            </a:pPr>
            <a:r>
              <a:rPr lang="en" sz="1495">
                <a:solidFill>
                  <a:srgbClr val="000000"/>
                </a:solidFill>
                <a:latin typeface="Raleway"/>
                <a:ea typeface="Raleway"/>
                <a:cs typeface="Raleway"/>
                <a:sym typeface="Raleway"/>
              </a:rPr>
              <a:t>Прилага се, в случай, че използването на произведенията не е изрично “запазено” от правоносителите “по подходящ начин” (напр. машинно четими средства)</a:t>
            </a: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None/>
            </a:pP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SzPts val="852"/>
              <a:buNone/>
            </a:pPr>
            <a:endParaRPr sz="1107">
              <a:latin typeface="Raleway"/>
              <a:ea typeface="Raleway"/>
              <a:cs typeface="Raleway"/>
              <a:sym typeface="Raleway"/>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 sz="2340" b="0">
                <a:solidFill>
                  <a:srgbClr val="000000"/>
                </a:solidFill>
              </a:rPr>
              <a:t>ЗИД на ЗАПСП</a:t>
            </a:r>
            <a:endParaRPr sz="2340" b="0">
              <a:solidFill>
                <a:srgbClr val="000000"/>
              </a:solidFill>
            </a:endParaRPr>
          </a:p>
          <a:p>
            <a:pPr marL="0" lvl="0" indent="0" algn="l" rtl="0">
              <a:spcBef>
                <a:spcPts val="0"/>
              </a:spcBef>
              <a:spcAft>
                <a:spcPts val="0"/>
              </a:spcAft>
              <a:buSzPts val="990"/>
              <a:buNone/>
            </a:pPr>
            <a:endParaRPr sz="3240">
              <a:solidFill>
                <a:srgbClr val="000000"/>
              </a:solidFill>
              <a:latin typeface="Calibri"/>
              <a:ea typeface="Calibri"/>
              <a:cs typeface="Calibri"/>
              <a:sym typeface="Calibri"/>
            </a:endParaRPr>
          </a:p>
        </p:txBody>
      </p:sp>
      <p:sp>
        <p:nvSpPr>
          <p:cNvPr id="313" name="Google Shape;313;p40"/>
          <p:cNvSpPr txBox="1">
            <a:spLocks noGrp="1"/>
          </p:cNvSpPr>
          <p:nvPr>
            <p:ph type="body" idx="1"/>
          </p:nvPr>
        </p:nvSpPr>
        <p:spPr>
          <a:xfrm>
            <a:off x="729450" y="1976775"/>
            <a:ext cx="7897800" cy="2876100"/>
          </a:xfrm>
          <a:prstGeom prst="rect">
            <a:avLst/>
          </a:prstGeom>
        </p:spPr>
        <p:txBody>
          <a:bodyPr spcFirstLastPara="1" wrap="square" lIns="91425" tIns="91425" rIns="91425" bIns="91425" anchor="t" anchorCtr="0">
            <a:normAutofit fontScale="55000" lnSpcReduction="10000"/>
          </a:bodyPr>
          <a:lstStyle/>
          <a:p>
            <a:pPr marL="0" marR="0" lvl="0" indent="0" algn="just" rtl="0">
              <a:lnSpc>
                <a:spcPct val="115000"/>
              </a:lnSpc>
              <a:spcBef>
                <a:spcPts val="0"/>
              </a:spcBef>
              <a:spcAft>
                <a:spcPts val="0"/>
              </a:spcAft>
              <a:buNone/>
            </a:pPr>
            <a:r>
              <a:rPr lang="en" sz="3095">
                <a:solidFill>
                  <a:srgbClr val="000000"/>
                </a:solidFill>
                <a:latin typeface="Raleway"/>
                <a:ea typeface="Raleway"/>
                <a:cs typeface="Raleway"/>
                <a:sym typeface="Raleway"/>
              </a:rPr>
              <a:t>Автоматизиран анализ на текст и информация</a:t>
            </a:r>
            <a:endParaRPr sz="3095">
              <a:solidFill>
                <a:srgbClr val="000000"/>
              </a:solidFill>
              <a:latin typeface="Raleway"/>
              <a:ea typeface="Raleway"/>
              <a:cs typeface="Raleway"/>
              <a:sym typeface="Raleway"/>
            </a:endParaRPr>
          </a:p>
          <a:p>
            <a:pPr marL="0" marR="0" lvl="0" indent="0" algn="just" rtl="0">
              <a:lnSpc>
                <a:spcPct val="115000"/>
              </a:lnSpc>
              <a:spcBef>
                <a:spcPts val="0"/>
              </a:spcBef>
              <a:spcAft>
                <a:spcPts val="0"/>
              </a:spcAft>
              <a:buNone/>
            </a:pPr>
            <a:endParaRPr sz="3095">
              <a:solidFill>
                <a:srgbClr val="000000"/>
              </a:solidFill>
              <a:latin typeface="Raleway"/>
              <a:ea typeface="Raleway"/>
              <a:cs typeface="Raleway"/>
              <a:sym typeface="Raleway"/>
            </a:endParaRPr>
          </a:p>
          <a:p>
            <a:pPr marL="0" marR="0" lvl="0" indent="0" algn="just" rtl="0">
              <a:lnSpc>
                <a:spcPct val="115000"/>
              </a:lnSpc>
              <a:spcBef>
                <a:spcPts val="0"/>
              </a:spcBef>
              <a:spcAft>
                <a:spcPts val="0"/>
              </a:spcAft>
              <a:buNone/>
            </a:pPr>
            <a:r>
              <a:rPr lang="en" sz="3095">
                <a:solidFill>
                  <a:srgbClr val="000000"/>
                </a:solidFill>
                <a:latin typeface="Raleway"/>
                <a:ea typeface="Raleway"/>
                <a:cs typeface="Raleway"/>
                <a:sym typeface="Raleway"/>
              </a:rPr>
              <a:t>Чл. 26е Без съгласието на носителя на правото и без заплащане на възнаграждение при автоматизиран анализ на текст и информация по реда на този член е допустимо използването на произведения и други обекти на закрила от лице, което разполага с правомерен достъп до тях.</a:t>
            </a:r>
            <a:endParaRPr sz="3095">
              <a:solidFill>
                <a:srgbClr val="000000"/>
              </a:solidFill>
              <a:latin typeface="Raleway"/>
              <a:ea typeface="Raleway"/>
              <a:cs typeface="Raleway"/>
              <a:sym typeface="Raleway"/>
            </a:endParaRPr>
          </a:p>
          <a:p>
            <a:pPr marL="0" marR="0" lvl="0" indent="0" algn="just" rtl="0">
              <a:lnSpc>
                <a:spcPct val="115000"/>
              </a:lnSpc>
              <a:spcBef>
                <a:spcPts val="0"/>
              </a:spcBef>
              <a:spcAft>
                <a:spcPts val="0"/>
              </a:spcAft>
              <a:buNone/>
            </a:pPr>
            <a:endParaRPr sz="3095">
              <a:solidFill>
                <a:srgbClr val="000000"/>
              </a:solidFill>
              <a:latin typeface="Raleway"/>
              <a:ea typeface="Raleway"/>
              <a:cs typeface="Raleway"/>
              <a:sym typeface="Raleway"/>
            </a:endParaRPr>
          </a:p>
          <a:p>
            <a:pPr marL="0" marR="0" lvl="0" indent="0" algn="just" rtl="0">
              <a:lnSpc>
                <a:spcPct val="115000"/>
              </a:lnSpc>
              <a:spcBef>
                <a:spcPts val="0"/>
              </a:spcBef>
              <a:spcAft>
                <a:spcPts val="0"/>
              </a:spcAft>
              <a:buNone/>
            </a:pPr>
            <a:r>
              <a:rPr lang="en" sz="3095">
                <a:solidFill>
                  <a:srgbClr val="000000"/>
                </a:solidFill>
                <a:latin typeface="Raleway"/>
                <a:ea typeface="Raleway"/>
                <a:cs typeface="Raleway"/>
                <a:sym typeface="Raleway"/>
              </a:rPr>
              <a:t>* В случаите на обекти, до които е предоставен електронен достъп, забраната има действие само ако е установена с технически средства, незабавно разпознаваеми от софтуера, извършващ автоматизиран анализ.</a:t>
            </a:r>
            <a:endParaRPr>
              <a:latin typeface="Raleway"/>
              <a:ea typeface="Raleway"/>
              <a:cs typeface="Raleway"/>
              <a:sym typeface="Raleway"/>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txBox="1">
            <a:spLocks noGrp="1"/>
          </p:cNvSpPr>
          <p:nvPr>
            <p:ph type="title"/>
          </p:nvPr>
        </p:nvSpPr>
        <p:spPr>
          <a:xfrm>
            <a:off x="729450" y="1289250"/>
            <a:ext cx="7688700" cy="9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60">
                <a:solidFill>
                  <a:srgbClr val="000000"/>
                </a:solidFill>
              </a:rPr>
              <a:t>Благодаря за вниманието!</a:t>
            </a:r>
            <a:endParaRPr sz="3040"/>
          </a:p>
        </p:txBody>
      </p:sp>
      <p:sp>
        <p:nvSpPr>
          <p:cNvPr id="319" name="Google Shape;319;p41"/>
          <p:cNvSpPr txBox="1">
            <a:spLocks noGrp="1"/>
          </p:cNvSpPr>
          <p:nvPr>
            <p:ph type="body" idx="1"/>
          </p:nvPr>
        </p:nvSpPr>
        <p:spPr>
          <a:xfrm>
            <a:off x="729450" y="3076800"/>
            <a:ext cx="7688700" cy="1263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Ана Лазарова</a:t>
            </a:r>
            <a:endParaRPr sz="1165">
              <a:solidFill>
                <a:srgbClr val="000000"/>
              </a:solidFill>
              <a:latin typeface="Raleway"/>
              <a:ea typeface="Raleway"/>
              <a:cs typeface="Raleway"/>
              <a:sym typeface="Raleway"/>
            </a:endParaRPr>
          </a:p>
          <a:p>
            <a:pPr marL="0" lvl="0" indent="0" algn="l" rtl="0">
              <a:lnSpc>
                <a:spcPct val="95000"/>
              </a:lnSpc>
              <a:spcBef>
                <a:spcPts val="0"/>
              </a:spcBef>
              <a:spcAft>
                <a:spcPts val="0"/>
              </a:spcAft>
              <a:buSzPts val="605"/>
              <a:buNone/>
            </a:pP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имейл: ana@digrep.bg</a:t>
            </a: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094">
                <a:solidFill>
                  <a:srgbClr val="000000"/>
                </a:solidFill>
                <a:latin typeface="Raleway"/>
                <a:ea typeface="Raleway"/>
                <a:cs typeface="Raleway"/>
                <a:sym typeface="Raleway"/>
              </a:rPr>
              <a:t>Презентацията може да бъде използвана под лиценз CC-BY-SA 4.0</a:t>
            </a:r>
            <a:endParaRPr sz="109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236">
              <a:solidFill>
                <a:srgbClr val="000000"/>
              </a:solidFill>
              <a:latin typeface="Raleway"/>
              <a:ea typeface="Raleway"/>
              <a:cs typeface="Raleway"/>
              <a:sym typeface="Raleway"/>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729450" y="1397500"/>
            <a:ext cx="7688700" cy="66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rgbClr val="000000"/>
                </a:solidFill>
              </a:rPr>
              <a:t>Защита на личното пространство и личните данни</a:t>
            </a:r>
            <a:endParaRPr sz="3000">
              <a:solidFill>
                <a:srgbClr val="000000"/>
              </a:solidFill>
            </a:endParaRPr>
          </a:p>
          <a:p>
            <a:pPr marL="0" lvl="0" indent="0" algn="l" rtl="0">
              <a:lnSpc>
                <a:spcPct val="115000"/>
              </a:lnSpc>
              <a:spcBef>
                <a:spcPts val="1100"/>
              </a:spcBef>
              <a:spcAft>
                <a:spcPts val="0"/>
              </a:spcAft>
              <a:buNone/>
            </a:pPr>
            <a:endParaRPr sz="2800">
              <a:solidFill>
                <a:srgbClr val="000000"/>
              </a:solidFill>
            </a:endParaRPr>
          </a:p>
          <a:p>
            <a:pPr marL="0" marR="0" lvl="0" indent="0" algn="l" rtl="0">
              <a:lnSpc>
                <a:spcPct val="115000"/>
              </a:lnSpc>
              <a:spcBef>
                <a:spcPts val="0"/>
              </a:spcBef>
              <a:spcAft>
                <a:spcPts val="0"/>
              </a:spcAft>
              <a:buNone/>
            </a:pPr>
            <a:r>
              <a:rPr lang="en" sz="2800">
                <a:solidFill>
                  <a:srgbClr val="000000"/>
                </a:solidFill>
              </a:rPr>
              <a:t> </a:t>
            </a:r>
            <a:endParaRPr sz="2800">
              <a:solidFill>
                <a:srgbClr val="000000"/>
              </a:solidFill>
            </a:endParaRPr>
          </a:p>
          <a:p>
            <a:pPr marL="0" marR="0" lvl="0" indent="0" algn="l" rtl="0">
              <a:lnSpc>
                <a:spcPct val="115000"/>
              </a:lnSpc>
              <a:spcBef>
                <a:spcPts val="0"/>
              </a:spcBef>
              <a:spcAft>
                <a:spcPts val="0"/>
              </a:spcAft>
              <a:buNone/>
            </a:pPr>
            <a:endParaRPr sz="1600">
              <a:solidFill>
                <a:srgbClr val="000000"/>
              </a:solidFill>
            </a:endParaRPr>
          </a:p>
        </p:txBody>
      </p:sp>
      <p:sp>
        <p:nvSpPr>
          <p:cNvPr id="219" name="Google Shape;219;p24"/>
          <p:cNvSpPr txBox="1">
            <a:spLocks noGrp="1"/>
          </p:cNvSpPr>
          <p:nvPr>
            <p:ph type="body" idx="1"/>
          </p:nvPr>
        </p:nvSpPr>
        <p:spPr>
          <a:xfrm>
            <a:off x="729450" y="2017700"/>
            <a:ext cx="7688700" cy="2575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endParaRPr sz="1400">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r>
              <a:rPr lang="en" sz="2257">
                <a:solidFill>
                  <a:srgbClr val="000000"/>
                </a:solidFill>
                <a:latin typeface="Raleway"/>
                <a:ea typeface="Raleway"/>
                <a:cs typeface="Raleway"/>
                <a:sym typeface="Raleway"/>
              </a:rPr>
              <a:t>Социално-правни аспекти на информационните технологии</a:t>
            </a: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endParaRPr sz="2257">
              <a:solidFill>
                <a:srgbClr val="000000"/>
              </a:solidFill>
              <a:latin typeface="Raleway"/>
              <a:ea typeface="Raleway"/>
              <a:cs typeface="Raleway"/>
              <a:sym typeface="Raleway"/>
            </a:endParaRPr>
          </a:p>
          <a:p>
            <a:pPr marL="0" marR="0" lvl="0" indent="0" algn="l" rtl="0">
              <a:lnSpc>
                <a:spcPct val="115000"/>
              </a:lnSpc>
              <a:spcBef>
                <a:spcPts val="0"/>
              </a:spcBef>
              <a:spcAft>
                <a:spcPts val="0"/>
              </a:spcAft>
              <a:buNone/>
            </a:pPr>
            <a:r>
              <a:rPr lang="en" sz="2257">
                <a:solidFill>
                  <a:srgbClr val="000000"/>
                </a:solidFill>
                <a:latin typeface="Raleway"/>
                <a:ea typeface="Raleway"/>
                <a:cs typeface="Raleway"/>
                <a:sym typeface="Raleway"/>
              </a:rPr>
              <a:t>Ана Лазарова</a:t>
            </a:r>
            <a:endParaRPr sz="1687">
              <a:solidFill>
                <a:srgbClr val="000000"/>
              </a:solidFill>
              <a:latin typeface="Raleway"/>
              <a:ea typeface="Raleway"/>
              <a:cs typeface="Raleway"/>
              <a:sym typeface="Raleway"/>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fontScale="90000"/>
          </a:bodyPr>
          <a:lstStyle/>
          <a:p>
            <a:pPr marL="0" lvl="0" indent="0" algn="l" rtl="0">
              <a:spcBef>
                <a:spcPts val="0"/>
              </a:spcBef>
              <a:spcAft>
                <a:spcPts val="0"/>
              </a:spcAft>
              <a:buClr>
                <a:schemeClr val="dk1"/>
              </a:buClr>
              <a:buSzPct val="168103"/>
              <a:buFont typeface="Calibri"/>
              <a:buNone/>
            </a:pPr>
            <a:r>
              <a:rPr lang="en" sz="2320"/>
              <a:t>Значението на защитата на личните данни в цифровата ера</a:t>
            </a:r>
            <a:endParaRPr sz="3200" b="0">
              <a:solidFill>
                <a:schemeClr val="dk1"/>
              </a:solidFill>
            </a:endParaRPr>
          </a:p>
        </p:txBody>
      </p:sp>
      <p:sp>
        <p:nvSpPr>
          <p:cNvPr id="225" name="Google Shape;225;p25"/>
          <p:cNvSpPr txBox="1"/>
          <p:nvPr/>
        </p:nvSpPr>
        <p:spPr>
          <a:xfrm>
            <a:off x="827975" y="1883175"/>
            <a:ext cx="7249200" cy="2148600"/>
          </a:xfrm>
          <a:prstGeom prst="rect">
            <a:avLst/>
          </a:prstGeom>
          <a:noFill/>
          <a:ln>
            <a:noFill/>
          </a:ln>
        </p:spPr>
        <p:txBody>
          <a:bodyPr spcFirstLastPara="1" wrap="square" lIns="81650" tIns="40825" rIns="81650" bIns="40825" anchor="ctr" anchorCtr="0">
            <a:noAutofit/>
          </a:bodyPr>
          <a:lstStyle/>
          <a:p>
            <a:pPr marL="45720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от непоискани търговски съобщения до трениране на AI за лицево разпознаване и прогностичен анализ при правоприлагане</a:t>
            </a:r>
            <a:endParaRPr>
              <a:solidFill>
                <a:schemeClr val="dk2"/>
              </a:solidFill>
              <a:latin typeface="Raleway"/>
              <a:ea typeface="Raleway"/>
              <a:cs typeface="Raleway"/>
              <a:sym typeface="Raleway"/>
            </a:endParaRPr>
          </a:p>
          <a:p>
            <a:pPr marL="45720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казуси:</a:t>
            </a:r>
            <a:endParaRPr>
              <a:solidFill>
                <a:schemeClr val="dk2"/>
              </a:solidFill>
              <a:latin typeface="Raleway"/>
              <a:ea typeface="Raleway"/>
              <a:cs typeface="Raleway"/>
              <a:sym typeface="Raleway"/>
            </a:endParaRPr>
          </a:p>
          <a:p>
            <a:pPr marL="914400" lvl="1"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Meta - модел “pay or Okay”</a:t>
            </a:r>
            <a:endParaRPr>
              <a:solidFill>
                <a:schemeClr val="dk2"/>
              </a:solidFill>
              <a:latin typeface="Raleway"/>
              <a:ea typeface="Raleway"/>
              <a:cs typeface="Raleway"/>
              <a:sym typeface="Raleway"/>
            </a:endParaRPr>
          </a:p>
          <a:p>
            <a:pPr marL="914400" lvl="1"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ChatGPT</a:t>
            </a:r>
            <a:endParaRPr>
              <a:solidFill>
                <a:schemeClr val="dk2"/>
              </a:solidFill>
              <a:latin typeface="Raleway"/>
              <a:ea typeface="Raleway"/>
              <a:cs typeface="Raleway"/>
              <a:sym typeface="Raleway"/>
            </a:endParaRPr>
          </a:p>
          <a:p>
            <a:pPr marL="914400" lvl="1"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Правото да бъдеш забравен и Google</a:t>
            </a:r>
            <a:endParaRPr>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fade">
                                      <p:cBhvr>
                                        <p:cTn id="7" dur="1000"/>
                                        <p:tgtEl>
                                          <p:spTgt spid="2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Effect transition="in" filter="fade">
                                      <p:cBhvr>
                                        <p:cTn id="12" dur="1000"/>
                                        <p:tgtEl>
                                          <p:spTgt spid="2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Effect transition="in" filter="fade">
                                      <p:cBhvr>
                                        <p:cTn id="17" dur="1000"/>
                                        <p:tgtEl>
                                          <p:spTgt spid="2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
                                            <p:txEl>
                                              <p:pRg st="3" end="3"/>
                                            </p:txEl>
                                          </p:spTgt>
                                        </p:tgtEl>
                                        <p:attrNameLst>
                                          <p:attrName>style.visibility</p:attrName>
                                        </p:attrNameLst>
                                      </p:cBhvr>
                                      <p:to>
                                        <p:strVal val="visible"/>
                                      </p:to>
                                    </p:set>
                                    <p:animEffect transition="in" filter="fade">
                                      <p:cBhvr>
                                        <p:cTn id="22" dur="1000"/>
                                        <p:tgtEl>
                                          <p:spTgt spid="2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
                                            <p:txEl>
                                              <p:pRg st="4" end="4"/>
                                            </p:txEl>
                                          </p:spTgt>
                                        </p:tgtEl>
                                        <p:attrNameLst>
                                          <p:attrName>style.visibility</p:attrName>
                                        </p:attrNameLst>
                                      </p:cBhvr>
                                      <p:to>
                                        <p:strVal val="visible"/>
                                      </p:to>
                                    </p:set>
                                    <p:animEffect transition="in" filter="fade">
                                      <p:cBhvr>
                                        <p:cTn id="27" dur="1000"/>
                                        <p:tgtEl>
                                          <p:spTgt spid="2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
                                            <p:txEl>
                                              <p:pRg st="5" end="5"/>
                                            </p:txEl>
                                          </p:spTgt>
                                        </p:tgtEl>
                                        <p:attrNameLst>
                                          <p:attrName>style.visibility</p:attrName>
                                        </p:attrNameLst>
                                      </p:cBhvr>
                                      <p:to>
                                        <p:strVal val="visible"/>
                                      </p:to>
                                    </p:set>
                                    <p:animEffect transition="in" filter="fade">
                                      <p:cBhvr>
                                        <p:cTn id="32" dur="1000"/>
                                        <p:tgtEl>
                                          <p:spTgt spid="22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
                                            <p:txEl>
                                              <p:pRg st="6" end="6"/>
                                            </p:txEl>
                                          </p:spTgt>
                                        </p:tgtEl>
                                        <p:attrNameLst>
                                          <p:attrName>style.visibility</p:attrName>
                                        </p:attrNameLst>
                                      </p:cBhvr>
                                      <p:to>
                                        <p:strVal val="visible"/>
                                      </p:to>
                                    </p:set>
                                    <p:animEffect transition="in" filter="fade">
                                      <p:cBhvr>
                                        <p:cTn id="37" dur="1000"/>
                                        <p:tgtEl>
                                          <p:spTgt spid="2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fontScale="90000"/>
          </a:bodyPr>
          <a:lstStyle/>
          <a:p>
            <a:pPr marL="0" lvl="0" indent="0" algn="l" rtl="0">
              <a:spcBef>
                <a:spcPts val="0"/>
              </a:spcBef>
              <a:spcAft>
                <a:spcPts val="0"/>
              </a:spcAft>
              <a:buClr>
                <a:schemeClr val="dk1"/>
              </a:buClr>
              <a:buSzPct val="168103"/>
              <a:buFont typeface="Calibri"/>
              <a:buNone/>
            </a:pPr>
            <a:r>
              <a:rPr lang="en" sz="2320"/>
              <a:t>подходи при използването на лични данни </a:t>
            </a:r>
            <a:endParaRPr sz="3200" b="0">
              <a:solidFill>
                <a:schemeClr val="dk1"/>
              </a:solidFill>
            </a:endParaRPr>
          </a:p>
        </p:txBody>
      </p:sp>
      <p:sp>
        <p:nvSpPr>
          <p:cNvPr id="231" name="Google Shape;231;p26"/>
          <p:cNvSpPr txBox="1"/>
          <p:nvPr/>
        </p:nvSpPr>
        <p:spPr>
          <a:xfrm>
            <a:off x="827975" y="1883175"/>
            <a:ext cx="7249200" cy="2148600"/>
          </a:xfrm>
          <a:prstGeom prst="rect">
            <a:avLst/>
          </a:prstGeom>
          <a:noFill/>
          <a:ln>
            <a:noFill/>
          </a:ln>
        </p:spPr>
        <p:txBody>
          <a:bodyPr spcFirstLastPara="1" wrap="square" lIns="81650" tIns="40825" rIns="81650" bIns="40825" anchor="ctr" anchorCtr="0">
            <a:noAutofit/>
          </a:bodyPr>
          <a:lstStyle/>
          <a:p>
            <a:pPr marL="45720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данните като “стока”</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неприкосновеността на личното пространство като основно право</a:t>
            </a:r>
            <a:endParaRPr>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animEffect transition="in" filter="fade">
                                      <p:cBhvr>
                                        <p:cTn id="7" dur="1000"/>
                                        <p:tgtEl>
                                          <p:spTgt spid="2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xEl>
                                              <p:pRg st="1" end="1"/>
                                            </p:txEl>
                                          </p:spTgt>
                                        </p:tgtEl>
                                        <p:attrNameLst>
                                          <p:attrName>style.visibility</p:attrName>
                                        </p:attrNameLst>
                                      </p:cBhvr>
                                      <p:to>
                                        <p:strVal val="visible"/>
                                      </p:to>
                                    </p:set>
                                    <p:animEffect transition="in" filter="fade">
                                      <p:cBhvr>
                                        <p:cTn id="12" dur="1000"/>
                                        <p:tgtEl>
                                          <p:spTgt spid="2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1">
                                            <p:txEl>
                                              <p:pRg st="2" end="2"/>
                                            </p:txEl>
                                          </p:spTgt>
                                        </p:tgtEl>
                                        <p:attrNameLst>
                                          <p:attrName>style.visibility</p:attrName>
                                        </p:attrNameLst>
                                      </p:cBhvr>
                                      <p:to>
                                        <p:strVal val="visible"/>
                                      </p:to>
                                    </p:set>
                                    <p:animEffect transition="in" filter="fade">
                                      <p:cBhvr>
                                        <p:cTn id="17" dur="1000"/>
                                        <p:tgtEl>
                                          <p:spTgt spid="2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1">
                                            <p:txEl>
                                              <p:pRg st="3" end="3"/>
                                            </p:txEl>
                                          </p:spTgt>
                                        </p:tgtEl>
                                        <p:attrNameLst>
                                          <p:attrName>style.visibility</p:attrName>
                                        </p:attrNameLst>
                                      </p:cBhvr>
                                      <p:to>
                                        <p:strVal val="visible"/>
                                      </p:to>
                                    </p:set>
                                    <p:animEffect transition="in" filter="fade">
                                      <p:cBhvr>
                                        <p:cTn id="22" dur="1000"/>
                                        <p:tgtEl>
                                          <p:spTgt spid="2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неприкосновеност на личния живот</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923625" y="905325"/>
            <a:ext cx="6823200" cy="780900"/>
          </a:xfrm>
          <a:prstGeom prst="rect">
            <a:avLst/>
          </a:prstGeom>
          <a:noFill/>
          <a:ln>
            <a:noFill/>
          </a:ln>
        </p:spPr>
        <p:txBody>
          <a:bodyPr spcFirstLastPara="1" wrap="square" lIns="81650" tIns="40825" rIns="81650" bIns="40825" anchor="ctr" anchorCtr="0">
            <a:normAutofit fontScale="90000"/>
          </a:bodyPr>
          <a:lstStyle/>
          <a:p>
            <a:pPr marL="0" lvl="0" indent="0" algn="l" rtl="0">
              <a:spcBef>
                <a:spcPts val="0"/>
              </a:spcBef>
              <a:spcAft>
                <a:spcPts val="0"/>
              </a:spcAft>
              <a:buClr>
                <a:schemeClr val="dk1"/>
              </a:buClr>
              <a:buSzPct val="168103"/>
              <a:buFont typeface="Calibri"/>
              <a:buNone/>
            </a:pPr>
            <a:r>
              <a:rPr lang="en" sz="2320"/>
              <a:t>Право на зачитане на личния и семейния живот</a:t>
            </a:r>
            <a:endParaRPr sz="1100" b="0">
              <a:solidFill>
                <a:schemeClr val="dk1"/>
              </a:solidFill>
            </a:endParaRPr>
          </a:p>
          <a:p>
            <a:pPr marL="0" lvl="0" indent="0" algn="l" rtl="0">
              <a:spcBef>
                <a:spcPts val="0"/>
              </a:spcBef>
              <a:spcAft>
                <a:spcPts val="0"/>
              </a:spcAft>
              <a:buClr>
                <a:schemeClr val="dk1"/>
              </a:buClr>
              <a:buSzPct val="168103"/>
              <a:buFont typeface="Calibri"/>
              <a:buNone/>
            </a:pPr>
            <a:endParaRPr sz="2320"/>
          </a:p>
        </p:txBody>
      </p:sp>
      <p:sp>
        <p:nvSpPr>
          <p:cNvPr id="242" name="Google Shape;242;p28"/>
          <p:cNvSpPr txBox="1"/>
          <p:nvPr/>
        </p:nvSpPr>
        <p:spPr>
          <a:xfrm>
            <a:off x="827975" y="2008250"/>
            <a:ext cx="7249200" cy="2728500"/>
          </a:xfrm>
          <a:prstGeom prst="rect">
            <a:avLst/>
          </a:prstGeom>
          <a:noFill/>
          <a:ln>
            <a:noFill/>
          </a:ln>
        </p:spPr>
        <p:txBody>
          <a:bodyPr spcFirstLastPara="1" wrap="square" lIns="81650" tIns="40825" rIns="81650" bIns="40825" anchor="ctr" anchorCtr="0">
            <a:noAutofit/>
          </a:bodyPr>
          <a:lstStyle/>
          <a:p>
            <a:pPr marL="45720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Член 8 от Европейската конвенция за правата на човека (ЕКПЧ)</a:t>
            </a:r>
            <a:endParaRPr>
              <a:solidFill>
                <a:schemeClr val="dk2"/>
              </a:solidFill>
              <a:latin typeface="Raleway"/>
              <a:ea typeface="Raleway"/>
              <a:cs typeface="Raleway"/>
              <a:sym typeface="Raleway"/>
            </a:endParaRPr>
          </a:p>
          <a:p>
            <a:pPr marL="457200" lvl="0" indent="0" algn="l" rtl="0">
              <a:lnSpc>
                <a:spcPct val="115000"/>
              </a:lnSpc>
              <a:spcBef>
                <a:spcPts val="0"/>
              </a:spcBef>
              <a:spcAft>
                <a:spcPts val="0"/>
              </a:spcAft>
              <a:buNone/>
            </a:pPr>
            <a:endParaRPr sz="1100">
              <a:solidFill>
                <a:srgbClr val="333333"/>
              </a:solidFill>
              <a:highlight>
                <a:srgbClr val="FFFFFF"/>
              </a:highlight>
            </a:endParaRPr>
          </a:p>
          <a:p>
            <a:pPr marL="0" marR="0" lvl="0" indent="0" algn="just" rtl="0">
              <a:lnSpc>
                <a:spcPct val="130000"/>
              </a:lnSpc>
              <a:spcBef>
                <a:spcPts val="600"/>
              </a:spcBef>
              <a:spcAft>
                <a:spcPts val="0"/>
              </a:spcAft>
              <a:buNone/>
            </a:pPr>
            <a:r>
              <a:rPr lang="en" sz="1100">
                <a:solidFill>
                  <a:schemeClr val="dk1"/>
                </a:solidFill>
                <a:latin typeface="Raleway"/>
                <a:ea typeface="Raleway"/>
                <a:cs typeface="Raleway"/>
                <a:sym typeface="Raleway"/>
              </a:rPr>
              <a:t>Право на зачитане на личния и семейния живот</a:t>
            </a:r>
            <a:endParaRPr sz="1100">
              <a:solidFill>
                <a:schemeClr val="dk1"/>
              </a:solidFill>
              <a:latin typeface="Raleway"/>
              <a:ea typeface="Raleway"/>
              <a:cs typeface="Raleway"/>
              <a:sym typeface="Raleway"/>
            </a:endParaRPr>
          </a:p>
          <a:p>
            <a:pPr marL="0" marR="0" lvl="0" indent="0" algn="just" rtl="0">
              <a:lnSpc>
                <a:spcPct val="130000"/>
              </a:lnSpc>
              <a:spcBef>
                <a:spcPts val="600"/>
              </a:spcBef>
              <a:spcAft>
                <a:spcPts val="0"/>
              </a:spcAft>
              <a:buNone/>
            </a:pPr>
            <a:r>
              <a:rPr lang="en" sz="1100">
                <a:solidFill>
                  <a:schemeClr val="dk1"/>
                </a:solidFill>
                <a:latin typeface="Raleway"/>
                <a:ea typeface="Raleway"/>
                <a:cs typeface="Raleway"/>
                <a:sym typeface="Raleway"/>
              </a:rPr>
              <a:t>1. Βсеки има право на неприкосновеност на личния и семейния си живот, на жилището и на тайната на кореспонденцията.</a:t>
            </a:r>
            <a:endParaRPr sz="1100">
              <a:solidFill>
                <a:schemeClr val="dk1"/>
              </a:solidFill>
              <a:latin typeface="Raleway"/>
              <a:ea typeface="Raleway"/>
              <a:cs typeface="Raleway"/>
              <a:sym typeface="Raleway"/>
            </a:endParaRPr>
          </a:p>
          <a:p>
            <a:pPr marL="0" marR="0" lvl="0" indent="0" algn="just" rtl="0">
              <a:lnSpc>
                <a:spcPct val="130000"/>
              </a:lnSpc>
              <a:spcBef>
                <a:spcPts val="600"/>
              </a:spcBef>
              <a:spcAft>
                <a:spcPts val="0"/>
              </a:spcAft>
              <a:buNone/>
            </a:pPr>
            <a:r>
              <a:rPr lang="en" sz="1100">
                <a:solidFill>
                  <a:schemeClr val="dk1"/>
                </a:solidFill>
                <a:latin typeface="Raleway"/>
                <a:ea typeface="Raleway"/>
                <a:cs typeface="Raleway"/>
                <a:sym typeface="Raleway"/>
              </a:rPr>
              <a:t>2. Намесата на държавните власти в упражняването на това право е недопустима, освен в случаите, предвидени в закона и необходими в едно демократично общество в интерес на националната и обществената сигурност или на икономическото благосъстояние на страната, за предотвратяване на безредици или престъпления, за защита на здравето и морала или на правата и свободите на другите.</a:t>
            </a:r>
            <a:endParaRPr sz="800"/>
          </a:p>
          <a:p>
            <a:pPr marL="0" lvl="0" indent="0" algn="just" rtl="0">
              <a:lnSpc>
                <a:spcPct val="130000"/>
              </a:lnSpc>
              <a:spcBef>
                <a:spcPts val="600"/>
              </a:spcBef>
              <a:spcAft>
                <a:spcPts val="0"/>
              </a:spcAft>
              <a:buNone/>
            </a:pPr>
            <a:endParaRPr sz="1100">
              <a:solidFill>
                <a:schemeClr val="dk1"/>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fade">
                                      <p:cBhvr>
                                        <p:cTn id="7" dur="1000"/>
                                        <p:tgtEl>
                                          <p:spTgt spid="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
                                            <p:txEl>
                                              <p:pRg st="1" end="1"/>
                                            </p:txEl>
                                          </p:spTgt>
                                        </p:tgtEl>
                                        <p:attrNameLst>
                                          <p:attrName>style.visibility</p:attrName>
                                        </p:attrNameLst>
                                      </p:cBhvr>
                                      <p:to>
                                        <p:strVal val="visible"/>
                                      </p:to>
                                    </p:set>
                                    <p:animEffect transition="in" filter="fade">
                                      <p:cBhvr>
                                        <p:cTn id="12" dur="1000"/>
                                        <p:tgtEl>
                                          <p:spTgt spid="2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
                                            <p:txEl>
                                              <p:pRg st="2" end="2"/>
                                            </p:txEl>
                                          </p:spTgt>
                                        </p:tgtEl>
                                        <p:attrNameLst>
                                          <p:attrName>style.visibility</p:attrName>
                                        </p:attrNameLst>
                                      </p:cBhvr>
                                      <p:to>
                                        <p:strVal val="visible"/>
                                      </p:to>
                                    </p:set>
                                    <p:animEffect transition="in" filter="fade">
                                      <p:cBhvr>
                                        <p:cTn id="17" dur="1000"/>
                                        <p:tgtEl>
                                          <p:spTgt spid="2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2">
                                            <p:txEl>
                                              <p:pRg st="3" end="3"/>
                                            </p:txEl>
                                          </p:spTgt>
                                        </p:tgtEl>
                                        <p:attrNameLst>
                                          <p:attrName>style.visibility</p:attrName>
                                        </p:attrNameLst>
                                      </p:cBhvr>
                                      <p:to>
                                        <p:strVal val="visible"/>
                                      </p:to>
                                    </p:set>
                                    <p:animEffect transition="in" filter="fade">
                                      <p:cBhvr>
                                        <p:cTn id="22" dur="1000"/>
                                        <p:tgtEl>
                                          <p:spTgt spid="2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2">
                                            <p:txEl>
                                              <p:pRg st="4" end="4"/>
                                            </p:txEl>
                                          </p:spTgt>
                                        </p:tgtEl>
                                        <p:attrNameLst>
                                          <p:attrName>style.visibility</p:attrName>
                                        </p:attrNameLst>
                                      </p:cBhvr>
                                      <p:to>
                                        <p:strVal val="visible"/>
                                      </p:to>
                                    </p:set>
                                    <p:animEffect transition="in" filter="fade">
                                      <p:cBhvr>
                                        <p:cTn id="27" dur="1000"/>
                                        <p:tgtEl>
                                          <p:spTgt spid="2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2">
                                            <p:txEl>
                                              <p:pRg st="5" end="5"/>
                                            </p:txEl>
                                          </p:spTgt>
                                        </p:tgtEl>
                                        <p:attrNameLst>
                                          <p:attrName>style.visibility</p:attrName>
                                        </p:attrNameLst>
                                      </p:cBhvr>
                                      <p:to>
                                        <p:strVal val="visible"/>
                                      </p:to>
                                    </p:set>
                                    <p:animEffect transition="in" filter="fade">
                                      <p:cBhvr>
                                        <p:cTn id="32" dur="1000"/>
                                        <p:tgtEl>
                                          <p:spTgt spid="2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2">
                                            <p:txEl>
                                              <p:pRg st="6" end="6"/>
                                            </p:txEl>
                                          </p:spTgt>
                                        </p:tgtEl>
                                        <p:attrNameLst>
                                          <p:attrName>style.visibility</p:attrName>
                                        </p:attrNameLst>
                                      </p:cBhvr>
                                      <p:to>
                                        <p:strVal val="visible"/>
                                      </p:to>
                                    </p:set>
                                    <p:animEffect transition="in" filter="fade">
                                      <p:cBhvr>
                                        <p:cTn id="37" dur="1000"/>
                                        <p:tgtEl>
                                          <p:spTgt spid="2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2">
                                            <p:txEl>
                                              <p:pRg st="7" end="7"/>
                                            </p:txEl>
                                          </p:spTgt>
                                        </p:tgtEl>
                                        <p:attrNameLst>
                                          <p:attrName>style.visibility</p:attrName>
                                        </p:attrNameLst>
                                      </p:cBhvr>
                                      <p:to>
                                        <p:strVal val="visible"/>
                                      </p:to>
                                    </p:set>
                                    <p:animEffect transition="in" filter="fade">
                                      <p:cBhvr>
                                        <p:cTn id="42" dur="1000"/>
                                        <p:tgtEl>
                                          <p:spTgt spid="24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6"/>
          <p:cNvPicPr preferRelativeResize="0"/>
          <p:nvPr/>
        </p:nvPicPr>
        <p:blipFill>
          <a:blip r:embed="rId3">
            <a:alphaModFix/>
          </a:blip>
          <a:stretch>
            <a:fillRect/>
          </a:stretch>
        </p:blipFill>
        <p:spPr>
          <a:xfrm>
            <a:off x="478575" y="152400"/>
            <a:ext cx="4021651" cy="4838702"/>
          </a:xfrm>
          <a:prstGeom prst="rect">
            <a:avLst/>
          </a:prstGeom>
          <a:noFill/>
          <a:ln>
            <a:noFill/>
          </a:ln>
        </p:spPr>
      </p:pic>
      <p:sp>
        <p:nvSpPr>
          <p:cNvPr id="291" name="Google Shape;291;p36"/>
          <p:cNvSpPr txBox="1"/>
          <p:nvPr/>
        </p:nvSpPr>
        <p:spPr>
          <a:xfrm>
            <a:off x="5243850" y="4064625"/>
            <a:ext cx="29940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latin typeface="Helvetica Neue"/>
                <a:ea typeface="Helvetica Neue"/>
                <a:cs typeface="Helvetica Neue"/>
                <a:sym typeface="Helvetica Neue"/>
              </a:rPr>
              <a:t>© Gered Mankowitz</a:t>
            </a:r>
            <a:endParaRPr sz="1800" b="1">
              <a:latin typeface="Helvetica Neue"/>
              <a:ea typeface="Helvetica Neue"/>
              <a:cs typeface="Helvetica Neue"/>
              <a:sym typeface="Helvetica Neue"/>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1066950" y="905325"/>
            <a:ext cx="6281700" cy="5520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Правото на защита на личните данни</a:t>
            </a:r>
            <a:endParaRPr sz="3200" b="0">
              <a:solidFill>
                <a:schemeClr val="dk1"/>
              </a:solidFill>
            </a:endParaRPr>
          </a:p>
        </p:txBody>
      </p:sp>
      <p:sp>
        <p:nvSpPr>
          <p:cNvPr id="248" name="Google Shape;248;p29"/>
          <p:cNvSpPr txBox="1"/>
          <p:nvPr/>
        </p:nvSpPr>
        <p:spPr>
          <a:xfrm>
            <a:off x="827975" y="2109925"/>
            <a:ext cx="7249200" cy="1921800"/>
          </a:xfrm>
          <a:prstGeom prst="rect">
            <a:avLst/>
          </a:prstGeom>
          <a:noFill/>
          <a:ln>
            <a:noFill/>
          </a:ln>
        </p:spPr>
        <p:txBody>
          <a:bodyPr spcFirstLastPara="1" wrap="square" lIns="81650" tIns="40825" rIns="81650" bIns="40825" anchor="ctr" anchorCtr="0">
            <a:noAutofit/>
          </a:bodyPr>
          <a:lstStyle/>
          <a:p>
            <a:pPr marL="45720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Член 8 от Хартата на основните права на ЕС</a:t>
            </a:r>
            <a:endParaRPr>
              <a:solidFill>
                <a:schemeClr val="dk2"/>
              </a:solidFill>
              <a:latin typeface="Raleway"/>
              <a:ea typeface="Raleway"/>
              <a:cs typeface="Raleway"/>
              <a:sym typeface="Raleway"/>
            </a:endParaRPr>
          </a:p>
          <a:p>
            <a:pPr marL="457200" lvl="0" indent="0" algn="l" rtl="0">
              <a:lnSpc>
                <a:spcPct val="115000"/>
              </a:lnSpc>
              <a:spcBef>
                <a:spcPts val="0"/>
              </a:spcBef>
              <a:spcAft>
                <a:spcPts val="0"/>
              </a:spcAft>
              <a:buNone/>
            </a:pPr>
            <a:endParaRPr>
              <a:solidFill>
                <a:schemeClr val="dk2"/>
              </a:solidFill>
              <a:latin typeface="Raleway"/>
              <a:ea typeface="Raleway"/>
              <a:cs typeface="Raleway"/>
              <a:sym typeface="Raleway"/>
            </a:endParaRPr>
          </a:p>
          <a:p>
            <a:pPr marL="0" lvl="0" indent="0" algn="just" rtl="0">
              <a:lnSpc>
                <a:spcPct val="130000"/>
              </a:lnSpc>
              <a:spcBef>
                <a:spcPts val="600"/>
              </a:spcBef>
              <a:spcAft>
                <a:spcPts val="0"/>
              </a:spcAft>
              <a:buNone/>
            </a:pPr>
            <a:r>
              <a:rPr lang="en" sz="1100">
                <a:solidFill>
                  <a:schemeClr val="dk1"/>
                </a:solidFill>
                <a:latin typeface="Raleway"/>
                <a:ea typeface="Raleway"/>
                <a:cs typeface="Raleway"/>
                <a:sym typeface="Raleway"/>
              </a:rPr>
              <a:t>1.   Всеки има право на защита на неговите лични данни.</a:t>
            </a:r>
            <a:endParaRPr sz="1100">
              <a:solidFill>
                <a:schemeClr val="dk1"/>
              </a:solidFill>
              <a:latin typeface="Raleway"/>
              <a:ea typeface="Raleway"/>
              <a:cs typeface="Raleway"/>
              <a:sym typeface="Raleway"/>
            </a:endParaRPr>
          </a:p>
          <a:p>
            <a:pPr marL="0" lvl="0" indent="0" algn="just" rtl="0">
              <a:lnSpc>
                <a:spcPct val="130000"/>
              </a:lnSpc>
              <a:spcBef>
                <a:spcPts val="600"/>
              </a:spcBef>
              <a:spcAft>
                <a:spcPts val="0"/>
              </a:spcAft>
              <a:buNone/>
            </a:pPr>
            <a:r>
              <a:rPr lang="en" sz="1100">
                <a:solidFill>
                  <a:schemeClr val="dk1"/>
                </a:solidFill>
                <a:latin typeface="Raleway"/>
                <a:ea typeface="Raleway"/>
                <a:cs typeface="Raleway"/>
                <a:sym typeface="Raleway"/>
              </a:rPr>
              <a:t>2.   Тези данни трябва да бъдат обработвани добросъвестно, за точно определени цели и въз основа на съгласието на заинтересованото лице или по силата на друго предвидено от закона легитимно основание. Всеки има право на достъп до събраните данни, отнасящи се до него, както и правото да изиска поправянето им.</a:t>
            </a:r>
            <a:endParaRPr sz="1100">
              <a:solidFill>
                <a:schemeClr val="dk1"/>
              </a:solidFill>
              <a:latin typeface="Raleway"/>
              <a:ea typeface="Raleway"/>
              <a:cs typeface="Raleway"/>
              <a:sym typeface="Raleway"/>
            </a:endParaRPr>
          </a:p>
          <a:p>
            <a:pPr marL="0" lvl="0" indent="0" algn="just" rtl="0">
              <a:lnSpc>
                <a:spcPct val="130000"/>
              </a:lnSpc>
              <a:spcBef>
                <a:spcPts val="600"/>
              </a:spcBef>
              <a:spcAft>
                <a:spcPts val="0"/>
              </a:spcAft>
              <a:buNone/>
            </a:pPr>
            <a:r>
              <a:rPr lang="en" sz="1100">
                <a:solidFill>
                  <a:schemeClr val="dk1"/>
                </a:solidFill>
                <a:latin typeface="Raleway"/>
                <a:ea typeface="Raleway"/>
                <a:cs typeface="Raleway"/>
                <a:sym typeface="Raleway"/>
              </a:rPr>
              <a:t>3.   Спазването на тези правила подлежи на контрол от независим орган.</a:t>
            </a:r>
            <a:endParaRPr b="1">
              <a:solidFill>
                <a:schemeClr val="dk1"/>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animEffect transition="in" filter="fade">
                                      <p:cBhvr>
                                        <p:cTn id="7" dur="1000"/>
                                        <p:tgtEl>
                                          <p:spTgt spid="2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8">
                                            <p:txEl>
                                              <p:pRg st="1" end="1"/>
                                            </p:txEl>
                                          </p:spTgt>
                                        </p:tgtEl>
                                        <p:attrNameLst>
                                          <p:attrName>style.visibility</p:attrName>
                                        </p:attrNameLst>
                                      </p:cBhvr>
                                      <p:to>
                                        <p:strVal val="visible"/>
                                      </p:to>
                                    </p:set>
                                    <p:animEffect transition="in" filter="fade">
                                      <p:cBhvr>
                                        <p:cTn id="12" dur="1000"/>
                                        <p:tgtEl>
                                          <p:spTgt spid="2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8">
                                            <p:txEl>
                                              <p:pRg st="2" end="2"/>
                                            </p:txEl>
                                          </p:spTgt>
                                        </p:tgtEl>
                                        <p:attrNameLst>
                                          <p:attrName>style.visibility</p:attrName>
                                        </p:attrNameLst>
                                      </p:cBhvr>
                                      <p:to>
                                        <p:strVal val="visible"/>
                                      </p:to>
                                    </p:set>
                                    <p:animEffect transition="in" filter="fade">
                                      <p:cBhvr>
                                        <p:cTn id="17" dur="1000"/>
                                        <p:tgtEl>
                                          <p:spTgt spid="2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8">
                                            <p:txEl>
                                              <p:pRg st="3" end="3"/>
                                            </p:txEl>
                                          </p:spTgt>
                                        </p:tgtEl>
                                        <p:attrNameLst>
                                          <p:attrName>style.visibility</p:attrName>
                                        </p:attrNameLst>
                                      </p:cBhvr>
                                      <p:to>
                                        <p:strVal val="visible"/>
                                      </p:to>
                                    </p:set>
                                    <p:animEffect transition="in" filter="fade">
                                      <p:cBhvr>
                                        <p:cTn id="22" dur="1000"/>
                                        <p:tgtEl>
                                          <p:spTgt spid="2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8">
                                            <p:txEl>
                                              <p:pRg st="4" end="4"/>
                                            </p:txEl>
                                          </p:spTgt>
                                        </p:tgtEl>
                                        <p:attrNameLst>
                                          <p:attrName>style.visibility</p:attrName>
                                        </p:attrNameLst>
                                      </p:cBhvr>
                                      <p:to>
                                        <p:strVal val="visible"/>
                                      </p:to>
                                    </p:set>
                                    <p:animEffect transition="in" filter="fade">
                                      <p:cBhvr>
                                        <p:cTn id="27" dur="1000"/>
                                        <p:tgtEl>
                                          <p:spTgt spid="2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8">
                                            <p:txEl>
                                              <p:pRg st="5" end="5"/>
                                            </p:txEl>
                                          </p:spTgt>
                                        </p:tgtEl>
                                        <p:attrNameLst>
                                          <p:attrName>style.visibility</p:attrName>
                                        </p:attrNameLst>
                                      </p:cBhvr>
                                      <p:to>
                                        <p:strVal val="visible"/>
                                      </p:to>
                                    </p:set>
                                    <p:animEffect transition="in" filter="fade">
                                      <p:cBhvr>
                                        <p:cTn id="32" dur="1000"/>
                                        <p:tgtEl>
                                          <p:spTgt spid="2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8">
                                            <p:txEl>
                                              <p:pRg st="6" end="6"/>
                                            </p:txEl>
                                          </p:spTgt>
                                        </p:tgtEl>
                                        <p:attrNameLst>
                                          <p:attrName>style.visibility</p:attrName>
                                        </p:attrNameLst>
                                      </p:cBhvr>
                                      <p:to>
                                        <p:strVal val="visible"/>
                                      </p:to>
                                    </p:set>
                                    <p:animEffect transition="in" filter="fade">
                                      <p:cBhvr>
                                        <p:cTn id="37" dur="1000"/>
                                        <p:tgtEl>
                                          <p:spTgt spid="24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txBox="1">
            <a:spLocks noGrp="1"/>
          </p:cNvSpPr>
          <p:nvPr>
            <p:ph type="title"/>
          </p:nvPr>
        </p:nvSpPr>
        <p:spPr>
          <a:xfrm>
            <a:off x="729450" y="1237925"/>
            <a:ext cx="7688700" cy="462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4196"/>
              <a:buNone/>
            </a:pPr>
            <a:r>
              <a:rPr lang="en" sz="2240"/>
              <a:t>Конституция на Република България</a:t>
            </a:r>
            <a:endParaRPr sz="2240"/>
          </a:p>
        </p:txBody>
      </p:sp>
      <p:sp>
        <p:nvSpPr>
          <p:cNvPr id="254" name="Google Shape;254;p30"/>
          <p:cNvSpPr txBox="1">
            <a:spLocks noGrp="1"/>
          </p:cNvSpPr>
          <p:nvPr>
            <p:ph type="body" idx="1"/>
          </p:nvPr>
        </p:nvSpPr>
        <p:spPr>
          <a:xfrm>
            <a:off x="729450" y="1813300"/>
            <a:ext cx="7688700" cy="272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12529"/>
                </a:solidFill>
                <a:latin typeface="Raleway"/>
                <a:ea typeface="Raleway"/>
                <a:cs typeface="Raleway"/>
                <a:sym typeface="Raleway"/>
              </a:rPr>
              <a:t>Чл. 32. </a:t>
            </a:r>
            <a:r>
              <a:rPr lang="en" sz="1200">
                <a:solidFill>
                  <a:srgbClr val="212529"/>
                </a:solidFill>
                <a:highlight>
                  <a:srgbClr val="FFFFFF"/>
                </a:highlight>
                <a:latin typeface="Raleway"/>
                <a:ea typeface="Raleway"/>
                <a:cs typeface="Raleway"/>
                <a:sym typeface="Raleway"/>
              </a:rPr>
              <a:t>(1) </a:t>
            </a:r>
            <a:r>
              <a:rPr lang="en" sz="1200">
                <a:solidFill>
                  <a:srgbClr val="212529"/>
                </a:solidFill>
                <a:highlight>
                  <a:schemeClr val="accent4"/>
                </a:highlight>
                <a:latin typeface="Raleway"/>
                <a:ea typeface="Raleway"/>
                <a:cs typeface="Raleway"/>
                <a:sym typeface="Raleway"/>
              </a:rPr>
              <a:t>Личният живот на гражданите е неприкосновен</a:t>
            </a:r>
            <a:r>
              <a:rPr lang="en" sz="1200">
                <a:solidFill>
                  <a:srgbClr val="212529"/>
                </a:solidFill>
                <a:highlight>
                  <a:srgbClr val="FFFFFF"/>
                </a:highlight>
                <a:latin typeface="Raleway"/>
                <a:ea typeface="Raleway"/>
                <a:cs typeface="Raleway"/>
                <a:sym typeface="Raleway"/>
              </a:rPr>
              <a:t>. Всеки има право на защита срещу незаконна намеса в личния и семейния му живот и срещу посегателство върху неговата чест, достойнство и добро име.</a:t>
            </a:r>
            <a:endParaRPr sz="1200">
              <a:solidFill>
                <a:srgbClr val="212529"/>
              </a:solidFill>
              <a:highlight>
                <a:srgbClr val="FFFFFF"/>
              </a:highlight>
              <a:latin typeface="Raleway"/>
              <a:ea typeface="Raleway"/>
              <a:cs typeface="Raleway"/>
              <a:sym typeface="Raleway"/>
            </a:endParaRPr>
          </a:p>
          <a:p>
            <a:pPr marL="0" lvl="0" indent="0" algn="l" rtl="0">
              <a:spcBef>
                <a:spcPts val="0"/>
              </a:spcBef>
              <a:spcAft>
                <a:spcPts val="0"/>
              </a:spcAft>
              <a:buNone/>
            </a:pPr>
            <a:r>
              <a:rPr lang="en" sz="1200">
                <a:solidFill>
                  <a:srgbClr val="212529"/>
                </a:solidFill>
                <a:highlight>
                  <a:srgbClr val="FFFFFF"/>
                </a:highlight>
                <a:latin typeface="Raleway"/>
                <a:ea typeface="Raleway"/>
                <a:cs typeface="Raleway"/>
                <a:sym typeface="Raleway"/>
              </a:rPr>
              <a:t>(2) Никой не може да бъде </a:t>
            </a:r>
            <a:r>
              <a:rPr lang="en" sz="1200">
                <a:solidFill>
                  <a:srgbClr val="212529"/>
                </a:solidFill>
                <a:highlight>
                  <a:schemeClr val="accent6"/>
                </a:highlight>
                <a:latin typeface="Raleway"/>
                <a:ea typeface="Raleway"/>
                <a:cs typeface="Raleway"/>
                <a:sym typeface="Raleway"/>
              </a:rPr>
              <a:t>следен</a:t>
            </a:r>
            <a:r>
              <a:rPr lang="en" sz="1200">
                <a:solidFill>
                  <a:srgbClr val="212529"/>
                </a:solidFill>
                <a:highlight>
                  <a:srgbClr val="FFFFFF"/>
                </a:highlight>
                <a:latin typeface="Raleway"/>
                <a:ea typeface="Raleway"/>
                <a:cs typeface="Raleway"/>
                <a:sym typeface="Raleway"/>
              </a:rPr>
              <a:t>, фотографиран, филмиран, записван или подлаган на други подобни действия без негово знание или въпреки неговото изрично несъгласие освен в предвидените от закона случаи.</a:t>
            </a:r>
            <a:endParaRPr sz="1200">
              <a:solidFill>
                <a:srgbClr val="212529"/>
              </a:solidFill>
              <a:highlight>
                <a:srgbClr val="FFFFFF"/>
              </a:highlight>
              <a:latin typeface="Raleway"/>
              <a:ea typeface="Raleway"/>
              <a:cs typeface="Raleway"/>
              <a:sym typeface="Raleway"/>
            </a:endParaRPr>
          </a:p>
          <a:p>
            <a:pPr marL="0" lvl="0" indent="0" algn="l" rtl="0">
              <a:spcBef>
                <a:spcPts val="0"/>
              </a:spcBef>
              <a:spcAft>
                <a:spcPts val="0"/>
              </a:spcAft>
              <a:buNone/>
            </a:pPr>
            <a:r>
              <a:rPr lang="en" sz="1200">
                <a:solidFill>
                  <a:srgbClr val="212529"/>
                </a:solidFill>
                <a:latin typeface="Raleway"/>
                <a:ea typeface="Raleway"/>
                <a:cs typeface="Raleway"/>
                <a:sym typeface="Raleway"/>
              </a:rPr>
              <a:t>Чл. 33. </a:t>
            </a:r>
            <a:r>
              <a:rPr lang="en" sz="1200">
                <a:solidFill>
                  <a:srgbClr val="212529"/>
                </a:solidFill>
                <a:highlight>
                  <a:srgbClr val="FFFFFF"/>
                </a:highlight>
                <a:latin typeface="Raleway"/>
                <a:ea typeface="Raleway"/>
                <a:cs typeface="Raleway"/>
                <a:sym typeface="Raleway"/>
              </a:rPr>
              <a:t>(1) </a:t>
            </a:r>
            <a:r>
              <a:rPr lang="en" sz="1200">
                <a:solidFill>
                  <a:srgbClr val="212529"/>
                </a:solidFill>
                <a:highlight>
                  <a:schemeClr val="lt2"/>
                </a:highlight>
                <a:latin typeface="Raleway"/>
                <a:ea typeface="Raleway"/>
                <a:cs typeface="Raleway"/>
                <a:sym typeface="Raleway"/>
              </a:rPr>
              <a:t>Жилището</a:t>
            </a:r>
            <a:r>
              <a:rPr lang="en" sz="1200">
                <a:solidFill>
                  <a:srgbClr val="212529"/>
                </a:solidFill>
                <a:highlight>
                  <a:srgbClr val="FFFFFF"/>
                </a:highlight>
                <a:latin typeface="Raleway"/>
                <a:ea typeface="Raleway"/>
                <a:cs typeface="Raleway"/>
                <a:sym typeface="Raleway"/>
              </a:rPr>
              <a:t> е неприкосновено. Без съгласието на обитателя му никой не може да влиза или да остава в него освен в случаите, изрично посочени в закона.</a:t>
            </a:r>
            <a:endParaRPr sz="1200">
              <a:solidFill>
                <a:srgbClr val="212529"/>
              </a:solidFill>
              <a:highlight>
                <a:srgbClr val="FFFFFF"/>
              </a:highlight>
              <a:latin typeface="Raleway"/>
              <a:ea typeface="Raleway"/>
              <a:cs typeface="Raleway"/>
              <a:sym typeface="Raleway"/>
            </a:endParaRPr>
          </a:p>
          <a:p>
            <a:pPr marL="0" lvl="0" indent="0" algn="l" rtl="0">
              <a:spcBef>
                <a:spcPts val="0"/>
              </a:spcBef>
              <a:spcAft>
                <a:spcPts val="0"/>
              </a:spcAft>
              <a:buNone/>
            </a:pPr>
            <a:r>
              <a:rPr lang="en" sz="1200">
                <a:solidFill>
                  <a:srgbClr val="212529"/>
                </a:solidFill>
                <a:highlight>
                  <a:srgbClr val="FFFFFF"/>
                </a:highlight>
                <a:latin typeface="Raleway"/>
                <a:ea typeface="Raleway"/>
                <a:cs typeface="Raleway"/>
                <a:sym typeface="Raleway"/>
              </a:rPr>
              <a:t>(2) Влизане или оставане в жилището без съгласие на неговия обитател или без разрешение на съдебната власт се допуска само за предотвратяване на непосредствено предстоящо или започнало престъпление, за залавяне на извършителя му, както и в случаите на крайна необходимост.</a:t>
            </a:r>
            <a:endParaRPr sz="1200">
              <a:solidFill>
                <a:srgbClr val="212529"/>
              </a:solidFill>
              <a:highlight>
                <a:srgbClr val="FFFFFF"/>
              </a:highlight>
              <a:latin typeface="Raleway"/>
              <a:ea typeface="Raleway"/>
              <a:cs typeface="Raleway"/>
              <a:sym typeface="Raleway"/>
            </a:endParaRPr>
          </a:p>
          <a:p>
            <a:pPr marL="0" lvl="0" indent="0" algn="l" rtl="0">
              <a:spcBef>
                <a:spcPts val="0"/>
              </a:spcBef>
              <a:spcAft>
                <a:spcPts val="0"/>
              </a:spcAft>
              <a:buNone/>
            </a:pPr>
            <a:r>
              <a:rPr lang="en" sz="1200">
                <a:solidFill>
                  <a:srgbClr val="212529"/>
                </a:solidFill>
                <a:latin typeface="Raleway"/>
                <a:ea typeface="Raleway"/>
                <a:cs typeface="Raleway"/>
                <a:sym typeface="Raleway"/>
              </a:rPr>
              <a:t>Чл. 34. </a:t>
            </a:r>
            <a:r>
              <a:rPr lang="en" sz="1200">
                <a:solidFill>
                  <a:srgbClr val="212529"/>
                </a:solidFill>
                <a:highlight>
                  <a:srgbClr val="FFFFFF"/>
                </a:highlight>
                <a:latin typeface="Raleway"/>
                <a:ea typeface="Raleway"/>
                <a:cs typeface="Raleway"/>
                <a:sym typeface="Raleway"/>
              </a:rPr>
              <a:t>(1) </a:t>
            </a:r>
            <a:r>
              <a:rPr lang="en" sz="1200">
                <a:solidFill>
                  <a:srgbClr val="212529"/>
                </a:solidFill>
                <a:highlight>
                  <a:schemeClr val="lt2"/>
                </a:highlight>
                <a:latin typeface="Raleway"/>
                <a:ea typeface="Raleway"/>
                <a:cs typeface="Raleway"/>
                <a:sym typeface="Raleway"/>
              </a:rPr>
              <a:t>Свободата и тайната на кореспонденцията</a:t>
            </a:r>
            <a:r>
              <a:rPr lang="en" sz="1200">
                <a:solidFill>
                  <a:srgbClr val="212529"/>
                </a:solidFill>
                <a:highlight>
                  <a:srgbClr val="FFFFFF"/>
                </a:highlight>
                <a:latin typeface="Raleway"/>
                <a:ea typeface="Raleway"/>
                <a:cs typeface="Raleway"/>
                <a:sym typeface="Raleway"/>
              </a:rPr>
              <a:t> и на другите съобщения са неприкосновени.</a:t>
            </a:r>
            <a:endParaRPr sz="1200">
              <a:solidFill>
                <a:srgbClr val="212529"/>
              </a:solidFill>
              <a:highlight>
                <a:srgbClr val="FFFFFF"/>
              </a:highlight>
              <a:latin typeface="Raleway"/>
              <a:ea typeface="Raleway"/>
              <a:cs typeface="Raleway"/>
              <a:sym typeface="Raleway"/>
            </a:endParaRPr>
          </a:p>
          <a:p>
            <a:pPr marL="0" marR="0" lvl="0" indent="0" algn="l" rtl="0">
              <a:lnSpc>
                <a:spcPct val="95000"/>
              </a:lnSpc>
              <a:spcBef>
                <a:spcPts val="0"/>
              </a:spcBef>
              <a:spcAft>
                <a:spcPts val="1200"/>
              </a:spcAft>
              <a:buNone/>
            </a:pPr>
            <a:r>
              <a:rPr lang="en" sz="1200">
                <a:solidFill>
                  <a:srgbClr val="212529"/>
                </a:solidFill>
                <a:highlight>
                  <a:srgbClr val="FFFFFF"/>
                </a:highlight>
                <a:latin typeface="Raleway"/>
                <a:ea typeface="Raleway"/>
                <a:cs typeface="Raleway"/>
                <a:sym typeface="Raleway"/>
              </a:rPr>
              <a:t>(2) Изключения от това правило се допускат само </a:t>
            </a:r>
            <a:r>
              <a:rPr lang="en" sz="1200">
                <a:solidFill>
                  <a:srgbClr val="212529"/>
                </a:solidFill>
                <a:highlight>
                  <a:schemeClr val="accent6"/>
                </a:highlight>
                <a:latin typeface="Raleway"/>
                <a:ea typeface="Raleway"/>
                <a:cs typeface="Raleway"/>
                <a:sym typeface="Raleway"/>
              </a:rPr>
              <a:t>с разрешение на съдебната власт</a:t>
            </a:r>
            <a:r>
              <a:rPr lang="en" sz="1200">
                <a:solidFill>
                  <a:srgbClr val="212529"/>
                </a:solidFill>
                <a:highlight>
                  <a:srgbClr val="FFFFFF"/>
                </a:highlight>
                <a:latin typeface="Raleway"/>
                <a:ea typeface="Raleway"/>
                <a:cs typeface="Raleway"/>
                <a:sym typeface="Raleway"/>
              </a:rPr>
              <a:t>, когато това се налага за разкриване или предотвратяване на </a:t>
            </a:r>
            <a:r>
              <a:rPr lang="en" sz="1200">
                <a:solidFill>
                  <a:srgbClr val="212529"/>
                </a:solidFill>
                <a:highlight>
                  <a:schemeClr val="accent4"/>
                </a:highlight>
                <a:latin typeface="Raleway"/>
                <a:ea typeface="Raleway"/>
                <a:cs typeface="Raleway"/>
                <a:sym typeface="Raleway"/>
              </a:rPr>
              <a:t>тежки</a:t>
            </a:r>
            <a:r>
              <a:rPr lang="en" sz="1200">
                <a:solidFill>
                  <a:srgbClr val="212529"/>
                </a:solidFill>
                <a:highlight>
                  <a:srgbClr val="FFFFFF"/>
                </a:highlight>
                <a:latin typeface="Raleway"/>
                <a:ea typeface="Raleway"/>
                <a:cs typeface="Raleway"/>
                <a:sym typeface="Raleway"/>
              </a:rPr>
              <a:t> престъпления.</a:t>
            </a:r>
            <a:endParaRPr sz="1200">
              <a:solidFill>
                <a:srgbClr val="000000"/>
              </a:solidFill>
              <a:latin typeface="Raleway"/>
              <a:ea typeface="Raleway"/>
              <a:cs typeface="Raleway"/>
              <a:sym typeface="Raleway"/>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уредба на </a:t>
            </a:r>
            <a:endParaRPr/>
          </a:p>
          <a:p>
            <a:pPr marL="0" lvl="0" indent="0" algn="l" rtl="0">
              <a:spcBef>
                <a:spcPts val="0"/>
              </a:spcBef>
              <a:spcAft>
                <a:spcPts val="0"/>
              </a:spcAft>
              <a:buNone/>
            </a:pPr>
            <a:r>
              <a:rPr lang="en"/>
              <a:t>защитата на лични данни</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fontScale="90000"/>
          </a:bodyPr>
          <a:lstStyle/>
          <a:p>
            <a:pPr marL="0" lvl="0" indent="0" algn="l" rtl="0">
              <a:spcBef>
                <a:spcPts val="0"/>
              </a:spcBef>
              <a:spcAft>
                <a:spcPts val="0"/>
              </a:spcAft>
              <a:buClr>
                <a:schemeClr val="dk1"/>
              </a:buClr>
              <a:buSzPct val="168103"/>
              <a:buFont typeface="Calibri"/>
              <a:buNone/>
            </a:pPr>
            <a:r>
              <a:rPr lang="en" sz="2320"/>
              <a:t>Законодателство на защита на личните данни</a:t>
            </a:r>
            <a:endParaRPr sz="3200" b="0">
              <a:solidFill>
                <a:schemeClr val="dk1"/>
              </a:solidFill>
            </a:endParaRPr>
          </a:p>
        </p:txBody>
      </p:sp>
      <p:sp>
        <p:nvSpPr>
          <p:cNvPr id="265" name="Google Shape;265;p32"/>
          <p:cNvSpPr txBox="1"/>
          <p:nvPr/>
        </p:nvSpPr>
        <p:spPr>
          <a:xfrm>
            <a:off x="827975" y="2243700"/>
            <a:ext cx="7249200" cy="1788000"/>
          </a:xfrm>
          <a:prstGeom prst="rect">
            <a:avLst/>
          </a:prstGeom>
          <a:noFill/>
          <a:ln>
            <a:noFill/>
          </a:ln>
        </p:spPr>
        <p:txBody>
          <a:bodyPr spcFirstLastPara="1" wrap="square" lIns="81650" tIns="40825" rIns="81650" bIns="40825" anchor="ctr" anchorCtr="0">
            <a:noAutofit/>
          </a:bodyPr>
          <a:lstStyle/>
          <a:p>
            <a:pPr marL="45720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Регламент (ЕС) 2016/679 относно защитата на физическите лица във връзка с обработването на лични данни и относно свободното движение на такива данни (GDPR)</a:t>
            </a:r>
            <a:endParaRPr>
              <a:solidFill>
                <a:schemeClr val="dk2"/>
              </a:solidFill>
              <a:latin typeface="Raleway"/>
              <a:ea typeface="Raleway"/>
              <a:cs typeface="Raleway"/>
              <a:sym typeface="Raleway"/>
            </a:endParaRPr>
          </a:p>
          <a:p>
            <a:pPr marL="457200" lvl="0" indent="0" algn="l" rtl="0">
              <a:lnSpc>
                <a:spcPct val="115000"/>
              </a:lnSpc>
              <a:spcBef>
                <a:spcPts val="0"/>
              </a:spcBef>
              <a:spcAft>
                <a:spcPts val="0"/>
              </a:spcAft>
              <a:buNone/>
            </a:pP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Закон за защита на личните данни </a:t>
            </a:r>
            <a:endParaRPr>
              <a:solidFill>
                <a:schemeClr val="dk2"/>
              </a:solidFill>
              <a:latin typeface="Raleway"/>
              <a:ea typeface="Raleway"/>
              <a:cs typeface="Raleway"/>
              <a:sym typeface="Raleway"/>
            </a:endParaRPr>
          </a:p>
          <a:p>
            <a:pPr marL="457200" marR="0" lvl="0" indent="0" algn="l" rtl="0">
              <a:lnSpc>
                <a:spcPct val="115000"/>
              </a:lnSpc>
              <a:spcBef>
                <a:spcPts val="0"/>
              </a:spcBef>
              <a:spcAft>
                <a:spcPts val="0"/>
              </a:spcAft>
              <a:buNone/>
            </a:pPr>
            <a:r>
              <a:rPr lang="en" sz="1100">
                <a:solidFill>
                  <a:schemeClr val="dk1"/>
                </a:solidFill>
                <a:highlight>
                  <a:srgbClr val="FFFFFF"/>
                </a:highlight>
                <a:latin typeface="Raleway"/>
                <a:ea typeface="Raleway"/>
                <a:cs typeface="Raleway"/>
                <a:sym typeface="Raleway"/>
              </a:rPr>
              <a:t>(последно изменен 2023 - КЗЛД изпълнява функциите на централен орган за външно подаване на сигнали по смисъла на </a:t>
            </a:r>
            <a:r>
              <a:rPr lang="en" sz="1100">
                <a:solidFill>
                  <a:schemeClr val="dk1"/>
                </a:solidFill>
                <a:latin typeface="Raleway"/>
                <a:ea typeface="Raleway"/>
                <a:cs typeface="Raleway"/>
                <a:sym typeface="Raleway"/>
              </a:rPr>
              <a:t>Закона за защита на лицата, подаващи сигнали или публично оповестяващи информация за нарушения</a:t>
            </a:r>
            <a:r>
              <a:rPr lang="en" sz="1100">
                <a:solidFill>
                  <a:schemeClr val="dk1"/>
                </a:solidFill>
                <a:highlight>
                  <a:srgbClr val="FFFFFF"/>
                </a:highlight>
                <a:latin typeface="Raleway"/>
                <a:ea typeface="Raleway"/>
                <a:cs typeface="Raleway"/>
                <a:sym typeface="Raleway"/>
              </a:rPr>
              <a:t>)</a:t>
            </a:r>
            <a:endParaRPr>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animEffect transition="in" filter="fade">
                                      <p:cBhvr>
                                        <p:cTn id="7" dur="1000"/>
                                        <p:tgtEl>
                                          <p:spTgt spid="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
                                            <p:txEl>
                                              <p:pRg st="1" end="1"/>
                                            </p:txEl>
                                          </p:spTgt>
                                        </p:tgtEl>
                                        <p:attrNameLst>
                                          <p:attrName>style.visibility</p:attrName>
                                        </p:attrNameLst>
                                      </p:cBhvr>
                                      <p:to>
                                        <p:strVal val="visible"/>
                                      </p:to>
                                    </p:set>
                                    <p:animEffect transition="in" filter="fade">
                                      <p:cBhvr>
                                        <p:cTn id="12" dur="1000"/>
                                        <p:tgtEl>
                                          <p:spTgt spid="2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5">
                                            <p:txEl>
                                              <p:pRg st="2" end="2"/>
                                            </p:txEl>
                                          </p:spTgt>
                                        </p:tgtEl>
                                        <p:attrNameLst>
                                          <p:attrName>style.visibility</p:attrName>
                                        </p:attrNameLst>
                                      </p:cBhvr>
                                      <p:to>
                                        <p:strVal val="visible"/>
                                      </p:to>
                                    </p:set>
                                    <p:animEffect transition="in" filter="fade">
                                      <p:cBhvr>
                                        <p:cTn id="17" dur="1000"/>
                                        <p:tgtEl>
                                          <p:spTgt spid="2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5">
                                            <p:txEl>
                                              <p:pRg st="3" end="3"/>
                                            </p:txEl>
                                          </p:spTgt>
                                        </p:tgtEl>
                                        <p:attrNameLst>
                                          <p:attrName>style.visibility</p:attrName>
                                        </p:attrNameLst>
                                      </p:cBhvr>
                                      <p:to>
                                        <p:strVal val="visible"/>
                                      </p:to>
                                    </p:set>
                                    <p:animEffect transition="in" filter="fade">
                                      <p:cBhvr>
                                        <p:cTn id="22" dur="1000"/>
                                        <p:tgtEl>
                                          <p:spTgt spid="2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5">
                                            <p:txEl>
                                              <p:pRg st="4" end="4"/>
                                            </p:txEl>
                                          </p:spTgt>
                                        </p:tgtEl>
                                        <p:attrNameLst>
                                          <p:attrName>style.visibility</p:attrName>
                                        </p:attrNameLst>
                                      </p:cBhvr>
                                      <p:to>
                                        <p:strVal val="visible"/>
                                      </p:to>
                                    </p:set>
                                    <p:animEffect transition="in" filter="fade">
                                      <p:cBhvr>
                                        <p:cTn id="27" dur="1000"/>
                                        <p:tgtEl>
                                          <p:spTgt spid="2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Понятие за лични данни</a:t>
            </a:r>
            <a:endParaRPr sz="3200" b="0">
              <a:solidFill>
                <a:schemeClr val="dk1"/>
              </a:solidFill>
            </a:endParaRPr>
          </a:p>
        </p:txBody>
      </p:sp>
      <p:sp>
        <p:nvSpPr>
          <p:cNvPr id="271" name="Google Shape;271;p33"/>
          <p:cNvSpPr txBox="1"/>
          <p:nvPr/>
        </p:nvSpPr>
        <p:spPr>
          <a:xfrm>
            <a:off x="827975" y="2243700"/>
            <a:ext cx="7249200" cy="1788000"/>
          </a:xfrm>
          <a:prstGeom prst="rect">
            <a:avLst/>
          </a:prstGeom>
          <a:noFill/>
          <a:ln>
            <a:noFill/>
          </a:ln>
        </p:spPr>
        <p:txBody>
          <a:bodyPr spcFirstLastPara="1" wrap="square" lIns="81650" tIns="40825" rIns="81650" bIns="40825" anchor="ctr" anchorCtr="0">
            <a:noAutofit/>
          </a:bodyPr>
          <a:lstStyle/>
          <a:p>
            <a:pPr marL="0" marR="0" lvl="0" indent="0" algn="l" rtl="0">
              <a:lnSpc>
                <a:spcPct val="115000"/>
              </a:lnSpc>
              <a:spcBef>
                <a:spcPts val="0"/>
              </a:spcBef>
              <a:spcAft>
                <a:spcPts val="0"/>
              </a:spcAft>
              <a:buNone/>
            </a:pPr>
            <a:r>
              <a:rPr lang="en">
                <a:solidFill>
                  <a:schemeClr val="dk2"/>
                </a:solidFill>
                <a:highlight>
                  <a:schemeClr val="lt2"/>
                </a:highlight>
                <a:latin typeface="Raleway"/>
                <a:ea typeface="Raleway"/>
                <a:cs typeface="Raleway"/>
                <a:sym typeface="Raleway"/>
              </a:rPr>
              <a:t>всяка информация</a:t>
            </a:r>
            <a:r>
              <a:rPr lang="en">
                <a:solidFill>
                  <a:schemeClr val="dk2"/>
                </a:solidFill>
                <a:latin typeface="Raleway"/>
                <a:ea typeface="Raleway"/>
                <a:cs typeface="Raleway"/>
                <a:sym typeface="Raleway"/>
              </a:rPr>
              <a:t>, свързана с идентифицирано </a:t>
            </a:r>
            <a:r>
              <a:rPr lang="en">
                <a:solidFill>
                  <a:schemeClr val="dk2"/>
                </a:solidFill>
                <a:highlight>
                  <a:schemeClr val="lt2"/>
                </a:highlight>
                <a:latin typeface="Raleway"/>
                <a:ea typeface="Raleway"/>
                <a:cs typeface="Raleway"/>
                <a:sym typeface="Raleway"/>
              </a:rPr>
              <a:t>физическо лице</a:t>
            </a:r>
            <a:r>
              <a:rPr lang="en">
                <a:solidFill>
                  <a:schemeClr val="dk2"/>
                </a:solidFill>
                <a:latin typeface="Raleway"/>
                <a:ea typeface="Raleway"/>
                <a:cs typeface="Raleway"/>
                <a:sym typeface="Raleway"/>
              </a:rPr>
              <a:t> или физическо лице, което може да бъде идентифицирано („субект на данни“); физическо лице, което може да бъде идентифицирано, е лице, което може да бъде идентифицирано, пряко или непряко, по-специално чрез идентификатор като име, идентификационен номер, данни за местонахождение, онлайн идентификатор или по един или повече признаци, специфични за физическата, физиологичната, генетичната, психическата, умствената, икономическата, културната или социална идентичност на това физическо лице</a:t>
            </a:r>
            <a:endParaRPr>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animEffect transition="in" filter="fade">
                                      <p:cBhvr>
                                        <p:cTn id="7" dur="1000"/>
                                        <p:tgtEl>
                                          <p:spTgt spid="2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1">
                                            <p:txEl>
                                              <p:pRg st="1" end="1"/>
                                            </p:txEl>
                                          </p:spTgt>
                                        </p:tgtEl>
                                        <p:attrNameLst>
                                          <p:attrName>style.visibility</p:attrName>
                                        </p:attrNameLst>
                                      </p:cBhvr>
                                      <p:to>
                                        <p:strVal val="visible"/>
                                      </p:to>
                                    </p:set>
                                    <p:animEffect transition="in" filter="fade">
                                      <p:cBhvr>
                                        <p:cTn id="12" dur="1000"/>
                                        <p:tgtEl>
                                          <p:spTgt spid="2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Участници</a:t>
            </a:r>
            <a:endParaRPr sz="3200" b="0">
              <a:solidFill>
                <a:schemeClr val="dk1"/>
              </a:solidFill>
            </a:endParaRPr>
          </a:p>
        </p:txBody>
      </p:sp>
      <p:sp>
        <p:nvSpPr>
          <p:cNvPr id="277" name="Google Shape;277;p34"/>
          <p:cNvSpPr txBox="1"/>
          <p:nvPr/>
        </p:nvSpPr>
        <p:spPr>
          <a:xfrm>
            <a:off x="827975" y="1762525"/>
            <a:ext cx="7249200" cy="2269200"/>
          </a:xfrm>
          <a:prstGeom prst="rect">
            <a:avLst/>
          </a:prstGeom>
          <a:noFill/>
          <a:ln>
            <a:noFill/>
          </a:ln>
        </p:spPr>
        <p:txBody>
          <a:bodyPr spcFirstLastPara="1" wrap="square" lIns="81650" tIns="40825" rIns="81650" bIns="40825" anchor="ctr" anchorCtr="0">
            <a:noAutofit/>
          </a:bodyPr>
          <a:lstStyle/>
          <a:p>
            <a:pPr marL="0" marR="0" lvl="0" indent="0" algn="l" rtl="0">
              <a:lnSpc>
                <a:spcPct val="115000"/>
              </a:lnSpc>
              <a:spcBef>
                <a:spcPts val="0"/>
              </a:spcBef>
              <a:spcAft>
                <a:spcPts val="0"/>
              </a:spcAft>
              <a:buNone/>
            </a:pPr>
            <a:r>
              <a:rPr lang="en">
                <a:solidFill>
                  <a:srgbClr val="333333"/>
                </a:solidFill>
                <a:highlight>
                  <a:schemeClr val="accent4"/>
                </a:highlight>
                <a:latin typeface="Raleway"/>
                <a:ea typeface="Raleway"/>
                <a:cs typeface="Raleway"/>
                <a:sym typeface="Raleway"/>
              </a:rPr>
              <a:t>Администратор на лични данни</a:t>
            </a:r>
            <a:r>
              <a:rPr lang="en">
                <a:solidFill>
                  <a:srgbClr val="333333"/>
                </a:solidFill>
                <a:highlight>
                  <a:srgbClr val="FFFFFF"/>
                </a:highlight>
                <a:latin typeface="Raleway"/>
                <a:ea typeface="Raleway"/>
                <a:cs typeface="Raleway"/>
                <a:sym typeface="Raleway"/>
              </a:rPr>
              <a:t> (data controller) </a:t>
            </a:r>
            <a:endParaRPr>
              <a:solidFill>
                <a:srgbClr val="333333"/>
              </a:solidFill>
              <a:highlight>
                <a:srgbClr val="FFFFFF"/>
              </a:highlight>
              <a:latin typeface="Raleway"/>
              <a:ea typeface="Raleway"/>
              <a:cs typeface="Raleway"/>
              <a:sym typeface="Raleway"/>
            </a:endParaRPr>
          </a:p>
          <a:p>
            <a:pPr marL="0" marR="0" lvl="0" indent="0" algn="l" rtl="0">
              <a:lnSpc>
                <a:spcPct val="115000"/>
              </a:lnSpc>
              <a:spcBef>
                <a:spcPts val="0"/>
              </a:spcBef>
              <a:spcAft>
                <a:spcPts val="0"/>
              </a:spcAft>
              <a:buNone/>
            </a:pPr>
            <a:endParaRPr>
              <a:solidFill>
                <a:srgbClr val="333333"/>
              </a:solidFill>
              <a:highlight>
                <a:srgbClr val="FFFFFF"/>
              </a:highlight>
              <a:latin typeface="Raleway"/>
              <a:ea typeface="Raleway"/>
              <a:cs typeface="Raleway"/>
              <a:sym typeface="Raleway"/>
            </a:endParaRPr>
          </a:p>
          <a:p>
            <a:pPr marL="0" marR="0" lvl="0" indent="0" algn="l" rtl="0">
              <a:lnSpc>
                <a:spcPct val="115000"/>
              </a:lnSpc>
              <a:spcBef>
                <a:spcPts val="0"/>
              </a:spcBef>
              <a:spcAft>
                <a:spcPts val="0"/>
              </a:spcAft>
              <a:buNone/>
            </a:pPr>
            <a:r>
              <a:rPr lang="en">
                <a:solidFill>
                  <a:srgbClr val="333333"/>
                </a:solidFill>
                <a:highlight>
                  <a:srgbClr val="FFFFFF"/>
                </a:highlight>
                <a:latin typeface="Raleway"/>
                <a:ea typeface="Raleway"/>
                <a:cs typeface="Raleway"/>
                <a:sym typeface="Raleway"/>
              </a:rPr>
              <a:t>означава физическо или юридическо лице, публичен орган, агенция или друга структура, която сама или съвместно с други определя целите и средствата за обработването на лични данни; когато целите и средствата за това обработване се определят от правото на Съюза или правото на държава членка, администраторът или специалните критерии за неговото определяне могат да бъдат установени в правото на Съюза или в правото на държава членка;</a:t>
            </a:r>
            <a:endParaRPr sz="1700">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xEl>
                                              <p:pRg st="0" end="0"/>
                                            </p:txEl>
                                          </p:spTgt>
                                        </p:tgtEl>
                                        <p:attrNameLst>
                                          <p:attrName>style.visibility</p:attrName>
                                        </p:attrNameLst>
                                      </p:cBhvr>
                                      <p:to>
                                        <p:strVal val="visible"/>
                                      </p:to>
                                    </p:set>
                                    <p:animEffect transition="in" filter="fade">
                                      <p:cBhvr>
                                        <p:cTn id="7" dur="1000"/>
                                        <p:tgtEl>
                                          <p:spTgt spid="2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7">
                                            <p:txEl>
                                              <p:pRg st="1" end="1"/>
                                            </p:txEl>
                                          </p:spTgt>
                                        </p:tgtEl>
                                        <p:attrNameLst>
                                          <p:attrName>style.visibility</p:attrName>
                                        </p:attrNameLst>
                                      </p:cBhvr>
                                      <p:to>
                                        <p:strVal val="visible"/>
                                      </p:to>
                                    </p:set>
                                    <p:animEffect transition="in" filter="fade">
                                      <p:cBhvr>
                                        <p:cTn id="12" dur="1000"/>
                                        <p:tgtEl>
                                          <p:spTgt spid="2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7">
                                            <p:txEl>
                                              <p:pRg st="2" end="2"/>
                                            </p:txEl>
                                          </p:spTgt>
                                        </p:tgtEl>
                                        <p:attrNameLst>
                                          <p:attrName>style.visibility</p:attrName>
                                        </p:attrNameLst>
                                      </p:cBhvr>
                                      <p:to>
                                        <p:strVal val="visible"/>
                                      </p:to>
                                    </p:set>
                                    <p:animEffect transition="in" filter="fade">
                                      <p:cBhvr>
                                        <p:cTn id="17" dur="1000"/>
                                        <p:tgtEl>
                                          <p:spTgt spid="2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7">
                                            <p:txEl>
                                              <p:pRg st="3" end="3"/>
                                            </p:txEl>
                                          </p:spTgt>
                                        </p:tgtEl>
                                        <p:attrNameLst>
                                          <p:attrName>style.visibility</p:attrName>
                                        </p:attrNameLst>
                                      </p:cBhvr>
                                      <p:to>
                                        <p:strVal val="visible"/>
                                      </p:to>
                                    </p:set>
                                    <p:animEffect transition="in" filter="fade">
                                      <p:cBhvr>
                                        <p:cTn id="22" dur="1000"/>
                                        <p:tgtEl>
                                          <p:spTgt spid="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Участници</a:t>
            </a:r>
            <a:endParaRPr sz="3200" b="0">
              <a:solidFill>
                <a:schemeClr val="dk1"/>
              </a:solidFill>
            </a:endParaRPr>
          </a:p>
        </p:txBody>
      </p:sp>
      <p:sp>
        <p:nvSpPr>
          <p:cNvPr id="283" name="Google Shape;283;p35"/>
          <p:cNvSpPr txBox="1"/>
          <p:nvPr/>
        </p:nvSpPr>
        <p:spPr>
          <a:xfrm>
            <a:off x="827975" y="1762525"/>
            <a:ext cx="7249200" cy="2269200"/>
          </a:xfrm>
          <a:prstGeom prst="rect">
            <a:avLst/>
          </a:prstGeom>
          <a:noFill/>
          <a:ln>
            <a:noFill/>
          </a:ln>
        </p:spPr>
        <p:txBody>
          <a:bodyPr spcFirstLastPara="1" wrap="square" lIns="81650" tIns="40825" rIns="81650" bIns="40825" anchor="ctr" anchorCtr="0">
            <a:noAutofit/>
          </a:bodyPr>
          <a:lstStyle/>
          <a:p>
            <a:pPr marL="0" lvl="0" indent="0" algn="l" rtl="0">
              <a:lnSpc>
                <a:spcPct val="115000"/>
              </a:lnSpc>
              <a:spcBef>
                <a:spcPts val="1200"/>
              </a:spcBef>
              <a:spcAft>
                <a:spcPts val="0"/>
              </a:spcAft>
              <a:buNone/>
            </a:pPr>
            <a:r>
              <a:rPr lang="en" sz="1500">
                <a:solidFill>
                  <a:srgbClr val="333333"/>
                </a:solidFill>
                <a:highlight>
                  <a:srgbClr val="FFFFFF"/>
                </a:highlight>
                <a:latin typeface="Raleway"/>
                <a:ea typeface="Raleway"/>
                <a:cs typeface="Raleway"/>
                <a:sym typeface="Raleway"/>
              </a:rPr>
              <a:t>Обработващ лични данни (data processor) </a:t>
            </a:r>
            <a:endParaRPr sz="1500">
              <a:solidFill>
                <a:srgbClr val="333333"/>
              </a:solidFill>
              <a:highlight>
                <a:srgbClr val="FFFFFF"/>
              </a:highlight>
              <a:latin typeface="Raleway"/>
              <a:ea typeface="Raleway"/>
              <a:cs typeface="Raleway"/>
              <a:sym typeface="Raleway"/>
            </a:endParaRPr>
          </a:p>
          <a:p>
            <a:pPr marL="0" marR="0" lvl="0" indent="0" algn="l" rtl="0">
              <a:lnSpc>
                <a:spcPct val="115000"/>
              </a:lnSpc>
              <a:spcBef>
                <a:spcPts val="1200"/>
              </a:spcBef>
              <a:spcAft>
                <a:spcPts val="0"/>
              </a:spcAft>
              <a:buNone/>
            </a:pPr>
            <a:endParaRPr sz="1500">
              <a:solidFill>
                <a:srgbClr val="333333"/>
              </a:solidFill>
              <a:highlight>
                <a:srgbClr val="FFFFFF"/>
              </a:highlight>
              <a:latin typeface="Raleway"/>
              <a:ea typeface="Raleway"/>
              <a:cs typeface="Raleway"/>
              <a:sym typeface="Raleway"/>
            </a:endParaRPr>
          </a:p>
          <a:p>
            <a:pPr marL="0" marR="0" lvl="0" indent="0" algn="l" rtl="0">
              <a:lnSpc>
                <a:spcPct val="115000"/>
              </a:lnSpc>
              <a:spcBef>
                <a:spcPts val="0"/>
              </a:spcBef>
              <a:spcAft>
                <a:spcPts val="0"/>
              </a:spcAft>
              <a:buNone/>
            </a:pPr>
            <a:r>
              <a:rPr lang="en" sz="1500">
                <a:solidFill>
                  <a:srgbClr val="333333"/>
                </a:solidFill>
                <a:highlight>
                  <a:srgbClr val="FFFFFF"/>
                </a:highlight>
                <a:latin typeface="Raleway"/>
                <a:ea typeface="Raleway"/>
                <a:cs typeface="Raleway"/>
                <a:sym typeface="Raleway"/>
              </a:rPr>
              <a:t>означава физическо или юридическо лице, публичен орган, агенция или друга структура, която обработва лични данни от името на администратора</a:t>
            </a:r>
            <a:endParaRPr sz="1500">
              <a:solidFill>
                <a:srgbClr val="333333"/>
              </a:solidFill>
              <a:highlight>
                <a:srgbClr val="FFFFFF"/>
              </a:highlight>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animEffect transition="in" filter="fade">
                                      <p:cBhvr>
                                        <p:cTn id="7" dur="1000"/>
                                        <p:tgtEl>
                                          <p:spTgt spid="2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3">
                                            <p:txEl>
                                              <p:pRg st="1" end="1"/>
                                            </p:txEl>
                                          </p:spTgt>
                                        </p:tgtEl>
                                        <p:attrNameLst>
                                          <p:attrName>style.visibility</p:attrName>
                                        </p:attrNameLst>
                                      </p:cBhvr>
                                      <p:to>
                                        <p:strVal val="visible"/>
                                      </p:to>
                                    </p:set>
                                    <p:animEffect transition="in" filter="fade">
                                      <p:cBhvr>
                                        <p:cTn id="12" dur="1000"/>
                                        <p:tgtEl>
                                          <p:spTgt spid="2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3">
                                            <p:txEl>
                                              <p:pRg st="2" end="2"/>
                                            </p:txEl>
                                          </p:spTgt>
                                        </p:tgtEl>
                                        <p:attrNameLst>
                                          <p:attrName>style.visibility</p:attrName>
                                        </p:attrNameLst>
                                      </p:cBhvr>
                                      <p:to>
                                        <p:strVal val="visible"/>
                                      </p:to>
                                    </p:set>
                                    <p:animEffect transition="in" filter="fade">
                                      <p:cBhvr>
                                        <p:cTn id="17" dur="1000"/>
                                        <p:tgtEl>
                                          <p:spTgt spid="2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3">
                                            <p:txEl>
                                              <p:pRg st="3" end="3"/>
                                            </p:txEl>
                                          </p:spTgt>
                                        </p:tgtEl>
                                        <p:attrNameLst>
                                          <p:attrName>style.visibility</p:attrName>
                                        </p:attrNameLst>
                                      </p:cBhvr>
                                      <p:to>
                                        <p:strVal val="visible"/>
                                      </p:to>
                                    </p:set>
                                    <p:animEffect transition="in" filter="fade">
                                      <p:cBhvr>
                                        <p:cTn id="22" dur="1000"/>
                                        <p:tgtEl>
                                          <p:spTgt spid="2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6"/>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Участници</a:t>
            </a:r>
            <a:endParaRPr sz="3200" b="0">
              <a:solidFill>
                <a:schemeClr val="dk1"/>
              </a:solidFill>
            </a:endParaRPr>
          </a:p>
        </p:txBody>
      </p:sp>
      <p:sp>
        <p:nvSpPr>
          <p:cNvPr id="289" name="Google Shape;289;p36"/>
          <p:cNvSpPr txBox="1"/>
          <p:nvPr/>
        </p:nvSpPr>
        <p:spPr>
          <a:xfrm>
            <a:off x="827975" y="1762525"/>
            <a:ext cx="7249200" cy="2269200"/>
          </a:xfrm>
          <a:prstGeom prst="rect">
            <a:avLst/>
          </a:prstGeom>
          <a:noFill/>
          <a:ln>
            <a:noFill/>
          </a:ln>
        </p:spPr>
        <p:txBody>
          <a:bodyPr spcFirstLastPara="1" wrap="square" lIns="81650" tIns="40825" rIns="81650" bIns="40825" anchor="ctr" anchorCtr="0">
            <a:noAutofit/>
          </a:bodyPr>
          <a:lstStyle/>
          <a:p>
            <a:pPr marL="0" lvl="0" indent="0" algn="l" rtl="0">
              <a:lnSpc>
                <a:spcPct val="115000"/>
              </a:lnSpc>
              <a:spcBef>
                <a:spcPts val="1200"/>
              </a:spcBef>
              <a:spcAft>
                <a:spcPts val="0"/>
              </a:spcAft>
              <a:buNone/>
            </a:pPr>
            <a:r>
              <a:rPr lang="en" sz="1500">
                <a:solidFill>
                  <a:srgbClr val="333333"/>
                </a:solidFill>
                <a:highlight>
                  <a:srgbClr val="FFFFFF"/>
                </a:highlight>
                <a:latin typeface="Raleway"/>
                <a:ea typeface="Raleway"/>
                <a:cs typeface="Raleway"/>
                <a:sym typeface="Raleway"/>
              </a:rPr>
              <a:t>Субект на лични данни (data subject) </a:t>
            </a:r>
            <a:endParaRPr sz="1500">
              <a:solidFill>
                <a:srgbClr val="333333"/>
              </a:solidFill>
              <a:highlight>
                <a:srgbClr val="FFFFFF"/>
              </a:highlight>
              <a:latin typeface="Raleway"/>
              <a:ea typeface="Raleway"/>
              <a:cs typeface="Raleway"/>
              <a:sym typeface="Raleway"/>
            </a:endParaRPr>
          </a:p>
          <a:p>
            <a:pPr marL="0" marR="0" lvl="0" indent="0" algn="l" rtl="0">
              <a:lnSpc>
                <a:spcPct val="115000"/>
              </a:lnSpc>
              <a:spcBef>
                <a:spcPts val="1200"/>
              </a:spcBef>
              <a:spcAft>
                <a:spcPts val="0"/>
              </a:spcAft>
              <a:buNone/>
            </a:pPr>
            <a:endParaRPr sz="1500">
              <a:solidFill>
                <a:srgbClr val="333333"/>
              </a:solidFill>
              <a:highlight>
                <a:srgbClr val="FFFFFF"/>
              </a:highlight>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
                                            <p:txEl>
                                              <p:pRg st="0" end="0"/>
                                            </p:txEl>
                                          </p:spTgt>
                                        </p:tgtEl>
                                        <p:attrNameLst>
                                          <p:attrName>style.visibility</p:attrName>
                                        </p:attrNameLst>
                                      </p:cBhvr>
                                      <p:to>
                                        <p:strVal val="visible"/>
                                      </p:to>
                                    </p:set>
                                    <p:animEffect transition="in" filter="fade">
                                      <p:cBhvr>
                                        <p:cTn id="7" dur="1000"/>
                                        <p:tgtEl>
                                          <p:spTgt spid="2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9">
                                            <p:txEl>
                                              <p:pRg st="1" end="1"/>
                                            </p:txEl>
                                          </p:spTgt>
                                        </p:tgtEl>
                                        <p:attrNameLst>
                                          <p:attrName>style.visibility</p:attrName>
                                        </p:attrNameLst>
                                      </p:cBhvr>
                                      <p:to>
                                        <p:strVal val="visible"/>
                                      </p:to>
                                    </p:set>
                                    <p:animEffect transition="in" filter="fade">
                                      <p:cBhvr>
                                        <p:cTn id="12" dur="1000"/>
                                        <p:tgtEl>
                                          <p:spTgt spid="2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9">
                                            <p:txEl>
                                              <p:pRg st="2" end="2"/>
                                            </p:txEl>
                                          </p:spTgt>
                                        </p:tgtEl>
                                        <p:attrNameLst>
                                          <p:attrName>style.visibility</p:attrName>
                                        </p:attrNameLst>
                                      </p:cBhvr>
                                      <p:to>
                                        <p:strVal val="visible"/>
                                      </p:to>
                                    </p:set>
                                    <p:animEffect transition="in" filter="fade">
                                      <p:cBhvr>
                                        <p:cTn id="17" dur="1000"/>
                                        <p:tgtEl>
                                          <p:spTgt spid="2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marR="0" lvl="0" indent="0" algn="l" rtl="0">
              <a:lnSpc>
                <a:spcPct val="100000"/>
              </a:lnSpc>
              <a:spcBef>
                <a:spcPts val="0"/>
              </a:spcBef>
              <a:spcAft>
                <a:spcPts val="0"/>
              </a:spcAft>
              <a:buClr>
                <a:schemeClr val="dk1"/>
              </a:buClr>
              <a:buSzPts val="3900"/>
              <a:buFont typeface="Calibri"/>
              <a:buNone/>
            </a:pPr>
            <a:r>
              <a:rPr lang="en" sz="2320"/>
              <a:t>Участници</a:t>
            </a:r>
            <a:endParaRPr sz="1500" b="0">
              <a:solidFill>
                <a:srgbClr val="333333"/>
              </a:solidFill>
              <a:highlight>
                <a:srgbClr val="FFFFFF"/>
              </a:highlight>
            </a:endParaRPr>
          </a:p>
        </p:txBody>
      </p:sp>
      <p:sp>
        <p:nvSpPr>
          <p:cNvPr id="295" name="Google Shape;295;p37"/>
          <p:cNvSpPr txBox="1"/>
          <p:nvPr/>
        </p:nvSpPr>
        <p:spPr>
          <a:xfrm>
            <a:off x="827975" y="1555200"/>
            <a:ext cx="7249200" cy="3231900"/>
          </a:xfrm>
          <a:prstGeom prst="rect">
            <a:avLst/>
          </a:prstGeom>
          <a:noFill/>
          <a:ln>
            <a:noFill/>
          </a:ln>
        </p:spPr>
        <p:txBody>
          <a:bodyPr spcFirstLastPara="1" wrap="square" lIns="81650" tIns="40825" rIns="81650" bIns="40825" anchor="ctr" anchorCtr="0">
            <a:noAutofit/>
          </a:bodyPr>
          <a:lstStyle/>
          <a:p>
            <a:pPr marL="0" marR="0" lvl="0" indent="0" algn="l" rtl="0">
              <a:lnSpc>
                <a:spcPct val="115000"/>
              </a:lnSpc>
              <a:spcBef>
                <a:spcPts val="1200"/>
              </a:spcBef>
              <a:spcAft>
                <a:spcPts val="0"/>
              </a:spcAft>
              <a:buNone/>
            </a:pPr>
            <a:r>
              <a:rPr lang="en" sz="1100">
                <a:solidFill>
                  <a:srgbClr val="333333"/>
                </a:solidFill>
                <a:highlight>
                  <a:schemeClr val="accent6"/>
                </a:highlight>
                <a:latin typeface="Raleway"/>
                <a:ea typeface="Raleway"/>
                <a:cs typeface="Raleway"/>
                <a:sym typeface="Raleway"/>
              </a:rPr>
              <a:t>Длъжностно лице по защита на данните (DPO)</a:t>
            </a:r>
            <a:endParaRPr sz="1100">
              <a:solidFill>
                <a:srgbClr val="333333"/>
              </a:solidFill>
              <a:highlight>
                <a:schemeClr val="accent6"/>
              </a:highlight>
              <a:latin typeface="Raleway"/>
              <a:ea typeface="Raleway"/>
              <a:cs typeface="Raleway"/>
              <a:sym typeface="Raleway"/>
            </a:endParaRPr>
          </a:p>
          <a:p>
            <a:pPr marL="0" marR="0" lvl="0" indent="0" algn="l" rtl="0">
              <a:lnSpc>
                <a:spcPct val="115000"/>
              </a:lnSpc>
              <a:spcBef>
                <a:spcPts val="1200"/>
              </a:spcBef>
              <a:spcAft>
                <a:spcPts val="0"/>
              </a:spcAft>
              <a:buNone/>
            </a:pPr>
            <a:r>
              <a:rPr lang="en" sz="1100">
                <a:solidFill>
                  <a:srgbClr val="333333"/>
                </a:solidFill>
                <a:highlight>
                  <a:srgbClr val="FFFFFF"/>
                </a:highlight>
                <a:latin typeface="Raleway"/>
                <a:ea typeface="Raleway"/>
                <a:cs typeface="Raleway"/>
                <a:sym typeface="Raleway"/>
              </a:rPr>
              <a:t>Регламентът данни въвежда фигурата на т.нар. длъжностно лице по защита на данните. Това е служител на администратор на лични данни или външно за организацията на администратора физическо лице, натоварено с консултативни функции в областта на защитата на личните данни, надзор по спазването на Регламента в организацията на администратора и повишаването на осведомеността и обучението на персонала. </a:t>
            </a:r>
            <a:endParaRPr sz="1100">
              <a:solidFill>
                <a:srgbClr val="333333"/>
              </a:solidFill>
              <a:highlight>
                <a:srgbClr val="FFFFFF"/>
              </a:highlight>
              <a:latin typeface="Raleway"/>
              <a:ea typeface="Raleway"/>
              <a:cs typeface="Raleway"/>
              <a:sym typeface="Raleway"/>
            </a:endParaRPr>
          </a:p>
          <a:p>
            <a:pPr marL="0" marR="0" lvl="0" indent="0" algn="l" rtl="0">
              <a:lnSpc>
                <a:spcPct val="115000"/>
              </a:lnSpc>
              <a:spcBef>
                <a:spcPts val="1200"/>
              </a:spcBef>
              <a:spcAft>
                <a:spcPts val="0"/>
              </a:spcAft>
              <a:buNone/>
            </a:pPr>
            <a:r>
              <a:rPr lang="en" sz="1100">
                <a:solidFill>
                  <a:srgbClr val="333333"/>
                </a:solidFill>
                <a:highlight>
                  <a:srgbClr val="FFFFFF"/>
                </a:highlight>
                <a:latin typeface="Raleway"/>
                <a:ea typeface="Raleway"/>
                <a:cs typeface="Raleway"/>
                <a:sym typeface="Raleway"/>
              </a:rPr>
              <a:t>Не всички администратори трябва задължително да имат длъжностно лице по защита на личните данни. Това важи за: 1) публични органи или структури, освен когато става въпрос за съдилища при изпълнение на съдебните им функции; 2) администратори, чиято дейност, поради своето естество, обхват и цели, изискват редовно и систематично мащабно наблюдение на субектите на данни; 3) администратори, чиито основни дейности се състоят в мащабно обработване на специалните категории данни и на лични данни, свързани с присъди и нарушения.</a:t>
            </a:r>
            <a:endParaRPr sz="1100">
              <a:solidFill>
                <a:srgbClr val="333333"/>
              </a:solidFill>
              <a:highlight>
                <a:srgbClr val="FFFFFF"/>
              </a:highlight>
              <a:latin typeface="Raleway"/>
              <a:ea typeface="Raleway"/>
              <a:cs typeface="Raleway"/>
              <a:sym typeface="Raleway"/>
            </a:endParaRPr>
          </a:p>
          <a:p>
            <a:pPr marL="0" marR="0" lvl="0" indent="0" algn="l" rtl="0">
              <a:lnSpc>
                <a:spcPct val="115000"/>
              </a:lnSpc>
              <a:spcBef>
                <a:spcPts val="1200"/>
              </a:spcBef>
              <a:spcAft>
                <a:spcPts val="1200"/>
              </a:spcAft>
              <a:buNone/>
            </a:pPr>
            <a:endParaRPr sz="1100">
              <a:solidFill>
                <a:srgbClr val="333333"/>
              </a:solidFill>
              <a:highlight>
                <a:srgbClr val="FFFFFF"/>
              </a:highlight>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1000"/>
                                        <p:tgtEl>
                                          <p:spTgt spid="2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Effect transition="in" filter="fade">
                                      <p:cBhvr>
                                        <p:cTn id="17" dur="1000"/>
                                        <p:tgtEl>
                                          <p:spTgt spid="2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Effect transition="in" filter="fade">
                                      <p:cBhvr>
                                        <p:cTn id="22" dur="1000"/>
                                        <p:tgtEl>
                                          <p:spTgt spid="2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Участници</a:t>
            </a:r>
            <a:endParaRPr sz="3200" b="0">
              <a:solidFill>
                <a:schemeClr val="dk1"/>
              </a:solidFill>
            </a:endParaRPr>
          </a:p>
        </p:txBody>
      </p:sp>
      <p:sp>
        <p:nvSpPr>
          <p:cNvPr id="301" name="Google Shape;301;p38"/>
          <p:cNvSpPr txBox="1"/>
          <p:nvPr/>
        </p:nvSpPr>
        <p:spPr>
          <a:xfrm>
            <a:off x="779375" y="1765800"/>
            <a:ext cx="7249200" cy="2907900"/>
          </a:xfrm>
          <a:prstGeom prst="rect">
            <a:avLst/>
          </a:prstGeom>
          <a:noFill/>
          <a:ln>
            <a:noFill/>
          </a:ln>
        </p:spPr>
        <p:txBody>
          <a:bodyPr spcFirstLastPara="1" wrap="square" lIns="81650" tIns="40825" rIns="81650" bIns="40825" anchor="ctr" anchorCtr="0">
            <a:noAutofit/>
          </a:bodyPr>
          <a:lstStyle/>
          <a:p>
            <a:pPr marL="0" lvl="0" indent="0" algn="l" rtl="0">
              <a:lnSpc>
                <a:spcPct val="115000"/>
              </a:lnSpc>
              <a:spcBef>
                <a:spcPts val="1800"/>
              </a:spcBef>
              <a:spcAft>
                <a:spcPts val="0"/>
              </a:spcAft>
              <a:buNone/>
            </a:pPr>
            <a:r>
              <a:rPr lang="en" sz="1300">
                <a:solidFill>
                  <a:srgbClr val="333333"/>
                </a:solidFill>
                <a:highlight>
                  <a:srgbClr val="E2E02C"/>
                </a:highlight>
                <a:latin typeface="Raleway"/>
                <a:ea typeface="Raleway"/>
                <a:cs typeface="Raleway"/>
                <a:sym typeface="Raleway"/>
              </a:rPr>
              <a:t>Компетентни органи:</a:t>
            </a:r>
            <a:endParaRPr sz="1300">
              <a:solidFill>
                <a:srgbClr val="333333"/>
              </a:solidFill>
              <a:highlight>
                <a:srgbClr val="E2E02C"/>
              </a:highlight>
              <a:latin typeface="Raleway"/>
              <a:ea typeface="Raleway"/>
              <a:cs typeface="Raleway"/>
              <a:sym typeface="Raleway"/>
            </a:endParaRPr>
          </a:p>
          <a:p>
            <a:pPr marL="457200" lvl="0" indent="-311150" algn="l" rtl="0">
              <a:lnSpc>
                <a:spcPct val="115000"/>
              </a:lnSpc>
              <a:spcBef>
                <a:spcPts val="1800"/>
              </a:spcBef>
              <a:spcAft>
                <a:spcPts val="0"/>
              </a:spcAft>
              <a:buClr>
                <a:srgbClr val="404040"/>
              </a:buClr>
              <a:buSzPts val="1300"/>
              <a:buFont typeface="Raleway"/>
              <a:buChar char="●"/>
            </a:pPr>
            <a:r>
              <a:rPr lang="en" sz="1300">
                <a:solidFill>
                  <a:srgbClr val="404040"/>
                </a:solidFill>
                <a:latin typeface="Raleway"/>
                <a:ea typeface="Raleway"/>
                <a:cs typeface="Raleway"/>
                <a:sym typeface="Raleway"/>
              </a:rPr>
              <a:t>Национални органи за защита на данните</a:t>
            </a:r>
            <a:endParaRPr sz="1300">
              <a:solidFill>
                <a:srgbClr val="404040"/>
              </a:solidFill>
              <a:latin typeface="Raleway"/>
              <a:ea typeface="Raleway"/>
              <a:cs typeface="Raleway"/>
              <a:sym typeface="Raleway"/>
            </a:endParaRPr>
          </a:p>
          <a:p>
            <a:pPr marL="914400" lvl="1" indent="-311150" algn="l" rtl="0">
              <a:lnSpc>
                <a:spcPct val="115000"/>
              </a:lnSpc>
              <a:spcBef>
                <a:spcPts val="0"/>
              </a:spcBef>
              <a:spcAft>
                <a:spcPts val="0"/>
              </a:spcAft>
              <a:buClr>
                <a:srgbClr val="404040"/>
              </a:buClr>
              <a:buSzPts val="1300"/>
              <a:buFont typeface="Raleway"/>
              <a:buChar char="○"/>
            </a:pPr>
            <a:r>
              <a:rPr lang="en" sz="1300">
                <a:solidFill>
                  <a:srgbClr val="404040"/>
                </a:solidFill>
                <a:latin typeface="Raleway"/>
                <a:ea typeface="Raleway"/>
                <a:cs typeface="Raleway"/>
                <a:sym typeface="Raleway"/>
              </a:rPr>
              <a:t>Комисия за защита на личните данни - </a:t>
            </a:r>
            <a:r>
              <a:rPr lang="en" sz="1300" u="sng">
                <a:solidFill>
                  <a:schemeClr val="hlink"/>
                </a:solidFill>
                <a:latin typeface="Raleway"/>
                <a:ea typeface="Raleway"/>
                <a:cs typeface="Raleway"/>
                <a:sym typeface="Raleway"/>
                <a:hlinkClick r:id="rId3"/>
              </a:rPr>
              <a:t>КЗЛД</a:t>
            </a:r>
            <a:r>
              <a:rPr lang="en" sz="1300">
                <a:solidFill>
                  <a:srgbClr val="404040"/>
                </a:solidFill>
                <a:latin typeface="Raleway"/>
                <a:ea typeface="Raleway"/>
                <a:cs typeface="Raleway"/>
                <a:sym typeface="Raleway"/>
              </a:rPr>
              <a:t> (България)</a:t>
            </a:r>
            <a:endParaRPr sz="1300">
              <a:solidFill>
                <a:srgbClr val="404040"/>
              </a:solidFill>
              <a:latin typeface="Raleway"/>
              <a:ea typeface="Raleway"/>
              <a:cs typeface="Raleway"/>
              <a:sym typeface="Raleway"/>
            </a:endParaRPr>
          </a:p>
          <a:p>
            <a:pPr marL="914400" lvl="1" indent="-311150" algn="l" rtl="0">
              <a:lnSpc>
                <a:spcPct val="115000"/>
              </a:lnSpc>
              <a:spcBef>
                <a:spcPts val="0"/>
              </a:spcBef>
              <a:spcAft>
                <a:spcPts val="0"/>
              </a:spcAft>
              <a:buClr>
                <a:srgbClr val="404040"/>
              </a:buClr>
              <a:buSzPts val="1300"/>
              <a:buFont typeface="Raleway"/>
              <a:buChar char="○"/>
            </a:pPr>
            <a:r>
              <a:rPr lang="en" sz="1300" u="sng">
                <a:solidFill>
                  <a:schemeClr val="hlink"/>
                </a:solidFill>
                <a:latin typeface="Raleway"/>
                <a:ea typeface="Raleway"/>
                <a:cs typeface="Raleway"/>
                <a:sym typeface="Raleway"/>
                <a:hlinkClick r:id="rId4"/>
              </a:rPr>
              <a:t>Списък</a:t>
            </a:r>
            <a:r>
              <a:rPr lang="en" sz="1300">
                <a:solidFill>
                  <a:srgbClr val="404040"/>
                </a:solidFill>
                <a:latin typeface="Raleway"/>
                <a:ea typeface="Raleway"/>
                <a:cs typeface="Raleway"/>
                <a:sym typeface="Raleway"/>
              </a:rPr>
              <a:t> на националните органи в държавите членки на ЕС</a:t>
            </a:r>
            <a:endParaRPr sz="1300">
              <a:solidFill>
                <a:srgbClr val="404040"/>
              </a:solidFill>
              <a:latin typeface="Raleway"/>
              <a:ea typeface="Raleway"/>
              <a:cs typeface="Raleway"/>
              <a:sym typeface="Raleway"/>
            </a:endParaRPr>
          </a:p>
          <a:p>
            <a:pPr marL="457200" marR="0" lvl="0" indent="-311150" algn="l" rtl="0">
              <a:lnSpc>
                <a:spcPct val="115000"/>
              </a:lnSpc>
              <a:spcBef>
                <a:spcPts val="0"/>
              </a:spcBef>
              <a:spcAft>
                <a:spcPts val="0"/>
              </a:spcAft>
              <a:buClr>
                <a:srgbClr val="404040"/>
              </a:buClr>
              <a:buSzPts val="1300"/>
              <a:buFont typeface="Raleway"/>
              <a:buChar char="●"/>
            </a:pPr>
            <a:r>
              <a:rPr lang="en" sz="1300">
                <a:solidFill>
                  <a:srgbClr val="404040"/>
                </a:solidFill>
                <a:latin typeface="Raleway"/>
                <a:ea typeface="Raleway"/>
                <a:cs typeface="Raleway"/>
                <a:sym typeface="Raleway"/>
              </a:rPr>
              <a:t>На ниво ЕС</a:t>
            </a:r>
            <a:endParaRPr sz="1300">
              <a:solidFill>
                <a:srgbClr val="404040"/>
              </a:solidFill>
              <a:latin typeface="Raleway"/>
              <a:ea typeface="Raleway"/>
              <a:cs typeface="Raleway"/>
              <a:sym typeface="Raleway"/>
            </a:endParaRPr>
          </a:p>
          <a:p>
            <a:pPr marL="914400" marR="0" lvl="1" indent="-311150" algn="l" rtl="0">
              <a:lnSpc>
                <a:spcPct val="115000"/>
              </a:lnSpc>
              <a:spcBef>
                <a:spcPts val="0"/>
              </a:spcBef>
              <a:spcAft>
                <a:spcPts val="0"/>
              </a:spcAft>
              <a:buClr>
                <a:srgbClr val="404040"/>
              </a:buClr>
              <a:buSzPts val="1300"/>
              <a:buFont typeface="Raleway"/>
              <a:buChar char="○"/>
            </a:pPr>
            <a:r>
              <a:rPr lang="en" sz="1300">
                <a:solidFill>
                  <a:srgbClr val="404040"/>
                </a:solidFill>
                <a:latin typeface="Raleway"/>
                <a:ea typeface="Raleway"/>
                <a:cs typeface="Raleway"/>
                <a:sym typeface="Raleway"/>
              </a:rPr>
              <a:t>Европейския надзорен орган по защита на данните (ЕНОЗД)</a:t>
            </a:r>
            <a:endParaRPr sz="1300">
              <a:solidFill>
                <a:srgbClr val="404040"/>
              </a:solidFill>
              <a:latin typeface="Raleway"/>
              <a:ea typeface="Raleway"/>
              <a:cs typeface="Raleway"/>
              <a:sym typeface="Raleway"/>
            </a:endParaRPr>
          </a:p>
          <a:p>
            <a:pPr marL="1371600" marR="0" lvl="2" indent="-298450" algn="l" rtl="0">
              <a:lnSpc>
                <a:spcPct val="115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независим орган на ЕС, отговарящ за наблюдението на прилагането на правилата за защита на данните в рамките на европейските институции и за разглеждането на жалби</a:t>
            </a:r>
            <a:endParaRPr sz="1100">
              <a:solidFill>
                <a:schemeClr val="dk1"/>
              </a:solidFill>
              <a:latin typeface="Raleway"/>
              <a:ea typeface="Raleway"/>
              <a:cs typeface="Raleway"/>
              <a:sym typeface="Raleway"/>
            </a:endParaRPr>
          </a:p>
          <a:p>
            <a:pPr marL="914400" marR="0" lvl="1" indent="-311150" algn="l" rtl="0">
              <a:lnSpc>
                <a:spcPct val="115000"/>
              </a:lnSpc>
              <a:spcBef>
                <a:spcPts val="0"/>
              </a:spcBef>
              <a:spcAft>
                <a:spcPts val="0"/>
              </a:spcAft>
              <a:buClr>
                <a:srgbClr val="404040"/>
              </a:buClr>
              <a:buSzPts val="1300"/>
              <a:buFont typeface="Raleway"/>
              <a:buChar char="○"/>
            </a:pPr>
            <a:r>
              <a:rPr lang="en" sz="1300" u="sng">
                <a:solidFill>
                  <a:srgbClr val="4B0076"/>
                </a:solidFill>
                <a:latin typeface="Raleway"/>
                <a:ea typeface="Raleway"/>
                <a:cs typeface="Raleway"/>
                <a:sym typeface="Raleway"/>
                <a:hlinkClick r:id="rId5">
                  <a:extLst>
                    <a:ext uri="{A12FA001-AC4F-418D-AE19-62706E023703}">
                      <ahyp:hlinkClr xmlns:ahyp="http://schemas.microsoft.com/office/drawing/2018/hyperlinkcolor" val="tx"/>
                    </a:ext>
                  </a:extLst>
                </a:hlinkClick>
              </a:rPr>
              <a:t>Европейският комитет по защита на данните (ЕКЗД)</a:t>
            </a:r>
            <a:endParaRPr sz="1300">
              <a:solidFill>
                <a:srgbClr val="333333"/>
              </a:solidFill>
              <a:highlight>
                <a:srgbClr val="E2E02C"/>
              </a:highlight>
              <a:latin typeface="Raleway"/>
              <a:ea typeface="Raleway"/>
              <a:cs typeface="Raleway"/>
              <a:sym typeface="Raleway"/>
            </a:endParaRPr>
          </a:p>
          <a:p>
            <a:pPr marL="1371600" lvl="2" indent="-298450" algn="l" rtl="0">
              <a:lnSpc>
                <a:spcPct val="115000"/>
              </a:lnSpc>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съставен от представители на националните органи в страните от ЕС/ЕИП и на Европейския надзорен орган по защита на данните (ЕНОЗД). Европейската комисия участва в дейностите и заседанията на Комитета без право на глас.</a:t>
            </a:r>
            <a:endParaRPr sz="1100">
              <a:solidFill>
                <a:srgbClr val="333333"/>
              </a:solidFill>
              <a:highlight>
                <a:srgbClr val="FFFFFF"/>
              </a:highlight>
              <a:latin typeface="Raleway"/>
              <a:ea typeface="Raleway"/>
              <a:cs typeface="Raleway"/>
              <a:sym typeface="Raleway"/>
            </a:endParaRPr>
          </a:p>
          <a:p>
            <a:pPr marL="457200" marR="0" lvl="0" indent="0" algn="l" rtl="0">
              <a:lnSpc>
                <a:spcPct val="115000"/>
              </a:lnSpc>
              <a:spcBef>
                <a:spcPts val="500"/>
              </a:spcBef>
              <a:spcAft>
                <a:spcPts val="0"/>
              </a:spcAft>
              <a:buNone/>
            </a:pPr>
            <a:endParaRPr sz="1000">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xEl>
                                              <p:pRg st="0" end="0"/>
                                            </p:txEl>
                                          </p:spTgt>
                                        </p:tgtEl>
                                        <p:attrNameLst>
                                          <p:attrName>style.visibility</p:attrName>
                                        </p:attrNameLst>
                                      </p:cBhvr>
                                      <p:to>
                                        <p:strVal val="visible"/>
                                      </p:to>
                                    </p:set>
                                    <p:animEffect transition="in" filter="fade">
                                      <p:cBhvr>
                                        <p:cTn id="7" dur="1000"/>
                                        <p:tgtEl>
                                          <p:spTgt spid="3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1">
                                            <p:txEl>
                                              <p:pRg st="1" end="1"/>
                                            </p:txEl>
                                          </p:spTgt>
                                        </p:tgtEl>
                                        <p:attrNameLst>
                                          <p:attrName>style.visibility</p:attrName>
                                        </p:attrNameLst>
                                      </p:cBhvr>
                                      <p:to>
                                        <p:strVal val="visible"/>
                                      </p:to>
                                    </p:set>
                                    <p:animEffect transition="in" filter="fade">
                                      <p:cBhvr>
                                        <p:cTn id="12" dur="1000"/>
                                        <p:tgtEl>
                                          <p:spTgt spid="3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1">
                                            <p:txEl>
                                              <p:pRg st="2" end="2"/>
                                            </p:txEl>
                                          </p:spTgt>
                                        </p:tgtEl>
                                        <p:attrNameLst>
                                          <p:attrName>style.visibility</p:attrName>
                                        </p:attrNameLst>
                                      </p:cBhvr>
                                      <p:to>
                                        <p:strVal val="visible"/>
                                      </p:to>
                                    </p:set>
                                    <p:animEffect transition="in" filter="fade">
                                      <p:cBhvr>
                                        <p:cTn id="17" dur="1000"/>
                                        <p:tgtEl>
                                          <p:spTgt spid="3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1">
                                            <p:txEl>
                                              <p:pRg st="3" end="3"/>
                                            </p:txEl>
                                          </p:spTgt>
                                        </p:tgtEl>
                                        <p:attrNameLst>
                                          <p:attrName>style.visibility</p:attrName>
                                        </p:attrNameLst>
                                      </p:cBhvr>
                                      <p:to>
                                        <p:strVal val="visible"/>
                                      </p:to>
                                    </p:set>
                                    <p:animEffect transition="in" filter="fade">
                                      <p:cBhvr>
                                        <p:cTn id="22" dur="1000"/>
                                        <p:tgtEl>
                                          <p:spTgt spid="3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1">
                                            <p:txEl>
                                              <p:pRg st="4" end="4"/>
                                            </p:txEl>
                                          </p:spTgt>
                                        </p:tgtEl>
                                        <p:attrNameLst>
                                          <p:attrName>style.visibility</p:attrName>
                                        </p:attrNameLst>
                                      </p:cBhvr>
                                      <p:to>
                                        <p:strVal val="visible"/>
                                      </p:to>
                                    </p:set>
                                    <p:animEffect transition="in" filter="fade">
                                      <p:cBhvr>
                                        <p:cTn id="27" dur="1000"/>
                                        <p:tgtEl>
                                          <p:spTgt spid="30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1">
                                            <p:txEl>
                                              <p:pRg st="5" end="5"/>
                                            </p:txEl>
                                          </p:spTgt>
                                        </p:tgtEl>
                                        <p:attrNameLst>
                                          <p:attrName>style.visibility</p:attrName>
                                        </p:attrNameLst>
                                      </p:cBhvr>
                                      <p:to>
                                        <p:strVal val="visible"/>
                                      </p:to>
                                    </p:set>
                                    <p:animEffect transition="in" filter="fade">
                                      <p:cBhvr>
                                        <p:cTn id="32" dur="1000"/>
                                        <p:tgtEl>
                                          <p:spTgt spid="30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1">
                                            <p:txEl>
                                              <p:pRg st="6" end="6"/>
                                            </p:txEl>
                                          </p:spTgt>
                                        </p:tgtEl>
                                        <p:attrNameLst>
                                          <p:attrName>style.visibility</p:attrName>
                                        </p:attrNameLst>
                                      </p:cBhvr>
                                      <p:to>
                                        <p:strVal val="visible"/>
                                      </p:to>
                                    </p:set>
                                    <p:animEffect transition="in" filter="fade">
                                      <p:cBhvr>
                                        <p:cTn id="37" dur="1000"/>
                                        <p:tgtEl>
                                          <p:spTgt spid="30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1">
                                            <p:txEl>
                                              <p:pRg st="7" end="7"/>
                                            </p:txEl>
                                          </p:spTgt>
                                        </p:tgtEl>
                                        <p:attrNameLst>
                                          <p:attrName>style.visibility</p:attrName>
                                        </p:attrNameLst>
                                      </p:cBhvr>
                                      <p:to>
                                        <p:strVal val="visible"/>
                                      </p:to>
                                    </p:set>
                                    <p:animEffect transition="in" filter="fade">
                                      <p:cBhvr>
                                        <p:cTn id="42" dur="1000"/>
                                        <p:tgtEl>
                                          <p:spTgt spid="30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1">
                                            <p:txEl>
                                              <p:pRg st="8" end="8"/>
                                            </p:txEl>
                                          </p:spTgt>
                                        </p:tgtEl>
                                        <p:attrNameLst>
                                          <p:attrName>style.visibility</p:attrName>
                                        </p:attrNameLst>
                                      </p:cBhvr>
                                      <p:to>
                                        <p:strVal val="visible"/>
                                      </p:to>
                                    </p:set>
                                    <p:animEffect transition="in" filter="fade">
                                      <p:cBhvr>
                                        <p:cTn id="47" dur="1000"/>
                                        <p:tgtEl>
                                          <p:spTgt spid="30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1">
                                            <p:txEl>
                                              <p:pRg st="9" end="9"/>
                                            </p:txEl>
                                          </p:spTgt>
                                        </p:tgtEl>
                                        <p:attrNameLst>
                                          <p:attrName>style.visibility</p:attrName>
                                        </p:attrNameLst>
                                      </p:cBhvr>
                                      <p:to>
                                        <p:strVal val="visible"/>
                                      </p:to>
                                    </p:set>
                                    <p:animEffect transition="in" filter="fade">
                                      <p:cBhvr>
                                        <p:cTn id="52" dur="1000"/>
                                        <p:tgtEl>
                                          <p:spTgt spid="30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7"/>
          <p:cNvPicPr preferRelativeResize="0"/>
          <p:nvPr/>
        </p:nvPicPr>
        <p:blipFill>
          <a:blip r:embed="rId3">
            <a:alphaModFix/>
          </a:blip>
          <a:stretch>
            <a:fillRect/>
          </a:stretch>
        </p:blipFill>
        <p:spPr>
          <a:xfrm>
            <a:off x="152400" y="1306550"/>
            <a:ext cx="8839204" cy="3616823"/>
          </a:xfrm>
          <a:prstGeom prst="rect">
            <a:avLst/>
          </a:prstGeom>
          <a:noFill/>
          <a:ln>
            <a:noFill/>
          </a:ln>
        </p:spPr>
      </p:pic>
      <p:sp>
        <p:nvSpPr>
          <p:cNvPr id="297" name="Google Shape;297;p37"/>
          <p:cNvSpPr txBox="1"/>
          <p:nvPr/>
        </p:nvSpPr>
        <p:spPr>
          <a:xfrm>
            <a:off x="3410700" y="552000"/>
            <a:ext cx="23226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latin typeface="Helvetica Neue"/>
                <a:ea typeface="Helvetica Neue"/>
                <a:cs typeface="Helvetica Neue"/>
                <a:sym typeface="Helvetica Neue"/>
              </a:rPr>
              <a:t>© Anne Black</a:t>
            </a:r>
            <a:endParaRPr sz="1800" b="1">
              <a:latin typeface="Helvetica Neue"/>
              <a:ea typeface="Helvetica Neue"/>
              <a:cs typeface="Helvetica Neue"/>
              <a:sym typeface="Helvetica Neue"/>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Законно обработване на лични данни</a:t>
            </a:r>
            <a:endParaRPr sz="3200" b="0">
              <a:solidFill>
                <a:schemeClr val="dk1"/>
              </a:solidFill>
            </a:endParaRPr>
          </a:p>
        </p:txBody>
      </p:sp>
      <p:sp>
        <p:nvSpPr>
          <p:cNvPr id="307" name="Google Shape;307;p39"/>
          <p:cNvSpPr txBox="1"/>
          <p:nvPr/>
        </p:nvSpPr>
        <p:spPr>
          <a:xfrm>
            <a:off x="827975" y="1822500"/>
            <a:ext cx="7249200" cy="2914200"/>
          </a:xfrm>
          <a:prstGeom prst="rect">
            <a:avLst/>
          </a:prstGeom>
          <a:noFill/>
          <a:ln>
            <a:noFill/>
          </a:ln>
        </p:spPr>
        <p:txBody>
          <a:bodyPr spcFirstLastPara="1" wrap="square" lIns="81650" tIns="40825" rIns="81650" bIns="40825" anchor="ctr" anchorCtr="0">
            <a:noAutofit/>
          </a:bodyPr>
          <a:lstStyle/>
          <a:p>
            <a:pPr marL="0" marR="0" lvl="0" indent="0" algn="l" rtl="0">
              <a:lnSpc>
                <a:spcPct val="115000"/>
              </a:lnSpc>
              <a:spcBef>
                <a:spcPts val="0"/>
              </a:spcBef>
              <a:spcAft>
                <a:spcPts val="0"/>
              </a:spcAft>
              <a:buNone/>
            </a:pPr>
            <a:r>
              <a:rPr lang="en" sz="1300">
                <a:solidFill>
                  <a:schemeClr val="dk2"/>
                </a:solidFill>
                <a:latin typeface="Raleway"/>
                <a:ea typeface="Raleway"/>
                <a:cs typeface="Raleway"/>
                <a:sym typeface="Raleway"/>
              </a:rPr>
              <a:t>Обработването на лични данни от администратори, както в публичната, така и в частната сфера е законосъобразно, ако е налице някое от следните алтернативни и равнопоставени  основания:</a:t>
            </a:r>
            <a:endParaRPr>
              <a:solidFill>
                <a:schemeClr val="dk2"/>
              </a:solidFill>
              <a:latin typeface="Raleway"/>
              <a:ea typeface="Raleway"/>
              <a:cs typeface="Raleway"/>
              <a:sym typeface="Raleway"/>
            </a:endParaRPr>
          </a:p>
          <a:p>
            <a:pPr marL="914400" lvl="1" indent="-323850" algn="just" rtl="0">
              <a:lnSpc>
                <a:spcPct val="145694"/>
              </a:lnSpc>
              <a:spcBef>
                <a:spcPts val="0"/>
              </a:spcBef>
              <a:spcAft>
                <a:spcPts val="0"/>
              </a:spcAft>
              <a:buClr>
                <a:srgbClr val="171A22"/>
              </a:buClr>
              <a:buSzPts val="1500"/>
              <a:buFont typeface="Raleway"/>
              <a:buChar char="○"/>
            </a:pPr>
            <a:r>
              <a:rPr lang="en" sz="1250">
                <a:solidFill>
                  <a:srgbClr val="225584"/>
                </a:solidFill>
                <a:highlight>
                  <a:srgbClr val="FFFFFF"/>
                </a:highlight>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съгласие</a:t>
            </a:r>
            <a:r>
              <a:rPr lang="en" sz="1250">
                <a:solidFill>
                  <a:srgbClr val="202020"/>
                </a:solidFill>
                <a:highlight>
                  <a:srgbClr val="FFFFFF"/>
                </a:highlight>
                <a:latin typeface="Raleway"/>
                <a:ea typeface="Raleway"/>
                <a:cs typeface="Raleway"/>
                <a:sym typeface="Raleway"/>
              </a:rPr>
              <a:t>;</a:t>
            </a:r>
            <a:endParaRPr sz="1250">
              <a:solidFill>
                <a:srgbClr val="202020"/>
              </a:solidFill>
              <a:highlight>
                <a:srgbClr val="FFFFFF"/>
              </a:highlight>
              <a:latin typeface="Raleway"/>
              <a:ea typeface="Raleway"/>
              <a:cs typeface="Raleway"/>
              <a:sym typeface="Raleway"/>
            </a:endParaRPr>
          </a:p>
          <a:p>
            <a:pPr marL="914400" lvl="1" indent="-323850" algn="just" rtl="0">
              <a:lnSpc>
                <a:spcPct val="145694"/>
              </a:lnSpc>
              <a:spcBef>
                <a:spcPts val="0"/>
              </a:spcBef>
              <a:spcAft>
                <a:spcPts val="0"/>
              </a:spcAft>
              <a:buClr>
                <a:srgbClr val="171A22"/>
              </a:buClr>
              <a:buSzPts val="1500"/>
              <a:buFont typeface="Raleway"/>
              <a:buChar char="○"/>
            </a:pPr>
            <a:r>
              <a:rPr lang="en" sz="1250">
                <a:solidFill>
                  <a:srgbClr val="225584"/>
                </a:solidFill>
                <a:highlight>
                  <a:srgbClr val="FFFFFF"/>
                </a:highlight>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изпълнение на договор</a:t>
            </a:r>
            <a:r>
              <a:rPr lang="en" sz="1250">
                <a:solidFill>
                  <a:srgbClr val="202020"/>
                </a:solidFill>
                <a:highlight>
                  <a:srgbClr val="FFFFFF"/>
                </a:highlight>
                <a:latin typeface="Raleway"/>
                <a:ea typeface="Raleway"/>
                <a:cs typeface="Raleway"/>
                <a:sym typeface="Raleway"/>
              </a:rPr>
              <a:t>;</a:t>
            </a:r>
            <a:endParaRPr sz="1250">
              <a:solidFill>
                <a:srgbClr val="202020"/>
              </a:solidFill>
              <a:highlight>
                <a:srgbClr val="FFFFFF"/>
              </a:highlight>
              <a:latin typeface="Raleway"/>
              <a:ea typeface="Raleway"/>
              <a:cs typeface="Raleway"/>
              <a:sym typeface="Raleway"/>
            </a:endParaRPr>
          </a:p>
          <a:p>
            <a:pPr marL="914400" lvl="1" indent="-323850" algn="just" rtl="0">
              <a:lnSpc>
                <a:spcPct val="145694"/>
              </a:lnSpc>
              <a:spcBef>
                <a:spcPts val="0"/>
              </a:spcBef>
              <a:spcAft>
                <a:spcPts val="0"/>
              </a:spcAft>
              <a:buClr>
                <a:srgbClr val="171A22"/>
              </a:buClr>
              <a:buSzPts val="1500"/>
              <a:buFont typeface="Raleway"/>
              <a:buChar char="○"/>
            </a:pPr>
            <a:r>
              <a:rPr lang="en" sz="1250">
                <a:solidFill>
                  <a:srgbClr val="225584"/>
                </a:solidFill>
                <a:highlight>
                  <a:srgbClr val="FFFFFF"/>
                </a:highlight>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законово задължение</a:t>
            </a:r>
            <a:r>
              <a:rPr lang="en" sz="1250">
                <a:solidFill>
                  <a:srgbClr val="202020"/>
                </a:solidFill>
                <a:highlight>
                  <a:srgbClr val="FFFFFF"/>
                </a:highlight>
                <a:latin typeface="Raleway"/>
                <a:ea typeface="Raleway"/>
                <a:cs typeface="Raleway"/>
                <a:sym typeface="Raleway"/>
              </a:rPr>
              <a:t>;</a:t>
            </a:r>
            <a:endParaRPr sz="1250">
              <a:solidFill>
                <a:srgbClr val="202020"/>
              </a:solidFill>
              <a:highlight>
                <a:srgbClr val="FFFFFF"/>
              </a:highlight>
              <a:latin typeface="Raleway"/>
              <a:ea typeface="Raleway"/>
              <a:cs typeface="Raleway"/>
              <a:sym typeface="Raleway"/>
            </a:endParaRPr>
          </a:p>
          <a:p>
            <a:pPr marL="914400" lvl="1" indent="-323850" algn="just" rtl="0">
              <a:lnSpc>
                <a:spcPct val="145694"/>
              </a:lnSpc>
              <a:spcBef>
                <a:spcPts val="0"/>
              </a:spcBef>
              <a:spcAft>
                <a:spcPts val="0"/>
              </a:spcAft>
              <a:buClr>
                <a:srgbClr val="171A22"/>
              </a:buClr>
              <a:buSzPts val="1500"/>
              <a:buFont typeface="Raleway"/>
              <a:buChar char="○"/>
            </a:pPr>
            <a:r>
              <a:rPr lang="en" sz="1250">
                <a:solidFill>
                  <a:srgbClr val="225584"/>
                </a:solidFill>
                <a:highlight>
                  <a:srgbClr val="FFFFFF"/>
                </a:highlight>
                <a:uFill>
                  <a:noFill/>
                </a:uFill>
                <a:latin typeface="Raleway"/>
                <a:ea typeface="Raleway"/>
                <a:cs typeface="Raleway"/>
                <a:sym typeface="Raleway"/>
                <a:hlinkClick r:id="rId6">
                  <a:extLst>
                    <a:ext uri="{A12FA001-AC4F-418D-AE19-62706E023703}">
                      <ahyp:hlinkClr xmlns:ahyp="http://schemas.microsoft.com/office/drawing/2018/hyperlinkcolor" val="tx"/>
                    </a:ext>
                  </a:extLst>
                </a:hlinkClick>
              </a:rPr>
              <a:t>жизненоважни интереси</a:t>
            </a:r>
            <a:r>
              <a:rPr lang="en" sz="1250">
                <a:solidFill>
                  <a:srgbClr val="202020"/>
                </a:solidFill>
                <a:highlight>
                  <a:srgbClr val="FFFFFF"/>
                </a:highlight>
                <a:latin typeface="Raleway"/>
                <a:ea typeface="Raleway"/>
                <a:cs typeface="Raleway"/>
                <a:sym typeface="Raleway"/>
              </a:rPr>
              <a:t>;</a:t>
            </a:r>
            <a:endParaRPr sz="1250">
              <a:solidFill>
                <a:srgbClr val="202020"/>
              </a:solidFill>
              <a:highlight>
                <a:srgbClr val="FFFFFF"/>
              </a:highlight>
              <a:latin typeface="Raleway"/>
              <a:ea typeface="Raleway"/>
              <a:cs typeface="Raleway"/>
              <a:sym typeface="Raleway"/>
            </a:endParaRPr>
          </a:p>
          <a:p>
            <a:pPr marL="914400" lvl="1" indent="-323850" algn="just" rtl="0">
              <a:lnSpc>
                <a:spcPct val="145694"/>
              </a:lnSpc>
              <a:spcBef>
                <a:spcPts val="0"/>
              </a:spcBef>
              <a:spcAft>
                <a:spcPts val="0"/>
              </a:spcAft>
              <a:buClr>
                <a:srgbClr val="171A22"/>
              </a:buClr>
              <a:buSzPts val="1500"/>
              <a:buFont typeface="Raleway"/>
              <a:buChar char="○"/>
            </a:pPr>
            <a:r>
              <a:rPr lang="en" sz="1250">
                <a:solidFill>
                  <a:srgbClr val="225584"/>
                </a:solidFill>
                <a:highlight>
                  <a:srgbClr val="FFFFFF"/>
                </a:highlight>
                <a:uFill>
                  <a:noFill/>
                </a:uFill>
                <a:latin typeface="Raleway"/>
                <a:ea typeface="Raleway"/>
                <a:cs typeface="Raleway"/>
                <a:sym typeface="Raleway"/>
                <a:hlinkClick r:id="rId7">
                  <a:extLst>
                    <a:ext uri="{A12FA001-AC4F-418D-AE19-62706E023703}">
                      <ahyp:hlinkClr xmlns:ahyp="http://schemas.microsoft.com/office/drawing/2018/hyperlinkcolor" val="tx"/>
                    </a:ext>
                  </a:extLst>
                </a:hlinkClick>
              </a:rPr>
              <a:t>обществен интерес/ официални правомощия</a:t>
            </a:r>
            <a:r>
              <a:rPr lang="en" sz="1250">
                <a:solidFill>
                  <a:srgbClr val="202020"/>
                </a:solidFill>
                <a:highlight>
                  <a:srgbClr val="FFFFFF"/>
                </a:highlight>
                <a:latin typeface="Raleway"/>
                <a:ea typeface="Raleway"/>
                <a:cs typeface="Raleway"/>
                <a:sym typeface="Raleway"/>
              </a:rPr>
              <a:t>;</a:t>
            </a:r>
            <a:endParaRPr sz="1250">
              <a:solidFill>
                <a:srgbClr val="202020"/>
              </a:solidFill>
              <a:highlight>
                <a:srgbClr val="FFFFFF"/>
              </a:highlight>
              <a:latin typeface="Raleway"/>
              <a:ea typeface="Raleway"/>
              <a:cs typeface="Raleway"/>
              <a:sym typeface="Raleway"/>
            </a:endParaRPr>
          </a:p>
          <a:p>
            <a:pPr marL="914400" lvl="1" indent="-323850" algn="just" rtl="0">
              <a:lnSpc>
                <a:spcPct val="145694"/>
              </a:lnSpc>
              <a:spcBef>
                <a:spcPts val="0"/>
              </a:spcBef>
              <a:spcAft>
                <a:spcPts val="0"/>
              </a:spcAft>
              <a:buClr>
                <a:srgbClr val="171A22"/>
              </a:buClr>
              <a:buSzPts val="1500"/>
              <a:buFont typeface="Raleway"/>
              <a:buChar char="○"/>
            </a:pPr>
            <a:r>
              <a:rPr lang="en" sz="1250">
                <a:solidFill>
                  <a:srgbClr val="225584"/>
                </a:solidFill>
                <a:highlight>
                  <a:srgbClr val="FFFFFF"/>
                </a:highlight>
                <a:uFill>
                  <a:noFill/>
                </a:uFill>
                <a:latin typeface="Raleway"/>
                <a:ea typeface="Raleway"/>
                <a:cs typeface="Raleway"/>
                <a:sym typeface="Raleway"/>
                <a:hlinkClick r:id="rId8">
                  <a:extLst>
                    <a:ext uri="{A12FA001-AC4F-418D-AE19-62706E023703}">
                      <ahyp:hlinkClr xmlns:ahyp="http://schemas.microsoft.com/office/drawing/2018/hyperlinkcolor" val="tx"/>
                    </a:ext>
                  </a:extLst>
                </a:hlinkClick>
              </a:rPr>
              <a:t>легитимни интереси</a:t>
            </a:r>
            <a:r>
              <a:rPr lang="en" sz="1250">
                <a:solidFill>
                  <a:srgbClr val="202020"/>
                </a:solidFill>
                <a:highlight>
                  <a:srgbClr val="FFFFFF"/>
                </a:highlight>
                <a:latin typeface="Raleway"/>
                <a:ea typeface="Raleway"/>
                <a:cs typeface="Raleway"/>
                <a:sym typeface="Raleway"/>
              </a:rPr>
              <a:t>.</a:t>
            </a:r>
            <a:endParaRPr sz="1600">
              <a:solidFill>
                <a:schemeClr val="dk2"/>
              </a:solidFill>
              <a:highlight>
                <a:srgbClr val="FFFFFF"/>
              </a:highlight>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fade">
                                      <p:cBhvr>
                                        <p:cTn id="7" dur="1000"/>
                                        <p:tgtEl>
                                          <p:spTgt spid="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
                                            <p:txEl>
                                              <p:pRg st="1" end="1"/>
                                            </p:txEl>
                                          </p:spTgt>
                                        </p:tgtEl>
                                        <p:attrNameLst>
                                          <p:attrName>style.visibility</p:attrName>
                                        </p:attrNameLst>
                                      </p:cBhvr>
                                      <p:to>
                                        <p:strVal val="visible"/>
                                      </p:to>
                                    </p:set>
                                    <p:animEffect transition="in" filter="fade">
                                      <p:cBhvr>
                                        <p:cTn id="12" dur="1000"/>
                                        <p:tgtEl>
                                          <p:spTgt spid="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
                                            <p:txEl>
                                              <p:pRg st="2" end="2"/>
                                            </p:txEl>
                                          </p:spTgt>
                                        </p:tgtEl>
                                        <p:attrNameLst>
                                          <p:attrName>style.visibility</p:attrName>
                                        </p:attrNameLst>
                                      </p:cBhvr>
                                      <p:to>
                                        <p:strVal val="visible"/>
                                      </p:to>
                                    </p:set>
                                    <p:animEffect transition="in" filter="fade">
                                      <p:cBhvr>
                                        <p:cTn id="17" dur="1000"/>
                                        <p:tgtEl>
                                          <p:spTgt spid="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
                                            <p:txEl>
                                              <p:pRg st="3" end="3"/>
                                            </p:txEl>
                                          </p:spTgt>
                                        </p:tgtEl>
                                        <p:attrNameLst>
                                          <p:attrName>style.visibility</p:attrName>
                                        </p:attrNameLst>
                                      </p:cBhvr>
                                      <p:to>
                                        <p:strVal val="visible"/>
                                      </p:to>
                                    </p:set>
                                    <p:animEffect transition="in" filter="fade">
                                      <p:cBhvr>
                                        <p:cTn id="22" dur="1000"/>
                                        <p:tgtEl>
                                          <p:spTgt spid="3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
                                            <p:txEl>
                                              <p:pRg st="4" end="4"/>
                                            </p:txEl>
                                          </p:spTgt>
                                        </p:tgtEl>
                                        <p:attrNameLst>
                                          <p:attrName>style.visibility</p:attrName>
                                        </p:attrNameLst>
                                      </p:cBhvr>
                                      <p:to>
                                        <p:strVal val="visible"/>
                                      </p:to>
                                    </p:set>
                                    <p:animEffect transition="in" filter="fade">
                                      <p:cBhvr>
                                        <p:cTn id="27" dur="1000"/>
                                        <p:tgtEl>
                                          <p:spTgt spid="3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
                                            <p:txEl>
                                              <p:pRg st="5" end="5"/>
                                            </p:txEl>
                                          </p:spTgt>
                                        </p:tgtEl>
                                        <p:attrNameLst>
                                          <p:attrName>style.visibility</p:attrName>
                                        </p:attrNameLst>
                                      </p:cBhvr>
                                      <p:to>
                                        <p:strVal val="visible"/>
                                      </p:to>
                                    </p:set>
                                    <p:animEffect transition="in" filter="fade">
                                      <p:cBhvr>
                                        <p:cTn id="32" dur="1000"/>
                                        <p:tgtEl>
                                          <p:spTgt spid="3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7">
                                            <p:txEl>
                                              <p:pRg st="6" end="6"/>
                                            </p:txEl>
                                          </p:spTgt>
                                        </p:tgtEl>
                                        <p:attrNameLst>
                                          <p:attrName>style.visibility</p:attrName>
                                        </p:attrNameLst>
                                      </p:cBhvr>
                                      <p:to>
                                        <p:strVal val="visible"/>
                                      </p:to>
                                    </p:set>
                                    <p:animEffect transition="in" filter="fade">
                                      <p:cBhvr>
                                        <p:cTn id="37" dur="1000"/>
                                        <p:tgtEl>
                                          <p:spTgt spid="3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7">
                                            <p:txEl>
                                              <p:pRg st="7" end="7"/>
                                            </p:txEl>
                                          </p:spTgt>
                                        </p:tgtEl>
                                        <p:attrNameLst>
                                          <p:attrName>style.visibility</p:attrName>
                                        </p:attrNameLst>
                                      </p:cBhvr>
                                      <p:to>
                                        <p:strVal val="visible"/>
                                      </p:to>
                                    </p:set>
                                    <p:animEffect transition="in" filter="fade">
                                      <p:cBhvr>
                                        <p:cTn id="42" dur="1000"/>
                                        <p:tgtEl>
                                          <p:spTgt spid="3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Обработване на основание съгласие</a:t>
            </a:r>
            <a:endParaRPr sz="3200" b="0">
              <a:solidFill>
                <a:schemeClr val="dk1"/>
              </a:solidFill>
            </a:endParaRPr>
          </a:p>
        </p:txBody>
      </p:sp>
      <p:sp>
        <p:nvSpPr>
          <p:cNvPr id="313" name="Google Shape;313;p40"/>
          <p:cNvSpPr txBox="1"/>
          <p:nvPr/>
        </p:nvSpPr>
        <p:spPr>
          <a:xfrm>
            <a:off x="827975" y="1889625"/>
            <a:ext cx="7249200" cy="2847300"/>
          </a:xfrm>
          <a:prstGeom prst="rect">
            <a:avLst/>
          </a:prstGeom>
          <a:noFill/>
          <a:ln>
            <a:noFill/>
          </a:ln>
        </p:spPr>
        <p:txBody>
          <a:bodyPr spcFirstLastPara="1" wrap="square" lIns="81650" tIns="40825" rIns="81650" bIns="40825" anchor="ctr" anchorCtr="0">
            <a:noAutofit/>
          </a:bodyPr>
          <a:lstStyle/>
          <a:p>
            <a:pPr marL="0" lvl="0" indent="0" algn="just" rtl="0">
              <a:lnSpc>
                <a:spcPct val="145694"/>
              </a:lnSpc>
              <a:spcBef>
                <a:spcPts val="0"/>
              </a:spcBef>
              <a:spcAft>
                <a:spcPts val="0"/>
              </a:spcAft>
              <a:buNone/>
            </a:pPr>
            <a:r>
              <a:rPr lang="en" sz="1300">
                <a:solidFill>
                  <a:srgbClr val="333333"/>
                </a:solidFill>
                <a:highlight>
                  <a:srgbClr val="FFFFFF"/>
                </a:highlight>
                <a:latin typeface="Raleway"/>
                <a:ea typeface="Raleway"/>
                <a:cs typeface="Raleway"/>
                <a:sym typeface="Raleway"/>
              </a:rPr>
              <a:t>„съгласие на субекта на данните“ означава всяко свободно изразено, конкретно, информирано и недвусмислено указание за волята на субекта на данните, посредством изявление или ясно потвърждаващо действие, което изразява съгласието му свързаните с него лични данни да бъдат обработени</a:t>
            </a:r>
            <a:endParaRPr sz="1900">
              <a:solidFill>
                <a:schemeClr val="dk2"/>
              </a:solidFill>
              <a:highlight>
                <a:srgbClr val="FFFFFF"/>
              </a:highlight>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xEl>
                                              <p:pRg st="0" end="0"/>
                                            </p:txEl>
                                          </p:spTgt>
                                        </p:tgtEl>
                                        <p:attrNameLst>
                                          <p:attrName>style.visibility</p:attrName>
                                        </p:attrNameLst>
                                      </p:cBhvr>
                                      <p:to>
                                        <p:strVal val="visible"/>
                                      </p:to>
                                    </p:set>
                                    <p:animEffect transition="in" filter="fade">
                                      <p:cBhvr>
                                        <p:cTn id="7" dur="1000"/>
                                        <p:tgtEl>
                                          <p:spTgt spid="3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3">
                                            <p:txEl>
                                              <p:pRg st="1" end="1"/>
                                            </p:txEl>
                                          </p:spTgt>
                                        </p:tgtEl>
                                        <p:attrNameLst>
                                          <p:attrName>style.visibility</p:attrName>
                                        </p:attrNameLst>
                                      </p:cBhvr>
                                      <p:to>
                                        <p:strVal val="visible"/>
                                      </p:to>
                                    </p:set>
                                    <p:animEffect transition="in" filter="fade">
                                      <p:cBhvr>
                                        <p:cTn id="12" dur="1000"/>
                                        <p:tgtEl>
                                          <p:spTgt spid="3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fontScale="90000"/>
          </a:bodyPr>
          <a:lstStyle/>
          <a:p>
            <a:pPr marL="0" lvl="0" indent="0" algn="l" rtl="0">
              <a:spcBef>
                <a:spcPts val="0"/>
              </a:spcBef>
              <a:spcAft>
                <a:spcPts val="0"/>
              </a:spcAft>
              <a:buClr>
                <a:schemeClr val="dk1"/>
              </a:buClr>
              <a:buSzPct val="168103"/>
              <a:buFont typeface="Calibri"/>
              <a:buNone/>
            </a:pPr>
            <a:r>
              <a:rPr lang="en" sz="2320"/>
              <a:t>Обработване на основание легитимен интерес</a:t>
            </a:r>
            <a:endParaRPr sz="3200" b="0">
              <a:solidFill>
                <a:schemeClr val="dk1"/>
              </a:solidFill>
            </a:endParaRPr>
          </a:p>
        </p:txBody>
      </p:sp>
      <p:sp>
        <p:nvSpPr>
          <p:cNvPr id="319" name="Google Shape;319;p41"/>
          <p:cNvSpPr txBox="1"/>
          <p:nvPr/>
        </p:nvSpPr>
        <p:spPr>
          <a:xfrm>
            <a:off x="827975" y="2243700"/>
            <a:ext cx="7249200" cy="2493000"/>
          </a:xfrm>
          <a:prstGeom prst="rect">
            <a:avLst/>
          </a:prstGeom>
          <a:noFill/>
          <a:ln>
            <a:noFill/>
          </a:ln>
        </p:spPr>
        <p:txBody>
          <a:bodyPr spcFirstLastPara="1" wrap="square" lIns="81650" tIns="40825" rIns="81650" bIns="40825" anchor="ctr" anchorCtr="0">
            <a:noAutofit/>
          </a:bodyPr>
          <a:lstStyle/>
          <a:p>
            <a:pPr marL="0" lvl="0" indent="0" algn="just" rtl="0">
              <a:lnSpc>
                <a:spcPct val="145694"/>
              </a:lnSpc>
              <a:spcBef>
                <a:spcPts val="0"/>
              </a:spcBef>
              <a:spcAft>
                <a:spcPts val="0"/>
              </a:spcAft>
              <a:buNone/>
            </a:pPr>
            <a:r>
              <a:rPr lang="en" sz="950">
                <a:solidFill>
                  <a:srgbClr val="202020"/>
                </a:solidFill>
                <a:highlight>
                  <a:srgbClr val="FFFFFF"/>
                </a:highlight>
                <a:latin typeface="Raleway"/>
                <a:ea typeface="Raleway"/>
                <a:cs typeface="Raleway"/>
                <a:sym typeface="Raleway"/>
              </a:rPr>
              <a:t>Администраторът / обработващият документира решението си за позоваване на легитимен интерес при обработване на личните данни, демонстрирайки съответствие с GDPR (принцип на отчетност). Субектите на данни следва да са информирани в детайли относно позоваването на настоящото правно основание.</a:t>
            </a:r>
            <a:endParaRPr sz="950">
              <a:solidFill>
                <a:srgbClr val="202020"/>
              </a:solidFill>
              <a:highlight>
                <a:srgbClr val="FFFFFF"/>
              </a:highlight>
              <a:latin typeface="Raleway"/>
              <a:ea typeface="Raleway"/>
              <a:cs typeface="Raleway"/>
              <a:sym typeface="Raleway"/>
            </a:endParaRPr>
          </a:p>
          <a:p>
            <a:pPr marL="0" lvl="0" indent="0" algn="just" rtl="0">
              <a:lnSpc>
                <a:spcPct val="145694"/>
              </a:lnSpc>
              <a:spcBef>
                <a:spcPts val="0"/>
              </a:spcBef>
              <a:spcAft>
                <a:spcPts val="0"/>
              </a:spcAft>
              <a:buNone/>
            </a:pPr>
            <a:endParaRPr sz="950">
              <a:solidFill>
                <a:srgbClr val="202020"/>
              </a:solidFill>
              <a:highlight>
                <a:srgbClr val="FFFFFF"/>
              </a:highlight>
              <a:latin typeface="Raleway"/>
              <a:ea typeface="Raleway"/>
              <a:cs typeface="Raleway"/>
              <a:sym typeface="Raleway"/>
            </a:endParaRPr>
          </a:p>
          <a:p>
            <a:pPr marL="0" lvl="0" indent="0" algn="just" rtl="0">
              <a:lnSpc>
                <a:spcPct val="145694"/>
              </a:lnSpc>
              <a:spcBef>
                <a:spcPts val="0"/>
              </a:spcBef>
              <a:spcAft>
                <a:spcPts val="0"/>
              </a:spcAft>
              <a:buNone/>
            </a:pPr>
            <a:r>
              <a:rPr lang="en" sz="950">
                <a:solidFill>
                  <a:srgbClr val="202020"/>
                </a:solidFill>
                <a:highlight>
                  <a:srgbClr val="FFFFFF"/>
                </a:highlight>
                <a:latin typeface="Raleway"/>
                <a:ea typeface="Raleway"/>
                <a:cs typeface="Raleway"/>
                <a:sym typeface="Raleway"/>
              </a:rPr>
              <a:t>С оглед защитата на правата на физическите лица, администраторът/ обработващият лични данни следва да приложи така наречения „тест за пропорционалност“, който може да съдържа:</a:t>
            </a:r>
            <a:endParaRPr sz="950">
              <a:solidFill>
                <a:srgbClr val="202020"/>
              </a:solidFill>
              <a:highlight>
                <a:srgbClr val="FFFFFF"/>
              </a:highlight>
              <a:latin typeface="Raleway"/>
              <a:ea typeface="Raleway"/>
              <a:cs typeface="Raleway"/>
              <a:sym typeface="Raleway"/>
            </a:endParaRPr>
          </a:p>
          <a:p>
            <a:pPr marL="457200" lvl="0" indent="-288925" algn="just" rtl="0">
              <a:lnSpc>
                <a:spcPct val="145694"/>
              </a:lnSpc>
              <a:spcBef>
                <a:spcPts val="0"/>
              </a:spcBef>
              <a:spcAft>
                <a:spcPts val="0"/>
              </a:spcAft>
              <a:buClr>
                <a:srgbClr val="202020"/>
              </a:buClr>
              <a:buSzPts val="950"/>
              <a:buFont typeface="Raleway"/>
              <a:buChar char="●"/>
            </a:pPr>
            <a:r>
              <a:rPr lang="en" sz="950">
                <a:solidFill>
                  <a:srgbClr val="202020"/>
                </a:solidFill>
                <a:highlight>
                  <a:srgbClr val="FFFFFF"/>
                </a:highlight>
                <a:latin typeface="Raleway"/>
                <a:ea typeface="Raleway"/>
                <a:cs typeface="Raleway"/>
                <a:sym typeface="Raleway"/>
              </a:rPr>
              <a:t>Цел: преследва ли се легитимен интерес? (необходима проверка за наличие на други правни основания за обработване на лични данни)</a:t>
            </a:r>
            <a:endParaRPr sz="950">
              <a:solidFill>
                <a:srgbClr val="202020"/>
              </a:solidFill>
              <a:highlight>
                <a:srgbClr val="FFFFFF"/>
              </a:highlight>
              <a:latin typeface="Raleway"/>
              <a:ea typeface="Raleway"/>
              <a:cs typeface="Raleway"/>
              <a:sym typeface="Raleway"/>
            </a:endParaRPr>
          </a:p>
          <a:p>
            <a:pPr marL="457200" lvl="0" indent="-288925" algn="just" rtl="0">
              <a:lnSpc>
                <a:spcPct val="145694"/>
              </a:lnSpc>
              <a:spcBef>
                <a:spcPts val="0"/>
              </a:spcBef>
              <a:spcAft>
                <a:spcPts val="0"/>
              </a:spcAft>
              <a:buClr>
                <a:srgbClr val="202020"/>
              </a:buClr>
              <a:buSzPts val="950"/>
              <a:buFont typeface="Raleway"/>
              <a:buChar char="●"/>
            </a:pPr>
            <a:r>
              <a:rPr lang="en" sz="950">
                <a:solidFill>
                  <a:srgbClr val="202020"/>
                </a:solidFill>
                <a:highlight>
                  <a:srgbClr val="FFFFFF"/>
                </a:highlight>
                <a:latin typeface="Raleway"/>
                <a:ea typeface="Raleway"/>
                <a:cs typeface="Raleway"/>
                <a:sym typeface="Raleway"/>
              </a:rPr>
              <a:t>Необходимост: необходимо ли е обработване на лични данни за постигането на тази цел? (възможно ли е целта да бъде постигната без да се обработват лични данни или да се обработват в по-малък обем)</a:t>
            </a:r>
            <a:endParaRPr sz="950">
              <a:solidFill>
                <a:srgbClr val="202020"/>
              </a:solidFill>
              <a:highlight>
                <a:srgbClr val="FFFFFF"/>
              </a:highlight>
              <a:latin typeface="Raleway"/>
              <a:ea typeface="Raleway"/>
              <a:cs typeface="Raleway"/>
              <a:sym typeface="Raleway"/>
            </a:endParaRPr>
          </a:p>
          <a:p>
            <a:pPr marL="457200" lvl="0" indent="-288925" algn="just" rtl="0">
              <a:lnSpc>
                <a:spcPct val="145694"/>
              </a:lnSpc>
              <a:spcBef>
                <a:spcPts val="0"/>
              </a:spcBef>
              <a:spcAft>
                <a:spcPts val="0"/>
              </a:spcAft>
              <a:buClr>
                <a:srgbClr val="202020"/>
              </a:buClr>
              <a:buSzPts val="950"/>
              <a:buFont typeface="Raleway"/>
              <a:buChar char="●"/>
            </a:pPr>
            <a:r>
              <a:rPr lang="en" sz="950">
                <a:solidFill>
                  <a:srgbClr val="202020"/>
                </a:solidFill>
                <a:highlight>
                  <a:srgbClr val="FFFFFF"/>
                </a:highlight>
                <a:latin typeface="Raleway"/>
                <a:ea typeface="Raleway"/>
                <a:cs typeface="Raleway"/>
                <a:sym typeface="Raleway"/>
              </a:rPr>
              <a:t>Пропорционалност: надхвърлят ли интересите на физическите лица легитимния интерес на администратора? (степента на намеса в личната сфера на субекта на данни съпоставима ли е с важността на легитимния интерес на администратора)</a:t>
            </a:r>
            <a:endParaRPr sz="1700">
              <a:solidFill>
                <a:schemeClr val="dk2"/>
              </a:solidFill>
              <a:highlight>
                <a:srgbClr val="FFFFFF"/>
              </a:highlight>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animEffect transition="in" filter="fade">
                                      <p:cBhvr>
                                        <p:cTn id="7" dur="1000"/>
                                        <p:tgtEl>
                                          <p:spTgt spid="3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9">
                                            <p:txEl>
                                              <p:pRg st="1" end="1"/>
                                            </p:txEl>
                                          </p:spTgt>
                                        </p:tgtEl>
                                        <p:attrNameLst>
                                          <p:attrName>style.visibility</p:attrName>
                                        </p:attrNameLst>
                                      </p:cBhvr>
                                      <p:to>
                                        <p:strVal val="visible"/>
                                      </p:to>
                                    </p:set>
                                    <p:animEffect transition="in" filter="fade">
                                      <p:cBhvr>
                                        <p:cTn id="12" dur="1000"/>
                                        <p:tgtEl>
                                          <p:spTgt spid="3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9">
                                            <p:txEl>
                                              <p:pRg st="2" end="2"/>
                                            </p:txEl>
                                          </p:spTgt>
                                        </p:tgtEl>
                                        <p:attrNameLst>
                                          <p:attrName>style.visibility</p:attrName>
                                        </p:attrNameLst>
                                      </p:cBhvr>
                                      <p:to>
                                        <p:strVal val="visible"/>
                                      </p:to>
                                    </p:set>
                                    <p:animEffect transition="in" filter="fade">
                                      <p:cBhvr>
                                        <p:cTn id="17" dur="1000"/>
                                        <p:tgtEl>
                                          <p:spTgt spid="3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9">
                                            <p:txEl>
                                              <p:pRg st="3" end="3"/>
                                            </p:txEl>
                                          </p:spTgt>
                                        </p:tgtEl>
                                        <p:attrNameLst>
                                          <p:attrName>style.visibility</p:attrName>
                                        </p:attrNameLst>
                                      </p:cBhvr>
                                      <p:to>
                                        <p:strVal val="visible"/>
                                      </p:to>
                                    </p:set>
                                    <p:animEffect transition="in" filter="fade">
                                      <p:cBhvr>
                                        <p:cTn id="22" dur="1000"/>
                                        <p:tgtEl>
                                          <p:spTgt spid="3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9">
                                            <p:txEl>
                                              <p:pRg st="4" end="4"/>
                                            </p:txEl>
                                          </p:spTgt>
                                        </p:tgtEl>
                                        <p:attrNameLst>
                                          <p:attrName>style.visibility</p:attrName>
                                        </p:attrNameLst>
                                      </p:cBhvr>
                                      <p:to>
                                        <p:strVal val="visible"/>
                                      </p:to>
                                    </p:set>
                                    <p:animEffect transition="in" filter="fade">
                                      <p:cBhvr>
                                        <p:cTn id="27" dur="1000"/>
                                        <p:tgtEl>
                                          <p:spTgt spid="3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9">
                                            <p:txEl>
                                              <p:pRg st="5" end="5"/>
                                            </p:txEl>
                                          </p:spTgt>
                                        </p:tgtEl>
                                        <p:attrNameLst>
                                          <p:attrName>style.visibility</p:attrName>
                                        </p:attrNameLst>
                                      </p:cBhvr>
                                      <p:to>
                                        <p:strVal val="visible"/>
                                      </p:to>
                                    </p:set>
                                    <p:animEffect transition="in" filter="fade">
                                      <p:cBhvr>
                                        <p:cTn id="32" dur="1000"/>
                                        <p:tgtEl>
                                          <p:spTgt spid="3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9">
                                            <p:txEl>
                                              <p:pRg st="6" end="6"/>
                                            </p:txEl>
                                          </p:spTgt>
                                        </p:tgtEl>
                                        <p:attrNameLst>
                                          <p:attrName>style.visibility</p:attrName>
                                        </p:attrNameLst>
                                      </p:cBhvr>
                                      <p:to>
                                        <p:strVal val="visible"/>
                                      </p:to>
                                    </p:set>
                                    <p:animEffect transition="in" filter="fade">
                                      <p:cBhvr>
                                        <p:cTn id="37" dur="1000"/>
                                        <p:tgtEl>
                                          <p:spTgt spid="3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Права на субекта на данни</a:t>
            </a:r>
            <a:endParaRPr sz="3200" b="0">
              <a:solidFill>
                <a:schemeClr val="dk1"/>
              </a:solidFill>
            </a:endParaRPr>
          </a:p>
        </p:txBody>
      </p:sp>
      <p:sp>
        <p:nvSpPr>
          <p:cNvPr id="325" name="Google Shape;325;p42"/>
          <p:cNvSpPr txBox="1"/>
          <p:nvPr/>
        </p:nvSpPr>
        <p:spPr>
          <a:xfrm>
            <a:off x="827975" y="1991300"/>
            <a:ext cx="7249200" cy="2576100"/>
          </a:xfrm>
          <a:prstGeom prst="rect">
            <a:avLst/>
          </a:prstGeom>
          <a:noFill/>
          <a:ln>
            <a:noFill/>
          </a:ln>
        </p:spPr>
        <p:txBody>
          <a:bodyPr spcFirstLastPara="1" wrap="square" lIns="81650" tIns="40825" rIns="81650" bIns="40825" anchor="ctr" anchorCtr="0">
            <a:noAutofit/>
          </a:bodyPr>
          <a:lstStyle/>
          <a:p>
            <a:pPr marL="0" marR="0" lvl="0" indent="0" algn="l" rtl="0">
              <a:lnSpc>
                <a:spcPct val="115000"/>
              </a:lnSpc>
              <a:spcBef>
                <a:spcPts val="0"/>
              </a:spcBef>
              <a:spcAft>
                <a:spcPts val="0"/>
              </a:spcAft>
              <a:buNone/>
            </a:pPr>
            <a:r>
              <a:rPr lang="en">
                <a:solidFill>
                  <a:schemeClr val="dk2"/>
                </a:solidFill>
                <a:latin typeface="Raleway"/>
                <a:ea typeface="Raleway"/>
                <a:cs typeface="Raleway"/>
                <a:sym typeface="Raleway"/>
              </a:rPr>
              <a:t>(Регламент (ЕС) 2016/679)</a:t>
            </a:r>
            <a:endParaRPr>
              <a:solidFill>
                <a:schemeClr val="dk2"/>
              </a:solidFill>
              <a:latin typeface="Raleway"/>
              <a:ea typeface="Raleway"/>
              <a:cs typeface="Raleway"/>
              <a:sym typeface="Raleway"/>
            </a:endParaRPr>
          </a:p>
          <a:p>
            <a:pPr marL="457200" marR="228600" lvl="0" indent="-298450" algn="l" rtl="0">
              <a:lnSpc>
                <a:spcPct val="125000"/>
              </a:lnSpc>
              <a:spcBef>
                <a:spcPts val="0"/>
              </a:spcBef>
              <a:spcAft>
                <a:spcPts val="0"/>
              </a:spcAft>
              <a:buClr>
                <a:srgbClr val="171A22"/>
              </a:buClr>
              <a:buSzPts val="1100"/>
              <a:buFont typeface="Raleway"/>
              <a:buChar char="●"/>
            </a:pPr>
            <a:r>
              <a:rPr lang="en" sz="1200">
                <a:solidFill>
                  <a:schemeClr val="dk2"/>
                </a:solidFill>
                <a:highlight>
                  <a:srgbClr val="FFFFFF"/>
                </a:highlight>
                <a:latin typeface="Raleway"/>
                <a:ea typeface="Raleway"/>
                <a:cs typeface="Raleway"/>
                <a:sym typeface="Raleway"/>
              </a:rPr>
              <a:t>Право на информация</a:t>
            </a:r>
            <a:endParaRPr sz="1200">
              <a:solidFill>
                <a:schemeClr val="dk2"/>
              </a:solidFill>
              <a:highlight>
                <a:srgbClr val="FFFFFF"/>
              </a:highlight>
              <a:latin typeface="Raleway"/>
              <a:ea typeface="Raleway"/>
              <a:cs typeface="Raleway"/>
              <a:sym typeface="Raleway"/>
            </a:endParaRPr>
          </a:p>
          <a:p>
            <a:pPr marL="457200" marR="228600" lvl="0" indent="-298450" algn="l" rtl="0">
              <a:lnSpc>
                <a:spcPct val="125000"/>
              </a:lnSpc>
              <a:spcBef>
                <a:spcPts val="0"/>
              </a:spcBef>
              <a:spcAft>
                <a:spcPts val="0"/>
              </a:spcAft>
              <a:buClr>
                <a:srgbClr val="171A22"/>
              </a:buClr>
              <a:buSzPts val="1100"/>
              <a:buFont typeface="Raleway"/>
              <a:buChar char="●"/>
            </a:pPr>
            <a:r>
              <a:rPr lang="en" sz="1200">
                <a:solidFill>
                  <a:schemeClr val="dk2"/>
                </a:solidFill>
                <a:highlight>
                  <a:srgbClr val="FFFFFF"/>
                </a:highlight>
                <a:latin typeface="Raleway"/>
                <a:ea typeface="Raleway"/>
                <a:cs typeface="Raleway"/>
                <a:sym typeface="Raleway"/>
              </a:rPr>
              <a:t>Право на достъп </a:t>
            </a:r>
            <a:endParaRPr sz="1200">
              <a:solidFill>
                <a:schemeClr val="dk2"/>
              </a:solidFill>
              <a:highlight>
                <a:srgbClr val="FFFFFF"/>
              </a:highlight>
              <a:latin typeface="Raleway"/>
              <a:ea typeface="Raleway"/>
              <a:cs typeface="Raleway"/>
              <a:sym typeface="Raleway"/>
            </a:endParaRPr>
          </a:p>
          <a:p>
            <a:pPr marL="457200" marR="228600" lvl="0" indent="-298450" algn="l" rtl="0">
              <a:lnSpc>
                <a:spcPct val="125000"/>
              </a:lnSpc>
              <a:spcBef>
                <a:spcPts val="0"/>
              </a:spcBef>
              <a:spcAft>
                <a:spcPts val="0"/>
              </a:spcAft>
              <a:buClr>
                <a:srgbClr val="171A22"/>
              </a:buClr>
              <a:buSzPts val="1100"/>
              <a:buFont typeface="Raleway"/>
              <a:buChar char="●"/>
            </a:pPr>
            <a:r>
              <a:rPr lang="en" sz="1200">
                <a:solidFill>
                  <a:schemeClr val="dk2"/>
                </a:solidFill>
                <a:highlight>
                  <a:srgbClr val="FFFFFF"/>
                </a:highlight>
                <a:latin typeface="Raleway"/>
                <a:ea typeface="Raleway"/>
                <a:cs typeface="Raleway"/>
                <a:sym typeface="Raleway"/>
              </a:rPr>
              <a:t>Право на коригиране </a:t>
            </a:r>
            <a:endParaRPr sz="1200">
              <a:solidFill>
                <a:schemeClr val="dk2"/>
              </a:solidFill>
              <a:highlight>
                <a:srgbClr val="FFFFFF"/>
              </a:highlight>
              <a:latin typeface="Raleway"/>
              <a:ea typeface="Raleway"/>
              <a:cs typeface="Raleway"/>
              <a:sym typeface="Raleway"/>
            </a:endParaRPr>
          </a:p>
          <a:p>
            <a:pPr marL="457200" marR="228600" lvl="0" indent="-298450" algn="l" rtl="0">
              <a:lnSpc>
                <a:spcPct val="125000"/>
              </a:lnSpc>
              <a:spcBef>
                <a:spcPts val="0"/>
              </a:spcBef>
              <a:spcAft>
                <a:spcPts val="0"/>
              </a:spcAft>
              <a:buClr>
                <a:srgbClr val="171A22"/>
              </a:buClr>
              <a:buSzPts val="1100"/>
              <a:buFont typeface="Raleway"/>
              <a:buChar char="●"/>
            </a:pPr>
            <a:r>
              <a:rPr lang="en" sz="1200">
                <a:solidFill>
                  <a:schemeClr val="dk2"/>
                </a:solidFill>
                <a:highlight>
                  <a:srgbClr val="FFFFFF"/>
                </a:highlight>
                <a:latin typeface="Raleway"/>
                <a:ea typeface="Raleway"/>
                <a:cs typeface="Raleway"/>
                <a:sym typeface="Raleway"/>
              </a:rPr>
              <a:t>Право на изтриване (Правото “да бъдеш забравен” - заличаване на лични данни)</a:t>
            </a:r>
            <a:endParaRPr sz="1200">
              <a:solidFill>
                <a:schemeClr val="dk2"/>
              </a:solidFill>
              <a:highlight>
                <a:srgbClr val="FFFFFF"/>
              </a:highlight>
              <a:latin typeface="Raleway"/>
              <a:ea typeface="Raleway"/>
              <a:cs typeface="Raleway"/>
              <a:sym typeface="Raleway"/>
            </a:endParaRPr>
          </a:p>
          <a:p>
            <a:pPr marL="457200" marR="228600" lvl="0" indent="-298450" algn="l" rtl="0">
              <a:lnSpc>
                <a:spcPct val="125000"/>
              </a:lnSpc>
              <a:spcBef>
                <a:spcPts val="0"/>
              </a:spcBef>
              <a:spcAft>
                <a:spcPts val="0"/>
              </a:spcAft>
              <a:buClr>
                <a:srgbClr val="171A22"/>
              </a:buClr>
              <a:buSzPts val="1100"/>
              <a:buFont typeface="Raleway"/>
              <a:buChar char="●"/>
            </a:pPr>
            <a:r>
              <a:rPr lang="en" sz="1200">
                <a:solidFill>
                  <a:schemeClr val="dk2"/>
                </a:solidFill>
                <a:highlight>
                  <a:srgbClr val="FFFFFF"/>
                </a:highlight>
                <a:latin typeface="Raleway"/>
                <a:ea typeface="Raleway"/>
                <a:cs typeface="Raleway"/>
                <a:sym typeface="Raleway"/>
              </a:rPr>
              <a:t>Право на ограничаване на обработването</a:t>
            </a:r>
            <a:endParaRPr sz="1200">
              <a:solidFill>
                <a:schemeClr val="dk2"/>
              </a:solidFill>
              <a:highlight>
                <a:srgbClr val="FFFFFF"/>
              </a:highlight>
              <a:latin typeface="Raleway"/>
              <a:ea typeface="Raleway"/>
              <a:cs typeface="Raleway"/>
              <a:sym typeface="Raleway"/>
            </a:endParaRPr>
          </a:p>
          <a:p>
            <a:pPr marL="457200" marR="228600" lvl="0" indent="-298450" algn="l" rtl="0">
              <a:lnSpc>
                <a:spcPct val="125000"/>
              </a:lnSpc>
              <a:spcBef>
                <a:spcPts val="0"/>
              </a:spcBef>
              <a:spcAft>
                <a:spcPts val="0"/>
              </a:spcAft>
              <a:buClr>
                <a:srgbClr val="171A22"/>
              </a:buClr>
              <a:buSzPts val="1100"/>
              <a:buFont typeface="Raleway"/>
              <a:buChar char="●"/>
            </a:pPr>
            <a:r>
              <a:rPr lang="en" sz="1200">
                <a:solidFill>
                  <a:schemeClr val="dk2"/>
                </a:solidFill>
                <a:highlight>
                  <a:srgbClr val="FFFFFF"/>
                </a:highlight>
                <a:latin typeface="Raleway"/>
                <a:ea typeface="Raleway"/>
                <a:cs typeface="Raleway"/>
                <a:sym typeface="Raleway"/>
              </a:rPr>
              <a:t>Право на преносимост на данните</a:t>
            </a:r>
            <a:endParaRPr sz="1200">
              <a:solidFill>
                <a:schemeClr val="dk2"/>
              </a:solidFill>
              <a:highlight>
                <a:srgbClr val="FFFFFF"/>
              </a:highlight>
              <a:latin typeface="Raleway"/>
              <a:ea typeface="Raleway"/>
              <a:cs typeface="Raleway"/>
              <a:sym typeface="Raleway"/>
            </a:endParaRPr>
          </a:p>
          <a:p>
            <a:pPr marL="457200" marR="228600" lvl="0" indent="-298450" algn="l" rtl="0">
              <a:lnSpc>
                <a:spcPct val="125000"/>
              </a:lnSpc>
              <a:spcBef>
                <a:spcPts val="0"/>
              </a:spcBef>
              <a:spcAft>
                <a:spcPts val="0"/>
              </a:spcAft>
              <a:buClr>
                <a:srgbClr val="171A22"/>
              </a:buClr>
              <a:buSzPts val="1100"/>
              <a:buFont typeface="Raleway"/>
              <a:buChar char="●"/>
            </a:pPr>
            <a:r>
              <a:rPr lang="en" sz="1200">
                <a:solidFill>
                  <a:schemeClr val="dk2"/>
                </a:solidFill>
                <a:highlight>
                  <a:srgbClr val="FFFFFF"/>
                </a:highlight>
                <a:latin typeface="Raleway"/>
                <a:ea typeface="Raleway"/>
                <a:cs typeface="Raleway"/>
                <a:sym typeface="Raleway"/>
              </a:rPr>
              <a:t>Оттегляне на съгласието за използване на лични данни и право на възражение</a:t>
            </a:r>
            <a:endParaRPr sz="1200">
              <a:solidFill>
                <a:schemeClr val="dk2"/>
              </a:solidFill>
              <a:highlight>
                <a:srgbClr val="FFFFFF"/>
              </a:highlight>
              <a:latin typeface="Raleway"/>
              <a:ea typeface="Raleway"/>
              <a:cs typeface="Raleway"/>
              <a:sym typeface="Raleway"/>
            </a:endParaRPr>
          </a:p>
          <a:p>
            <a:pPr marL="457200" marR="228600" lvl="0" indent="-298450" algn="l" rtl="0">
              <a:lnSpc>
                <a:spcPct val="125000"/>
              </a:lnSpc>
              <a:spcBef>
                <a:spcPts val="0"/>
              </a:spcBef>
              <a:spcAft>
                <a:spcPts val="0"/>
              </a:spcAft>
              <a:buClr>
                <a:srgbClr val="171A22"/>
              </a:buClr>
              <a:buSzPts val="1100"/>
              <a:buFont typeface="Raleway"/>
              <a:buChar char="●"/>
            </a:pPr>
            <a:r>
              <a:rPr lang="en" sz="1200">
                <a:solidFill>
                  <a:schemeClr val="dk2"/>
                </a:solidFill>
                <a:highlight>
                  <a:srgbClr val="FFFFFF"/>
                </a:highlight>
                <a:latin typeface="Raleway"/>
                <a:ea typeface="Raleway"/>
                <a:cs typeface="Raleway"/>
                <a:sym typeface="Raleway"/>
              </a:rPr>
              <a:t>Права при автоматизирано вземане на индивидуални решения и профилиране</a:t>
            </a:r>
            <a:endParaRPr sz="1200">
              <a:solidFill>
                <a:schemeClr val="dk2"/>
              </a:solidFill>
              <a:highlight>
                <a:srgbClr val="FFFFFF"/>
              </a:highlight>
              <a:latin typeface="Raleway"/>
              <a:ea typeface="Raleway"/>
              <a:cs typeface="Raleway"/>
              <a:sym typeface="Raleway"/>
            </a:endParaRPr>
          </a:p>
          <a:p>
            <a:pPr marL="457200" marR="0" lvl="0" indent="0" algn="l" rtl="0">
              <a:lnSpc>
                <a:spcPct val="115000"/>
              </a:lnSpc>
              <a:spcBef>
                <a:spcPts val="6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animEffect transition="in" filter="fade">
                                      <p:cBhvr>
                                        <p:cTn id="7" dur="1000"/>
                                        <p:tgtEl>
                                          <p:spTgt spid="3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5">
                                            <p:txEl>
                                              <p:pRg st="1" end="1"/>
                                            </p:txEl>
                                          </p:spTgt>
                                        </p:tgtEl>
                                        <p:attrNameLst>
                                          <p:attrName>style.visibility</p:attrName>
                                        </p:attrNameLst>
                                      </p:cBhvr>
                                      <p:to>
                                        <p:strVal val="visible"/>
                                      </p:to>
                                    </p:set>
                                    <p:animEffect transition="in" filter="fade">
                                      <p:cBhvr>
                                        <p:cTn id="12" dur="1000"/>
                                        <p:tgtEl>
                                          <p:spTgt spid="3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xEl>
                                              <p:pRg st="2" end="2"/>
                                            </p:txEl>
                                          </p:spTgt>
                                        </p:tgtEl>
                                        <p:attrNameLst>
                                          <p:attrName>style.visibility</p:attrName>
                                        </p:attrNameLst>
                                      </p:cBhvr>
                                      <p:to>
                                        <p:strVal val="visible"/>
                                      </p:to>
                                    </p:set>
                                    <p:animEffect transition="in" filter="fade">
                                      <p:cBhvr>
                                        <p:cTn id="17" dur="1000"/>
                                        <p:tgtEl>
                                          <p:spTgt spid="3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5">
                                            <p:txEl>
                                              <p:pRg st="3" end="3"/>
                                            </p:txEl>
                                          </p:spTgt>
                                        </p:tgtEl>
                                        <p:attrNameLst>
                                          <p:attrName>style.visibility</p:attrName>
                                        </p:attrNameLst>
                                      </p:cBhvr>
                                      <p:to>
                                        <p:strVal val="visible"/>
                                      </p:to>
                                    </p:set>
                                    <p:animEffect transition="in" filter="fade">
                                      <p:cBhvr>
                                        <p:cTn id="22" dur="1000"/>
                                        <p:tgtEl>
                                          <p:spTgt spid="3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5">
                                            <p:txEl>
                                              <p:pRg st="4" end="4"/>
                                            </p:txEl>
                                          </p:spTgt>
                                        </p:tgtEl>
                                        <p:attrNameLst>
                                          <p:attrName>style.visibility</p:attrName>
                                        </p:attrNameLst>
                                      </p:cBhvr>
                                      <p:to>
                                        <p:strVal val="visible"/>
                                      </p:to>
                                    </p:set>
                                    <p:animEffect transition="in" filter="fade">
                                      <p:cBhvr>
                                        <p:cTn id="27" dur="1000"/>
                                        <p:tgtEl>
                                          <p:spTgt spid="3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5">
                                            <p:txEl>
                                              <p:pRg st="5" end="5"/>
                                            </p:txEl>
                                          </p:spTgt>
                                        </p:tgtEl>
                                        <p:attrNameLst>
                                          <p:attrName>style.visibility</p:attrName>
                                        </p:attrNameLst>
                                      </p:cBhvr>
                                      <p:to>
                                        <p:strVal val="visible"/>
                                      </p:to>
                                    </p:set>
                                    <p:animEffect transition="in" filter="fade">
                                      <p:cBhvr>
                                        <p:cTn id="32" dur="1000"/>
                                        <p:tgtEl>
                                          <p:spTgt spid="32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5">
                                            <p:txEl>
                                              <p:pRg st="6" end="6"/>
                                            </p:txEl>
                                          </p:spTgt>
                                        </p:tgtEl>
                                        <p:attrNameLst>
                                          <p:attrName>style.visibility</p:attrName>
                                        </p:attrNameLst>
                                      </p:cBhvr>
                                      <p:to>
                                        <p:strVal val="visible"/>
                                      </p:to>
                                    </p:set>
                                    <p:animEffect transition="in" filter="fade">
                                      <p:cBhvr>
                                        <p:cTn id="37" dur="1000"/>
                                        <p:tgtEl>
                                          <p:spTgt spid="32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5">
                                            <p:txEl>
                                              <p:pRg st="7" end="7"/>
                                            </p:txEl>
                                          </p:spTgt>
                                        </p:tgtEl>
                                        <p:attrNameLst>
                                          <p:attrName>style.visibility</p:attrName>
                                        </p:attrNameLst>
                                      </p:cBhvr>
                                      <p:to>
                                        <p:strVal val="visible"/>
                                      </p:to>
                                    </p:set>
                                    <p:animEffect transition="in" filter="fade">
                                      <p:cBhvr>
                                        <p:cTn id="42" dur="1000"/>
                                        <p:tgtEl>
                                          <p:spTgt spid="32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5">
                                            <p:txEl>
                                              <p:pRg st="8" end="8"/>
                                            </p:txEl>
                                          </p:spTgt>
                                        </p:tgtEl>
                                        <p:attrNameLst>
                                          <p:attrName>style.visibility</p:attrName>
                                        </p:attrNameLst>
                                      </p:cBhvr>
                                      <p:to>
                                        <p:strVal val="visible"/>
                                      </p:to>
                                    </p:set>
                                    <p:animEffect transition="in" filter="fade">
                                      <p:cBhvr>
                                        <p:cTn id="47" dur="1000"/>
                                        <p:tgtEl>
                                          <p:spTgt spid="32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5">
                                            <p:txEl>
                                              <p:pRg st="9" end="9"/>
                                            </p:txEl>
                                          </p:spTgt>
                                        </p:tgtEl>
                                        <p:attrNameLst>
                                          <p:attrName>style.visibility</p:attrName>
                                        </p:attrNameLst>
                                      </p:cBhvr>
                                      <p:to>
                                        <p:strVal val="visible"/>
                                      </p:to>
                                    </p:set>
                                    <p:animEffect transition="in" filter="fade">
                                      <p:cBhvr>
                                        <p:cTn id="52" dur="1000"/>
                                        <p:tgtEl>
                                          <p:spTgt spid="32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3"/>
          <p:cNvPicPr preferRelativeResize="0"/>
          <p:nvPr/>
        </p:nvPicPr>
        <p:blipFill>
          <a:blip r:embed="rId3">
            <a:alphaModFix/>
          </a:blip>
          <a:stretch>
            <a:fillRect/>
          </a:stretch>
        </p:blipFill>
        <p:spPr>
          <a:xfrm>
            <a:off x="2010338" y="152400"/>
            <a:ext cx="5123329" cy="48387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4"/>
          <p:cNvSpPr txBox="1">
            <a:spLocks noGrp="1"/>
          </p:cNvSpPr>
          <p:nvPr>
            <p:ph type="title"/>
          </p:nvPr>
        </p:nvSpPr>
        <p:spPr>
          <a:xfrm>
            <a:off x="729450" y="1289250"/>
            <a:ext cx="7688700" cy="9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60">
                <a:solidFill>
                  <a:srgbClr val="000000"/>
                </a:solidFill>
              </a:rPr>
              <a:t>Благодаря за вниманието!</a:t>
            </a:r>
            <a:endParaRPr sz="3040"/>
          </a:p>
        </p:txBody>
      </p:sp>
      <p:sp>
        <p:nvSpPr>
          <p:cNvPr id="336" name="Google Shape;336;p44"/>
          <p:cNvSpPr txBox="1">
            <a:spLocks noGrp="1"/>
          </p:cNvSpPr>
          <p:nvPr>
            <p:ph type="body" idx="1"/>
          </p:nvPr>
        </p:nvSpPr>
        <p:spPr>
          <a:xfrm>
            <a:off x="729450" y="3076800"/>
            <a:ext cx="7688700" cy="1263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Ана Лазарова</a:t>
            </a:r>
            <a:endParaRPr sz="1165">
              <a:solidFill>
                <a:srgbClr val="000000"/>
              </a:solidFill>
              <a:latin typeface="Raleway"/>
              <a:ea typeface="Raleway"/>
              <a:cs typeface="Raleway"/>
              <a:sym typeface="Raleway"/>
            </a:endParaRPr>
          </a:p>
          <a:p>
            <a:pPr marL="0" lvl="0" indent="0" algn="l" rtl="0">
              <a:lnSpc>
                <a:spcPct val="95000"/>
              </a:lnSpc>
              <a:spcBef>
                <a:spcPts val="0"/>
              </a:spcBef>
              <a:spcAft>
                <a:spcPts val="0"/>
              </a:spcAft>
              <a:buSzPts val="605"/>
              <a:buNone/>
            </a:pP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имейл: ana@digrep.bg</a:t>
            </a: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094">
                <a:solidFill>
                  <a:srgbClr val="000000"/>
                </a:solidFill>
                <a:latin typeface="Raleway"/>
                <a:ea typeface="Raleway"/>
                <a:cs typeface="Raleway"/>
                <a:sym typeface="Raleway"/>
              </a:rPr>
              <a:t>Презентацията може да бъде използвана под лиценз CC-BY-SA 4.0</a:t>
            </a:r>
            <a:endParaRPr sz="109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236">
              <a:solidFill>
                <a:srgbClr val="000000"/>
              </a:solidFill>
              <a:latin typeface="Raleway"/>
              <a:ea typeface="Raleway"/>
              <a:cs typeface="Raleway"/>
              <a:sym typeface="Raleway"/>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729450" y="1397500"/>
            <a:ext cx="7688700" cy="66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rgbClr val="000000"/>
                </a:solidFill>
              </a:rPr>
              <a:t>Отворени данни</a:t>
            </a:r>
            <a:endParaRPr sz="3000">
              <a:solidFill>
                <a:srgbClr val="000000"/>
              </a:solidFill>
            </a:endParaRPr>
          </a:p>
          <a:p>
            <a:pPr marL="0" lvl="0" indent="0" algn="l" rtl="0">
              <a:lnSpc>
                <a:spcPct val="115000"/>
              </a:lnSpc>
              <a:spcBef>
                <a:spcPts val="1100"/>
              </a:spcBef>
              <a:spcAft>
                <a:spcPts val="0"/>
              </a:spcAft>
              <a:buNone/>
            </a:pPr>
            <a:endParaRPr sz="2800">
              <a:solidFill>
                <a:srgbClr val="000000"/>
              </a:solidFill>
            </a:endParaRPr>
          </a:p>
          <a:p>
            <a:pPr marL="0" marR="0" lvl="0" indent="0" algn="l" rtl="0">
              <a:lnSpc>
                <a:spcPct val="115000"/>
              </a:lnSpc>
              <a:spcBef>
                <a:spcPts val="0"/>
              </a:spcBef>
              <a:spcAft>
                <a:spcPts val="0"/>
              </a:spcAft>
              <a:buNone/>
            </a:pPr>
            <a:r>
              <a:rPr lang="en" sz="2800">
                <a:solidFill>
                  <a:srgbClr val="000000"/>
                </a:solidFill>
              </a:rPr>
              <a:t> </a:t>
            </a:r>
            <a:endParaRPr sz="2800">
              <a:solidFill>
                <a:srgbClr val="000000"/>
              </a:solidFill>
            </a:endParaRPr>
          </a:p>
          <a:p>
            <a:pPr marL="0" marR="0" lvl="0" indent="0" algn="l" rtl="0">
              <a:lnSpc>
                <a:spcPct val="115000"/>
              </a:lnSpc>
              <a:spcBef>
                <a:spcPts val="0"/>
              </a:spcBef>
              <a:spcAft>
                <a:spcPts val="0"/>
              </a:spcAft>
              <a:buNone/>
            </a:pPr>
            <a:endParaRPr sz="1600">
              <a:solidFill>
                <a:srgbClr val="000000"/>
              </a:solidFill>
            </a:endParaRPr>
          </a:p>
        </p:txBody>
      </p:sp>
      <p:sp>
        <p:nvSpPr>
          <p:cNvPr id="219" name="Google Shape;219;p24"/>
          <p:cNvSpPr txBox="1">
            <a:spLocks noGrp="1"/>
          </p:cNvSpPr>
          <p:nvPr>
            <p:ph type="body" idx="1"/>
          </p:nvPr>
        </p:nvSpPr>
        <p:spPr>
          <a:xfrm>
            <a:off x="729450" y="2017700"/>
            <a:ext cx="7688700" cy="2575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endParaRPr sz="1400">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r>
              <a:rPr lang="en" sz="2257">
                <a:solidFill>
                  <a:srgbClr val="000000"/>
                </a:solidFill>
                <a:latin typeface="Raleway"/>
                <a:ea typeface="Raleway"/>
                <a:cs typeface="Raleway"/>
                <a:sym typeface="Raleway"/>
              </a:rPr>
              <a:t>Социално-правни аспекти на информационните технологии</a:t>
            </a: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endParaRPr sz="2257">
              <a:solidFill>
                <a:srgbClr val="000000"/>
              </a:solidFill>
              <a:latin typeface="Raleway"/>
              <a:ea typeface="Raleway"/>
              <a:cs typeface="Raleway"/>
              <a:sym typeface="Raleway"/>
            </a:endParaRPr>
          </a:p>
          <a:p>
            <a:pPr marL="0" marR="0" lvl="0" indent="0" algn="l" rtl="0">
              <a:lnSpc>
                <a:spcPct val="115000"/>
              </a:lnSpc>
              <a:spcBef>
                <a:spcPts val="0"/>
              </a:spcBef>
              <a:spcAft>
                <a:spcPts val="0"/>
              </a:spcAft>
              <a:buNone/>
            </a:pPr>
            <a:r>
              <a:rPr lang="en" sz="2257">
                <a:solidFill>
                  <a:srgbClr val="000000"/>
                </a:solidFill>
                <a:latin typeface="Raleway"/>
                <a:ea typeface="Raleway"/>
                <a:cs typeface="Raleway"/>
                <a:sym typeface="Raleway"/>
              </a:rPr>
              <a:t>Ана Лазарова</a:t>
            </a:r>
            <a:endParaRPr sz="1687">
              <a:solidFill>
                <a:srgbClr val="000000"/>
              </a:solidFill>
              <a:latin typeface="Raleway"/>
              <a:ea typeface="Raleway"/>
              <a:cs typeface="Raleway"/>
              <a:sym typeface="Raleway"/>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Режим на използване на данни</a:t>
            </a:r>
            <a:endParaRPr sz="3200" b="0">
              <a:solidFill>
                <a:schemeClr val="dk1"/>
              </a:solidFill>
            </a:endParaRPr>
          </a:p>
        </p:txBody>
      </p:sp>
      <p:sp>
        <p:nvSpPr>
          <p:cNvPr id="225" name="Google Shape;225;p25"/>
          <p:cNvSpPr txBox="1"/>
          <p:nvPr/>
        </p:nvSpPr>
        <p:spPr>
          <a:xfrm>
            <a:off x="827975" y="1765800"/>
            <a:ext cx="7249200" cy="2745900"/>
          </a:xfrm>
          <a:prstGeom prst="rect">
            <a:avLst/>
          </a:prstGeom>
          <a:noFill/>
          <a:ln>
            <a:noFill/>
          </a:ln>
        </p:spPr>
        <p:txBody>
          <a:bodyPr spcFirstLastPara="1" wrap="square" lIns="81650" tIns="40825" rIns="81650" bIns="40825" anchor="ctr" anchorCtr="0">
            <a:noAutofit/>
          </a:bodyPr>
          <a:lstStyle/>
          <a:p>
            <a:pPr marL="457200" lvl="0" indent="-280193" algn="l" rtl="0">
              <a:lnSpc>
                <a:spcPct val="115000"/>
              </a:lnSpc>
              <a:spcBef>
                <a:spcPts val="500"/>
              </a:spcBef>
              <a:spcAft>
                <a:spcPts val="0"/>
              </a:spcAft>
              <a:buClr>
                <a:schemeClr val="dk2"/>
              </a:buClr>
              <a:buSzPts val="813"/>
              <a:buFont typeface="Raleway"/>
              <a:buChar char="●"/>
            </a:pPr>
            <a:r>
              <a:rPr lang="en">
                <a:solidFill>
                  <a:schemeClr val="dk2"/>
                </a:solidFill>
                <a:latin typeface="Raleway"/>
                <a:ea typeface="Raleway"/>
                <a:cs typeface="Raleway"/>
                <a:sym typeface="Raleway"/>
              </a:rPr>
              <a:t>Данни </a:t>
            </a:r>
            <a:endParaRPr>
              <a:solidFill>
                <a:schemeClr val="dk2"/>
              </a:solidFill>
              <a:latin typeface="Raleway"/>
              <a:ea typeface="Raleway"/>
              <a:cs typeface="Raleway"/>
              <a:sym typeface="Raleway"/>
            </a:endParaRPr>
          </a:p>
          <a:p>
            <a:pPr marL="914400" marR="0" lvl="1" indent="-272256" algn="l" rtl="0">
              <a:lnSpc>
                <a:spcPct val="115000"/>
              </a:lnSpc>
              <a:spcBef>
                <a:spcPts val="0"/>
              </a:spcBef>
              <a:spcAft>
                <a:spcPts val="0"/>
              </a:spcAft>
              <a:buClr>
                <a:schemeClr val="dk2"/>
              </a:buClr>
              <a:buSzPts val="688"/>
              <a:buFont typeface="Raleway"/>
              <a:buChar char="○"/>
            </a:pPr>
            <a:r>
              <a:rPr lang="en">
                <a:solidFill>
                  <a:schemeClr val="dk2"/>
                </a:solidFill>
                <a:latin typeface="Raleway"/>
                <a:ea typeface="Raleway"/>
                <a:cs typeface="Raleway"/>
                <a:sym typeface="Raleway"/>
              </a:rPr>
              <a:t>Регламент (ЕС) 2018/1807 за неличните данни; Акт за управление на данните (Регламент (ЕС) 2022/868); Акт за данните (Регламент 2023/2854)</a:t>
            </a:r>
            <a:endParaRPr>
              <a:solidFill>
                <a:schemeClr val="dk2"/>
              </a:solidFill>
              <a:latin typeface="Raleway"/>
              <a:ea typeface="Raleway"/>
              <a:cs typeface="Raleway"/>
              <a:sym typeface="Raleway"/>
            </a:endParaRPr>
          </a:p>
          <a:p>
            <a:pPr marL="457200" lvl="0" indent="-280193" algn="l" rtl="0">
              <a:lnSpc>
                <a:spcPct val="115000"/>
              </a:lnSpc>
              <a:spcBef>
                <a:spcPts val="0"/>
              </a:spcBef>
              <a:spcAft>
                <a:spcPts val="0"/>
              </a:spcAft>
              <a:buClr>
                <a:schemeClr val="dk2"/>
              </a:buClr>
              <a:buSzPts val="813"/>
              <a:buFont typeface="Raleway"/>
              <a:buChar char="●"/>
            </a:pPr>
            <a:r>
              <a:rPr lang="en">
                <a:solidFill>
                  <a:schemeClr val="dk2"/>
                </a:solidFill>
                <a:latin typeface="Raleway"/>
                <a:ea typeface="Raleway"/>
                <a:cs typeface="Raleway"/>
                <a:sym typeface="Raleway"/>
              </a:rPr>
              <a:t>Лични данни</a:t>
            </a:r>
            <a:endParaRPr>
              <a:solidFill>
                <a:schemeClr val="dk2"/>
              </a:solidFill>
              <a:latin typeface="Raleway"/>
              <a:ea typeface="Raleway"/>
              <a:cs typeface="Raleway"/>
              <a:sym typeface="Raleway"/>
            </a:endParaRPr>
          </a:p>
          <a:p>
            <a:pPr marL="914400" marR="0" lvl="1" indent="-272256" algn="l" rtl="0">
              <a:lnSpc>
                <a:spcPct val="115000"/>
              </a:lnSpc>
              <a:spcBef>
                <a:spcPts val="0"/>
              </a:spcBef>
              <a:spcAft>
                <a:spcPts val="0"/>
              </a:spcAft>
              <a:buClr>
                <a:schemeClr val="dk2"/>
              </a:buClr>
              <a:buSzPts val="688"/>
              <a:buFont typeface="Raleway"/>
              <a:buChar char="○"/>
            </a:pPr>
            <a:r>
              <a:rPr lang="en">
                <a:solidFill>
                  <a:schemeClr val="dk2"/>
                </a:solidFill>
                <a:latin typeface="Raleway"/>
                <a:ea typeface="Raleway"/>
                <a:cs typeface="Raleway"/>
                <a:sym typeface="Raleway"/>
              </a:rPr>
              <a:t>GDPR (Регламент (ЕС) 2016/679); ЗЗЛД</a:t>
            </a:r>
            <a:endParaRPr>
              <a:solidFill>
                <a:schemeClr val="dk2"/>
              </a:solidFill>
              <a:latin typeface="Raleway"/>
              <a:ea typeface="Raleway"/>
              <a:cs typeface="Raleway"/>
              <a:sym typeface="Raleway"/>
            </a:endParaRPr>
          </a:p>
          <a:p>
            <a:pPr marL="457200" marR="0" lvl="0" indent="-280193" algn="l" rtl="0">
              <a:lnSpc>
                <a:spcPct val="115000"/>
              </a:lnSpc>
              <a:spcBef>
                <a:spcPts val="0"/>
              </a:spcBef>
              <a:spcAft>
                <a:spcPts val="0"/>
              </a:spcAft>
              <a:buClr>
                <a:schemeClr val="dk2"/>
              </a:buClr>
              <a:buSzPts val="813"/>
              <a:buFont typeface="Raleway"/>
              <a:buChar char="●"/>
            </a:pPr>
            <a:r>
              <a:rPr lang="en">
                <a:solidFill>
                  <a:schemeClr val="dk2"/>
                </a:solidFill>
                <a:latin typeface="Raleway"/>
                <a:ea typeface="Raleway"/>
                <a:cs typeface="Raleway"/>
                <a:sym typeface="Raleway"/>
              </a:rPr>
              <a:t>Обществена информация</a:t>
            </a:r>
            <a:endParaRPr>
              <a:solidFill>
                <a:schemeClr val="dk2"/>
              </a:solidFill>
              <a:latin typeface="Raleway"/>
              <a:ea typeface="Raleway"/>
              <a:cs typeface="Raleway"/>
              <a:sym typeface="Raleway"/>
            </a:endParaRPr>
          </a:p>
          <a:p>
            <a:pPr marL="914400" marR="0" lvl="1" indent="-272256" algn="l" rtl="0">
              <a:lnSpc>
                <a:spcPct val="115000"/>
              </a:lnSpc>
              <a:spcBef>
                <a:spcPts val="0"/>
              </a:spcBef>
              <a:spcAft>
                <a:spcPts val="0"/>
              </a:spcAft>
              <a:buClr>
                <a:schemeClr val="dk2"/>
              </a:buClr>
              <a:buSzPts val="688"/>
              <a:buFont typeface="Raleway"/>
              <a:buChar char="○"/>
            </a:pPr>
            <a:r>
              <a:rPr lang="en">
                <a:solidFill>
                  <a:schemeClr val="dk2"/>
                </a:solidFill>
                <a:latin typeface="Raleway"/>
                <a:ea typeface="Raleway"/>
                <a:cs typeface="Raleway"/>
                <a:sym typeface="Raleway"/>
              </a:rPr>
              <a:t>Директива (ЕС) 2019/1024, ЗДОИ</a:t>
            </a:r>
            <a:endParaRPr>
              <a:solidFill>
                <a:schemeClr val="dk2"/>
              </a:solidFill>
              <a:latin typeface="Raleway"/>
              <a:ea typeface="Raleway"/>
              <a:cs typeface="Raleway"/>
              <a:sym typeface="Raleway"/>
            </a:endParaRPr>
          </a:p>
          <a:p>
            <a:pPr marL="457200" marR="0" lvl="0" indent="-280193" algn="l" rtl="0">
              <a:lnSpc>
                <a:spcPct val="115000"/>
              </a:lnSpc>
              <a:spcBef>
                <a:spcPts val="0"/>
              </a:spcBef>
              <a:spcAft>
                <a:spcPts val="0"/>
              </a:spcAft>
              <a:buClr>
                <a:schemeClr val="dk2"/>
              </a:buClr>
              <a:buSzPts val="813"/>
              <a:buFont typeface="Raleway"/>
              <a:buChar char="●"/>
            </a:pPr>
            <a:r>
              <a:rPr lang="en">
                <a:solidFill>
                  <a:schemeClr val="dk2"/>
                </a:solidFill>
                <a:latin typeface="Raleway"/>
                <a:ea typeface="Raleway"/>
                <a:cs typeface="Raleway"/>
                <a:sym typeface="Raleway"/>
              </a:rPr>
              <a:t>Информация от обществения сектор</a:t>
            </a:r>
            <a:endParaRPr>
              <a:solidFill>
                <a:schemeClr val="dk2"/>
              </a:solidFill>
              <a:latin typeface="Raleway"/>
              <a:ea typeface="Raleway"/>
              <a:cs typeface="Raleway"/>
              <a:sym typeface="Raleway"/>
            </a:endParaRPr>
          </a:p>
          <a:p>
            <a:pPr marL="914400" marR="0" lvl="1" indent="-272256" algn="l" rtl="0">
              <a:lnSpc>
                <a:spcPct val="115000"/>
              </a:lnSpc>
              <a:spcBef>
                <a:spcPts val="0"/>
              </a:spcBef>
              <a:spcAft>
                <a:spcPts val="0"/>
              </a:spcAft>
              <a:buClr>
                <a:schemeClr val="dk2"/>
              </a:buClr>
              <a:buSzPts val="688"/>
              <a:buFont typeface="Raleway"/>
              <a:buChar char="○"/>
            </a:pPr>
            <a:r>
              <a:rPr lang="en">
                <a:solidFill>
                  <a:schemeClr val="dk2"/>
                </a:solidFill>
                <a:latin typeface="Raleway"/>
                <a:ea typeface="Raleway"/>
                <a:cs typeface="Raleway"/>
                <a:sym typeface="Raleway"/>
              </a:rPr>
              <a:t>Директива (ЕС) 2019/102, ЗДОИ</a:t>
            </a:r>
            <a:endParaRPr>
              <a:solidFill>
                <a:schemeClr val="dk2"/>
              </a:solidFill>
              <a:latin typeface="Raleway"/>
              <a:ea typeface="Raleway"/>
              <a:cs typeface="Raleway"/>
              <a:sym typeface="Raleway"/>
            </a:endParaRPr>
          </a:p>
          <a:p>
            <a:pPr marL="914400" marR="0" lvl="1" indent="-272256" algn="l" rtl="0">
              <a:lnSpc>
                <a:spcPct val="115000"/>
              </a:lnSpc>
              <a:spcBef>
                <a:spcPts val="0"/>
              </a:spcBef>
              <a:spcAft>
                <a:spcPts val="0"/>
              </a:spcAft>
              <a:buClr>
                <a:schemeClr val="dk2"/>
              </a:buClr>
              <a:buSzPts val="688"/>
              <a:buFont typeface="Raleway"/>
              <a:buChar char="○"/>
            </a:pPr>
            <a:r>
              <a:rPr lang="en">
                <a:solidFill>
                  <a:schemeClr val="dk2"/>
                </a:solidFill>
                <a:latin typeface="Raleway"/>
                <a:ea typeface="Raleway"/>
                <a:cs typeface="Raleway"/>
                <a:sym typeface="Raleway"/>
              </a:rPr>
              <a:t>Пространствени данни (</a:t>
            </a:r>
            <a:r>
              <a:rPr lang="en" u="sng">
                <a:solidFill>
                  <a:schemeClr val="hlink"/>
                </a:solidFill>
                <a:latin typeface="Raleway"/>
                <a:ea typeface="Raleway"/>
                <a:cs typeface="Raleway"/>
                <a:sym typeface="Raleway"/>
                <a:hlinkClick r:id="rId3"/>
              </a:rPr>
              <a:t>Закон за достъп до пространствени данни</a:t>
            </a:r>
            <a:r>
              <a:rPr lang="en">
                <a:solidFill>
                  <a:schemeClr val="dk2"/>
                </a:solidFill>
                <a:latin typeface="Raleway"/>
                <a:ea typeface="Raleway"/>
                <a:cs typeface="Raleway"/>
                <a:sym typeface="Raleway"/>
              </a:rPr>
              <a:t>)</a:t>
            </a: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fade">
                                      <p:cBhvr>
                                        <p:cTn id="7" dur="1000"/>
                                        <p:tgtEl>
                                          <p:spTgt spid="2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Effect transition="in" filter="fade">
                                      <p:cBhvr>
                                        <p:cTn id="12" dur="1000"/>
                                        <p:tgtEl>
                                          <p:spTgt spid="2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Effect transition="in" filter="fade">
                                      <p:cBhvr>
                                        <p:cTn id="17" dur="1000"/>
                                        <p:tgtEl>
                                          <p:spTgt spid="2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
                                            <p:txEl>
                                              <p:pRg st="3" end="3"/>
                                            </p:txEl>
                                          </p:spTgt>
                                        </p:tgtEl>
                                        <p:attrNameLst>
                                          <p:attrName>style.visibility</p:attrName>
                                        </p:attrNameLst>
                                      </p:cBhvr>
                                      <p:to>
                                        <p:strVal val="visible"/>
                                      </p:to>
                                    </p:set>
                                    <p:animEffect transition="in" filter="fade">
                                      <p:cBhvr>
                                        <p:cTn id="22" dur="1000"/>
                                        <p:tgtEl>
                                          <p:spTgt spid="2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
                                            <p:txEl>
                                              <p:pRg st="4" end="4"/>
                                            </p:txEl>
                                          </p:spTgt>
                                        </p:tgtEl>
                                        <p:attrNameLst>
                                          <p:attrName>style.visibility</p:attrName>
                                        </p:attrNameLst>
                                      </p:cBhvr>
                                      <p:to>
                                        <p:strVal val="visible"/>
                                      </p:to>
                                    </p:set>
                                    <p:animEffect transition="in" filter="fade">
                                      <p:cBhvr>
                                        <p:cTn id="27" dur="1000"/>
                                        <p:tgtEl>
                                          <p:spTgt spid="2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
                                            <p:txEl>
                                              <p:pRg st="5" end="5"/>
                                            </p:txEl>
                                          </p:spTgt>
                                        </p:tgtEl>
                                        <p:attrNameLst>
                                          <p:attrName>style.visibility</p:attrName>
                                        </p:attrNameLst>
                                      </p:cBhvr>
                                      <p:to>
                                        <p:strVal val="visible"/>
                                      </p:to>
                                    </p:set>
                                    <p:animEffect transition="in" filter="fade">
                                      <p:cBhvr>
                                        <p:cTn id="32" dur="1000"/>
                                        <p:tgtEl>
                                          <p:spTgt spid="22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
                                            <p:txEl>
                                              <p:pRg st="6" end="6"/>
                                            </p:txEl>
                                          </p:spTgt>
                                        </p:tgtEl>
                                        <p:attrNameLst>
                                          <p:attrName>style.visibility</p:attrName>
                                        </p:attrNameLst>
                                      </p:cBhvr>
                                      <p:to>
                                        <p:strVal val="visible"/>
                                      </p:to>
                                    </p:set>
                                    <p:animEffect transition="in" filter="fade">
                                      <p:cBhvr>
                                        <p:cTn id="37" dur="1000"/>
                                        <p:tgtEl>
                                          <p:spTgt spid="22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5">
                                            <p:txEl>
                                              <p:pRg st="7" end="7"/>
                                            </p:txEl>
                                          </p:spTgt>
                                        </p:tgtEl>
                                        <p:attrNameLst>
                                          <p:attrName>style.visibility</p:attrName>
                                        </p:attrNameLst>
                                      </p:cBhvr>
                                      <p:to>
                                        <p:strVal val="visible"/>
                                      </p:to>
                                    </p:set>
                                    <p:animEffect transition="in" filter="fade">
                                      <p:cBhvr>
                                        <p:cTn id="42" dur="1000"/>
                                        <p:tgtEl>
                                          <p:spTgt spid="22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5">
                                            <p:txEl>
                                              <p:pRg st="8" end="8"/>
                                            </p:txEl>
                                          </p:spTgt>
                                        </p:tgtEl>
                                        <p:attrNameLst>
                                          <p:attrName>style.visibility</p:attrName>
                                        </p:attrNameLst>
                                      </p:cBhvr>
                                      <p:to>
                                        <p:strVal val="visible"/>
                                      </p:to>
                                    </p:set>
                                    <p:animEffect transition="in" filter="fade">
                                      <p:cBhvr>
                                        <p:cTn id="47" dur="1000"/>
                                        <p:tgtEl>
                                          <p:spTgt spid="2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990"/>
              <a:buNone/>
            </a:pPr>
            <a:r>
              <a:rPr lang="en" sz="2320"/>
              <a:t>Отворени данни</a:t>
            </a:r>
            <a:endParaRPr sz="2320"/>
          </a:p>
        </p:txBody>
      </p:sp>
      <p:sp>
        <p:nvSpPr>
          <p:cNvPr id="231" name="Google Shape;231;p26"/>
          <p:cNvSpPr txBox="1">
            <a:spLocks noGrp="1"/>
          </p:cNvSpPr>
          <p:nvPr>
            <p:ph type="body" idx="1"/>
          </p:nvPr>
        </p:nvSpPr>
        <p:spPr>
          <a:xfrm>
            <a:off x="729450" y="1960200"/>
            <a:ext cx="7688700" cy="23796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50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концепцията за отворени данни черпи вдъхновение от множество източници, включително принципите на софтуера с отворен код и схемите за лицензиране на отворено съдържание, по-специално Creative Commons. </a:t>
            </a:r>
            <a:endParaRPr sz="1400">
              <a:solidFill>
                <a:srgbClr val="2F2B20"/>
              </a:solidFill>
              <a:latin typeface="Raleway"/>
              <a:ea typeface="Raleway"/>
              <a:cs typeface="Raleway"/>
              <a:sym typeface="Raleway"/>
            </a:endParaRPr>
          </a:p>
          <a:p>
            <a:pPr marL="457200" marR="0" lvl="0"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в най-широката си форма концепцията се отнася до данни, до които </a:t>
            </a:r>
            <a:endParaRPr sz="1400">
              <a:solidFill>
                <a:srgbClr val="2F2B20"/>
              </a:solidFill>
              <a:latin typeface="Raleway"/>
              <a:ea typeface="Raleway"/>
              <a:cs typeface="Raleway"/>
              <a:sym typeface="Raleway"/>
            </a:endParaRPr>
          </a:p>
          <a:p>
            <a:pPr marL="457200" marR="0" lvl="0" indent="0" algn="l" rtl="0">
              <a:lnSpc>
                <a:spcPct val="115000"/>
              </a:lnSpc>
              <a:spcBef>
                <a:spcPts val="500"/>
              </a:spcBef>
              <a:spcAft>
                <a:spcPts val="0"/>
              </a:spcAft>
              <a:buNone/>
            </a:pPr>
            <a:r>
              <a:rPr lang="en" sz="1400" i="1">
                <a:solidFill>
                  <a:srgbClr val="2F2B20"/>
                </a:solidFill>
                <a:latin typeface="Raleway"/>
                <a:ea typeface="Raleway"/>
                <a:cs typeface="Raleway"/>
                <a:sym typeface="Raleway"/>
              </a:rPr>
              <a:t>"всеки може да има свободен достъп, да ги използва, да ги променя и да ги споделя с каквато и да е цел (при максимално задължение за запазване на произхода и отворения характер на данните)” </a:t>
            </a:r>
            <a:endParaRPr sz="1400" i="1">
              <a:solidFill>
                <a:srgbClr val="2F2B20"/>
              </a:solidFill>
              <a:latin typeface="Raleway"/>
              <a:ea typeface="Raleway"/>
              <a:cs typeface="Raleway"/>
              <a:sym typeface="Raleway"/>
            </a:endParaRPr>
          </a:p>
          <a:p>
            <a:pPr marL="914400" marR="0" lvl="0" indent="0" algn="l" rtl="0">
              <a:lnSpc>
                <a:spcPct val="115000"/>
              </a:lnSpc>
              <a:spcBef>
                <a:spcPts val="500"/>
              </a:spcBef>
              <a:spcAft>
                <a:spcPts val="0"/>
              </a:spcAft>
              <a:buNone/>
            </a:pPr>
            <a:r>
              <a:rPr lang="en" sz="1400">
                <a:solidFill>
                  <a:srgbClr val="2F2B20"/>
                </a:solidFill>
                <a:latin typeface="Raleway"/>
                <a:ea typeface="Raleway"/>
                <a:cs typeface="Raleway"/>
                <a:sym typeface="Raleway"/>
              </a:rPr>
              <a:t>Open Knowledge Foundation, </a:t>
            </a:r>
            <a:r>
              <a:rPr lang="en" sz="1400" u="sng">
                <a:solidFill>
                  <a:schemeClr val="hlink"/>
                </a:solidFill>
                <a:latin typeface="Raleway"/>
                <a:ea typeface="Raleway"/>
                <a:cs typeface="Raleway"/>
                <a:sym typeface="Raleway"/>
                <a:hlinkClick r:id="rId3"/>
              </a:rPr>
              <a:t>History of the Open Definition</a:t>
            </a:r>
            <a:endParaRPr sz="1050">
              <a:solidFill>
                <a:srgbClr val="676B6D"/>
              </a:solidFill>
              <a:highlight>
                <a:srgbClr val="FFFFFF"/>
              </a:highlight>
              <a:latin typeface="Arial"/>
              <a:ea typeface="Arial"/>
              <a:cs typeface="Arial"/>
              <a:sym typeface="Arial"/>
            </a:endParaRPr>
          </a:p>
          <a:p>
            <a:pPr marL="457200" marR="0" lvl="0" indent="0" algn="l" rtl="0">
              <a:lnSpc>
                <a:spcPct val="115000"/>
              </a:lnSpc>
              <a:spcBef>
                <a:spcPts val="500"/>
              </a:spcBef>
              <a:spcAft>
                <a:spcPts val="0"/>
              </a:spcAft>
              <a:buNone/>
            </a:pPr>
            <a:endParaRPr sz="1500">
              <a:solidFill>
                <a:srgbClr val="2F2B20"/>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animEffect transition="in" filter="fade">
                                      <p:cBhvr>
                                        <p:cTn id="7" dur="1000"/>
                                        <p:tgtEl>
                                          <p:spTgt spid="2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xEl>
                                              <p:pRg st="1" end="1"/>
                                            </p:txEl>
                                          </p:spTgt>
                                        </p:tgtEl>
                                        <p:attrNameLst>
                                          <p:attrName>style.visibility</p:attrName>
                                        </p:attrNameLst>
                                      </p:cBhvr>
                                      <p:to>
                                        <p:strVal val="visible"/>
                                      </p:to>
                                    </p:set>
                                    <p:animEffect transition="in" filter="fade">
                                      <p:cBhvr>
                                        <p:cTn id="12" dur="1000"/>
                                        <p:tgtEl>
                                          <p:spTgt spid="2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1">
                                            <p:txEl>
                                              <p:pRg st="2" end="2"/>
                                            </p:txEl>
                                          </p:spTgt>
                                        </p:tgtEl>
                                        <p:attrNameLst>
                                          <p:attrName>style.visibility</p:attrName>
                                        </p:attrNameLst>
                                      </p:cBhvr>
                                      <p:to>
                                        <p:strVal val="visible"/>
                                      </p:to>
                                    </p:set>
                                    <p:animEffect transition="in" filter="fade">
                                      <p:cBhvr>
                                        <p:cTn id="17" dur="1000"/>
                                        <p:tgtEl>
                                          <p:spTgt spid="2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1">
                                            <p:txEl>
                                              <p:pRg st="3" end="3"/>
                                            </p:txEl>
                                          </p:spTgt>
                                        </p:tgtEl>
                                        <p:attrNameLst>
                                          <p:attrName>style.visibility</p:attrName>
                                        </p:attrNameLst>
                                      </p:cBhvr>
                                      <p:to>
                                        <p:strVal val="visible"/>
                                      </p:to>
                                    </p:set>
                                    <p:animEffect transition="in" filter="fade">
                                      <p:cBhvr>
                                        <p:cTn id="22" dur="1000"/>
                                        <p:tgtEl>
                                          <p:spTgt spid="2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1">
                                            <p:txEl>
                                              <p:pRg st="4" end="4"/>
                                            </p:txEl>
                                          </p:spTgt>
                                        </p:tgtEl>
                                        <p:attrNameLst>
                                          <p:attrName>style.visibility</p:attrName>
                                        </p:attrNameLst>
                                      </p:cBhvr>
                                      <p:to>
                                        <p:strVal val="visible"/>
                                      </p:to>
                                    </p:set>
                                    <p:animEffect transition="in" filter="fade">
                                      <p:cBhvr>
                                        <p:cTn id="27" dur="1000"/>
                                        <p:tgtEl>
                                          <p:spTgt spid="2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990"/>
              <a:buNone/>
            </a:pPr>
            <a:r>
              <a:rPr lang="en" sz="2320"/>
              <a:t>Отворени данни</a:t>
            </a:r>
            <a:endParaRPr sz="2320"/>
          </a:p>
        </p:txBody>
      </p:sp>
      <p:sp>
        <p:nvSpPr>
          <p:cNvPr id="237" name="Google Shape;237;p27"/>
          <p:cNvSpPr txBox="1">
            <a:spLocks noGrp="1"/>
          </p:cNvSpPr>
          <p:nvPr>
            <p:ph type="body" idx="1"/>
          </p:nvPr>
        </p:nvSpPr>
        <p:spPr>
          <a:xfrm>
            <a:off x="729450" y="1960200"/>
            <a:ext cx="7688700" cy="2379600"/>
          </a:xfrm>
          <a:prstGeom prst="rect">
            <a:avLst/>
          </a:prstGeom>
        </p:spPr>
        <p:txBody>
          <a:bodyPr spcFirstLastPara="1" wrap="square" lIns="91425" tIns="91425" rIns="91425" bIns="91425" anchor="t" anchorCtr="0">
            <a:noAutofit/>
          </a:bodyPr>
          <a:lstStyle/>
          <a:p>
            <a:pPr marL="0" marR="0" lvl="0" indent="0" algn="l" rtl="0">
              <a:lnSpc>
                <a:spcPct val="115000"/>
              </a:lnSpc>
              <a:spcBef>
                <a:spcPts val="500"/>
              </a:spcBef>
              <a:spcAft>
                <a:spcPts val="0"/>
              </a:spcAft>
              <a:buNone/>
            </a:pPr>
            <a:r>
              <a:rPr lang="en" sz="1400">
                <a:solidFill>
                  <a:srgbClr val="2F2B20"/>
                </a:solidFill>
                <a:latin typeface="Raleway"/>
                <a:ea typeface="Raleway"/>
                <a:cs typeface="Raleway"/>
                <a:sym typeface="Raleway"/>
              </a:rPr>
              <a:t>За да стане това възможно, данните трябва да бъдат не само юридически отворени, т.е. да не са обременени с ограничения върху интелектуалната собственост, но и да са технически отворени, т.е. </a:t>
            </a:r>
            <a:endParaRPr sz="1400">
              <a:solidFill>
                <a:srgbClr val="2F2B20"/>
              </a:solidFill>
              <a:latin typeface="Raleway"/>
              <a:ea typeface="Raleway"/>
              <a:cs typeface="Raleway"/>
              <a:sym typeface="Raleway"/>
            </a:endParaRPr>
          </a:p>
          <a:p>
            <a:pPr marL="457200" marR="0" lvl="0" indent="-317500" algn="l" rtl="0">
              <a:lnSpc>
                <a:spcPct val="115000"/>
              </a:lnSpc>
              <a:spcBef>
                <a:spcPts val="50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машинночетими и </a:t>
            </a:r>
            <a:endParaRPr sz="1400">
              <a:solidFill>
                <a:srgbClr val="2F2B20"/>
              </a:solidFill>
              <a:latin typeface="Raleway"/>
              <a:ea typeface="Raleway"/>
              <a:cs typeface="Raleway"/>
              <a:sym typeface="Raleway"/>
            </a:endParaRPr>
          </a:p>
          <a:p>
            <a:pPr marL="457200" marR="0" lvl="0"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достъпни в отворен формат. </a:t>
            </a:r>
            <a:endParaRPr sz="14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r>
              <a:rPr lang="en" sz="1400">
                <a:solidFill>
                  <a:srgbClr val="2F2B20"/>
                </a:solidFill>
                <a:latin typeface="Raleway"/>
                <a:ea typeface="Raleway"/>
                <a:cs typeface="Raleway"/>
                <a:sym typeface="Raleway"/>
              </a:rPr>
              <a:t>Концепцията за отворени данни е силно свързана с развитието на информационните политики в публичния сектор, които насърчават повторната употреба (особено в ЕС)..</a:t>
            </a:r>
            <a:endParaRPr sz="1050">
              <a:solidFill>
                <a:srgbClr val="676B6D"/>
              </a:solidFill>
              <a:highlight>
                <a:srgbClr val="FFFFFF"/>
              </a:highlight>
              <a:latin typeface="Arial"/>
              <a:ea typeface="Arial"/>
              <a:cs typeface="Arial"/>
              <a:sym typeface="Arial"/>
            </a:endParaRPr>
          </a:p>
          <a:p>
            <a:pPr marL="457200" marR="0" lvl="0" indent="0" algn="l" rtl="0">
              <a:lnSpc>
                <a:spcPct val="115000"/>
              </a:lnSpc>
              <a:spcBef>
                <a:spcPts val="500"/>
              </a:spcBef>
              <a:spcAft>
                <a:spcPts val="0"/>
              </a:spcAft>
              <a:buNone/>
            </a:pPr>
            <a:endParaRPr sz="1500">
              <a:solidFill>
                <a:srgbClr val="2F2B20"/>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1000"/>
                                        <p:tgtEl>
                                          <p:spTgt spid="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xEl>
                                              <p:pRg st="1" end="1"/>
                                            </p:txEl>
                                          </p:spTgt>
                                        </p:tgtEl>
                                        <p:attrNameLst>
                                          <p:attrName>style.visibility</p:attrName>
                                        </p:attrNameLst>
                                      </p:cBhvr>
                                      <p:to>
                                        <p:strVal val="visible"/>
                                      </p:to>
                                    </p:set>
                                    <p:animEffect transition="in" filter="fade">
                                      <p:cBhvr>
                                        <p:cTn id="12" dur="1000"/>
                                        <p:tgtEl>
                                          <p:spTgt spid="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7">
                                            <p:txEl>
                                              <p:pRg st="2" end="2"/>
                                            </p:txEl>
                                          </p:spTgt>
                                        </p:tgtEl>
                                        <p:attrNameLst>
                                          <p:attrName>style.visibility</p:attrName>
                                        </p:attrNameLst>
                                      </p:cBhvr>
                                      <p:to>
                                        <p:strVal val="visible"/>
                                      </p:to>
                                    </p:set>
                                    <p:animEffect transition="in" filter="fade">
                                      <p:cBhvr>
                                        <p:cTn id="17" dur="1000"/>
                                        <p:tgtEl>
                                          <p:spTgt spid="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7">
                                            <p:txEl>
                                              <p:pRg st="3" end="3"/>
                                            </p:txEl>
                                          </p:spTgt>
                                        </p:tgtEl>
                                        <p:attrNameLst>
                                          <p:attrName>style.visibility</p:attrName>
                                        </p:attrNameLst>
                                      </p:cBhvr>
                                      <p:to>
                                        <p:strVal val="visible"/>
                                      </p:to>
                                    </p:set>
                                    <p:animEffect transition="in" filter="fade">
                                      <p:cBhvr>
                                        <p:cTn id="22" dur="1000"/>
                                        <p:tgtEl>
                                          <p:spTgt spid="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7">
                                            <p:txEl>
                                              <p:pRg st="4" end="4"/>
                                            </p:txEl>
                                          </p:spTgt>
                                        </p:tgtEl>
                                        <p:attrNameLst>
                                          <p:attrName>style.visibility</p:attrName>
                                        </p:attrNameLst>
                                      </p:cBhvr>
                                      <p:to>
                                        <p:strVal val="visible"/>
                                      </p:to>
                                    </p:set>
                                    <p:animEffect transition="in" filter="fade">
                                      <p:cBhvr>
                                        <p:cTn id="27" dur="10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Обективиране</a:t>
            </a:r>
            <a:endParaRPr/>
          </a:p>
        </p:txBody>
      </p:sp>
      <p:sp>
        <p:nvSpPr>
          <p:cNvPr id="303" name="Google Shape;303;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32500" lnSpcReduction="20000"/>
          </a:bodyPr>
          <a:lstStyle/>
          <a:p>
            <a:pPr marL="457200" marR="0" lvl="0" indent="-330200" algn="l" rtl="0">
              <a:lnSpc>
                <a:spcPct val="115000"/>
              </a:lnSpc>
              <a:spcBef>
                <a:spcPts val="120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дихотомия “идея &lt;&gt; изразяване”</a:t>
            </a:r>
            <a:endParaRPr sz="6400">
              <a:solidFill>
                <a:srgbClr val="000000"/>
              </a:solidFill>
              <a:latin typeface="Raleway"/>
              <a:ea typeface="Raleway"/>
              <a:cs typeface="Raleway"/>
              <a:sym typeface="Raleway"/>
            </a:endParaRPr>
          </a:p>
          <a:p>
            <a:pPr marL="457200" marR="0" lvl="0"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обективиране  =/=  разгласяване  =/=  публикуване</a:t>
            </a:r>
            <a:endParaRPr sz="6400">
              <a:solidFill>
                <a:srgbClr val="000000"/>
              </a:solidFill>
              <a:latin typeface="Raleway"/>
              <a:ea typeface="Raleway"/>
              <a:cs typeface="Raleway"/>
              <a:sym typeface="Raleway"/>
            </a:endParaRPr>
          </a:p>
          <a:p>
            <a:pPr marL="457200" marR="0" lvl="0"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All rights reserved – авторските права възникват за автора в момента на създаване/обективиране на произведението</a:t>
            </a:r>
            <a:endParaRPr sz="6400">
              <a:solidFill>
                <a:srgbClr val="000000"/>
              </a:solidFill>
              <a:latin typeface="Raleway"/>
              <a:ea typeface="Raleway"/>
              <a:cs typeface="Raleway"/>
              <a:sym typeface="Raleway"/>
            </a:endParaRPr>
          </a:p>
          <a:p>
            <a:pPr marL="457200" lvl="0" indent="-330200" algn="l" rtl="0">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Бернска конвенция - без формалности</a:t>
            </a:r>
            <a:endParaRPr sz="4500">
              <a:solidFill>
                <a:srgbClr val="000000"/>
              </a:solidFill>
              <a:latin typeface="Calibri"/>
              <a:ea typeface="Calibri"/>
              <a:cs typeface="Calibri"/>
              <a:sym typeface="Calibri"/>
            </a:endParaRPr>
          </a:p>
          <a:p>
            <a:pPr marL="457200" marR="0" lvl="0" indent="0" algn="l" rtl="0">
              <a:lnSpc>
                <a:spcPct val="115000"/>
              </a:lnSpc>
              <a:spcBef>
                <a:spcPts val="1200"/>
              </a:spcBef>
              <a:spcAft>
                <a:spcPts val="0"/>
              </a:spcAft>
              <a:buNone/>
            </a:pPr>
            <a:endParaRPr sz="6400">
              <a:solidFill>
                <a:srgbClr val="000000"/>
              </a:solidFill>
              <a:latin typeface="Raleway"/>
              <a:ea typeface="Raleway"/>
              <a:cs typeface="Raleway"/>
              <a:sym typeface="Raleway"/>
            </a:endParaRPr>
          </a:p>
          <a:p>
            <a:pPr marL="0" lvl="0" indent="0" algn="l" rtl="0">
              <a:spcBef>
                <a:spcPts val="1200"/>
              </a:spcBef>
              <a:spcAft>
                <a:spcPts val="0"/>
              </a:spcAft>
              <a:buNone/>
            </a:pPr>
            <a:endParaRPr sz="4800">
              <a:solidFill>
                <a:srgbClr val="000000"/>
              </a:solidFill>
              <a:latin typeface="Raleway"/>
              <a:ea typeface="Raleway"/>
              <a:cs typeface="Raleway"/>
              <a:sym typeface="Raleway"/>
            </a:endParaRPr>
          </a:p>
          <a:p>
            <a:pPr marL="0" lvl="0" indent="0" algn="l" rtl="0">
              <a:spcBef>
                <a:spcPts val="1800"/>
              </a:spcBef>
              <a:spcAft>
                <a:spcPts val="0"/>
              </a:spcAft>
              <a:buNone/>
            </a:pPr>
            <a:endParaRPr sz="7600">
              <a:solidFill>
                <a:srgbClr val="000000"/>
              </a:solidFill>
              <a:latin typeface="Calibri"/>
              <a:ea typeface="Calibri"/>
              <a:cs typeface="Calibri"/>
              <a:sym typeface="Calibri"/>
            </a:endParaRPr>
          </a:p>
          <a:p>
            <a:pPr marL="0" lvl="0" indent="0" algn="l" rtl="0">
              <a:spcBef>
                <a:spcPts val="0"/>
              </a:spcBef>
              <a:spcAft>
                <a:spcPts val="1200"/>
              </a:spcAft>
              <a:buNone/>
            </a:pP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законодателство </a:t>
            </a:r>
            <a:endParaRPr/>
          </a:p>
          <a:p>
            <a:pPr marL="0" lvl="0" indent="0" algn="l" rtl="0">
              <a:spcBef>
                <a:spcPts val="0"/>
              </a:spcBef>
              <a:spcAft>
                <a:spcPts val="0"/>
              </a:spcAft>
              <a:buNone/>
            </a:pPr>
            <a:r>
              <a:rPr lang="en"/>
              <a:t>за отворените данни</a:t>
            </a:r>
            <a:endParaRPr/>
          </a:p>
          <a:p>
            <a:pPr marL="0" lvl="0" indent="0" algn="l" rtl="0">
              <a:spcBef>
                <a:spcPts val="0"/>
              </a:spcBef>
              <a:spcAft>
                <a:spcPts val="0"/>
              </a:spcAft>
              <a:buNone/>
            </a:pPr>
            <a:endParaRPr/>
          </a:p>
          <a:p>
            <a:pPr marL="0" lvl="0" indent="0" algn="l" rtl="0">
              <a:spcBef>
                <a:spcPts val="0"/>
              </a:spcBef>
              <a:spcAft>
                <a:spcPts val="0"/>
              </a:spcAft>
              <a:buNone/>
            </a:pPr>
            <a:r>
              <a:rPr lang="en" sz="2600"/>
              <a:t>повторно използване на информация от обществения сектор</a:t>
            </a:r>
            <a:endParaRPr sz="26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990"/>
              <a:buNone/>
            </a:pPr>
            <a:r>
              <a:rPr lang="en" sz="2020"/>
              <a:t>Закон за достъп до обществена информация (ЗДОИ)</a:t>
            </a:r>
            <a:endParaRPr sz="2020"/>
          </a:p>
        </p:txBody>
      </p:sp>
      <p:sp>
        <p:nvSpPr>
          <p:cNvPr id="248" name="Google Shape;248;p29"/>
          <p:cNvSpPr txBox="1">
            <a:spLocks noGrp="1"/>
          </p:cNvSpPr>
          <p:nvPr>
            <p:ph type="body" idx="1"/>
          </p:nvPr>
        </p:nvSpPr>
        <p:spPr>
          <a:xfrm>
            <a:off x="729450" y="1893675"/>
            <a:ext cx="7688700" cy="2446200"/>
          </a:xfrm>
          <a:prstGeom prst="rect">
            <a:avLst/>
          </a:prstGeom>
        </p:spPr>
        <p:txBody>
          <a:bodyPr spcFirstLastPara="1" wrap="square" lIns="91425" tIns="91425" rIns="91425" bIns="91425" anchor="t" anchorCtr="0">
            <a:noAutofit/>
          </a:bodyPr>
          <a:lstStyle/>
          <a:p>
            <a:pPr marL="0" marR="0" lvl="0" indent="0" algn="l" rtl="0">
              <a:lnSpc>
                <a:spcPct val="115000"/>
              </a:lnSpc>
              <a:spcBef>
                <a:spcPts val="500"/>
              </a:spcBef>
              <a:spcAft>
                <a:spcPts val="0"/>
              </a:spcAft>
              <a:buNone/>
            </a:pPr>
            <a:r>
              <a:rPr lang="en" sz="1400">
                <a:solidFill>
                  <a:srgbClr val="2F2B20"/>
                </a:solidFill>
                <a:latin typeface="Raleway"/>
                <a:ea typeface="Raleway"/>
                <a:cs typeface="Raleway"/>
                <a:sym typeface="Raleway"/>
              </a:rPr>
              <a:t>Последно изменение от 2023 г. - транспонира </a:t>
            </a:r>
            <a:r>
              <a:rPr lang="en" sz="1400">
                <a:solidFill>
                  <a:schemeClr val="dk2"/>
                </a:solidFill>
                <a:latin typeface="Raleway"/>
                <a:ea typeface="Raleway"/>
                <a:cs typeface="Raleway"/>
                <a:sym typeface="Raleway"/>
              </a:rPr>
              <a:t>Директива (ЕС) 2019/1024</a:t>
            </a:r>
            <a:endParaRPr sz="1400">
              <a:solidFill>
                <a:schemeClr val="dk2"/>
              </a:solidFill>
              <a:latin typeface="Raleway"/>
              <a:ea typeface="Raleway"/>
              <a:cs typeface="Raleway"/>
              <a:sym typeface="Raleway"/>
            </a:endParaRPr>
          </a:p>
          <a:p>
            <a:pPr marL="0" marR="0" lvl="0" indent="0" algn="l" rtl="0">
              <a:lnSpc>
                <a:spcPct val="115000"/>
              </a:lnSpc>
              <a:spcBef>
                <a:spcPts val="500"/>
              </a:spcBef>
              <a:spcAft>
                <a:spcPts val="0"/>
              </a:spcAft>
              <a:buNone/>
            </a:pPr>
            <a:endParaRPr sz="14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r>
              <a:rPr lang="en" sz="1400">
                <a:solidFill>
                  <a:srgbClr val="2F2B20"/>
                </a:solidFill>
                <a:latin typeface="Raleway"/>
                <a:ea typeface="Raleway"/>
                <a:cs typeface="Raleway"/>
                <a:sym typeface="Raleway"/>
              </a:rPr>
              <a:t>Урежда две групи обществени отношения:</a:t>
            </a:r>
            <a:endParaRPr sz="1400">
              <a:solidFill>
                <a:srgbClr val="2F2B20"/>
              </a:solidFill>
              <a:latin typeface="Raleway"/>
              <a:ea typeface="Raleway"/>
              <a:cs typeface="Raleway"/>
              <a:sym typeface="Raleway"/>
            </a:endParaRPr>
          </a:p>
          <a:p>
            <a:pPr marL="457200" marR="0" lvl="0" indent="-317500" algn="l" rtl="0">
              <a:lnSpc>
                <a:spcPct val="115000"/>
              </a:lnSpc>
              <a:spcBef>
                <a:spcPts val="500"/>
              </a:spcBef>
              <a:spcAft>
                <a:spcPts val="0"/>
              </a:spcAft>
              <a:buClr>
                <a:srgbClr val="2F2B20"/>
              </a:buClr>
              <a:buSzPts val="1400"/>
              <a:buFont typeface="Raleway"/>
              <a:buAutoNum type="arabicPeriod"/>
            </a:pPr>
            <a:r>
              <a:rPr lang="en" sz="1400">
                <a:solidFill>
                  <a:srgbClr val="2F2B20"/>
                </a:solidFill>
                <a:latin typeface="Raleway"/>
                <a:ea typeface="Raleway"/>
                <a:cs typeface="Raleway"/>
                <a:sym typeface="Raleway"/>
              </a:rPr>
              <a:t>обществените отношения, свързани с </a:t>
            </a:r>
            <a:r>
              <a:rPr lang="en" sz="1400">
                <a:solidFill>
                  <a:srgbClr val="2F2B20"/>
                </a:solidFill>
                <a:highlight>
                  <a:schemeClr val="accent6"/>
                </a:highlight>
                <a:latin typeface="Raleway"/>
                <a:ea typeface="Raleway"/>
                <a:cs typeface="Raleway"/>
                <a:sym typeface="Raleway"/>
              </a:rPr>
              <a:t>правото на достъп до обществена информация</a:t>
            </a:r>
            <a:r>
              <a:rPr lang="en" sz="1400">
                <a:solidFill>
                  <a:srgbClr val="2F2B20"/>
                </a:solidFill>
                <a:latin typeface="Raleway"/>
                <a:ea typeface="Raleway"/>
                <a:cs typeface="Raleway"/>
                <a:sym typeface="Raleway"/>
              </a:rPr>
              <a:t>, и </a:t>
            </a:r>
            <a:endParaRPr sz="1400">
              <a:solidFill>
                <a:srgbClr val="2F2B20"/>
              </a:solidFill>
              <a:latin typeface="Raleway"/>
              <a:ea typeface="Raleway"/>
              <a:cs typeface="Raleway"/>
              <a:sym typeface="Raleway"/>
            </a:endParaRPr>
          </a:p>
          <a:p>
            <a:pPr marL="457200" marR="0" lvl="0" indent="-317500" algn="l" rtl="0">
              <a:lnSpc>
                <a:spcPct val="115000"/>
              </a:lnSpc>
              <a:spcBef>
                <a:spcPts val="0"/>
              </a:spcBef>
              <a:spcAft>
                <a:spcPts val="0"/>
              </a:spcAft>
              <a:buClr>
                <a:srgbClr val="2F2B20"/>
              </a:buClr>
              <a:buSzPts val="1400"/>
              <a:buFont typeface="Raleway"/>
              <a:buAutoNum type="arabicPeriod"/>
            </a:pPr>
            <a:r>
              <a:rPr lang="en" sz="1400">
                <a:solidFill>
                  <a:srgbClr val="2F2B20"/>
                </a:solidFill>
                <a:latin typeface="Raleway"/>
                <a:ea typeface="Raleway"/>
                <a:cs typeface="Raleway"/>
                <a:sym typeface="Raleway"/>
              </a:rPr>
              <a:t>обществените отношения, свързани с </a:t>
            </a:r>
            <a:r>
              <a:rPr lang="en" sz="1400">
                <a:solidFill>
                  <a:srgbClr val="2F2B20"/>
                </a:solidFill>
                <a:highlight>
                  <a:schemeClr val="accent4"/>
                </a:highlight>
                <a:latin typeface="Raleway"/>
                <a:ea typeface="Raleway"/>
                <a:cs typeface="Raleway"/>
                <a:sym typeface="Raleway"/>
              </a:rPr>
              <a:t>повторното използване на информация от обществения сектор</a:t>
            </a:r>
            <a:r>
              <a:rPr lang="en" sz="1400">
                <a:solidFill>
                  <a:srgbClr val="2F2B20"/>
                </a:solidFill>
                <a:latin typeface="Raleway"/>
                <a:ea typeface="Raleway"/>
                <a:cs typeface="Raleway"/>
                <a:sym typeface="Raleway"/>
              </a:rPr>
              <a:t>.</a:t>
            </a:r>
            <a:endParaRPr sz="900">
              <a:solidFill>
                <a:srgbClr val="000000"/>
              </a:solidFill>
              <a:latin typeface="Verdana"/>
              <a:ea typeface="Verdana"/>
              <a:cs typeface="Verdana"/>
              <a:sym typeface="Verdana"/>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marR="0" lvl="0" indent="0" algn="l" rtl="0">
              <a:lnSpc>
                <a:spcPct val="115000"/>
              </a:lnSpc>
              <a:spcBef>
                <a:spcPts val="500"/>
              </a:spcBef>
              <a:spcAft>
                <a:spcPts val="0"/>
              </a:spcAft>
              <a:buNone/>
            </a:pPr>
            <a:endParaRPr sz="1400">
              <a:solidFill>
                <a:srgbClr val="2F2B20"/>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animEffect transition="in" filter="fade">
                                      <p:cBhvr>
                                        <p:cTn id="7" dur="1000"/>
                                        <p:tgtEl>
                                          <p:spTgt spid="2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8">
                                            <p:txEl>
                                              <p:pRg st="1" end="1"/>
                                            </p:txEl>
                                          </p:spTgt>
                                        </p:tgtEl>
                                        <p:attrNameLst>
                                          <p:attrName>style.visibility</p:attrName>
                                        </p:attrNameLst>
                                      </p:cBhvr>
                                      <p:to>
                                        <p:strVal val="visible"/>
                                      </p:to>
                                    </p:set>
                                    <p:animEffect transition="in" filter="fade">
                                      <p:cBhvr>
                                        <p:cTn id="12" dur="1000"/>
                                        <p:tgtEl>
                                          <p:spTgt spid="2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8">
                                            <p:txEl>
                                              <p:pRg st="2" end="2"/>
                                            </p:txEl>
                                          </p:spTgt>
                                        </p:tgtEl>
                                        <p:attrNameLst>
                                          <p:attrName>style.visibility</p:attrName>
                                        </p:attrNameLst>
                                      </p:cBhvr>
                                      <p:to>
                                        <p:strVal val="visible"/>
                                      </p:to>
                                    </p:set>
                                    <p:animEffect transition="in" filter="fade">
                                      <p:cBhvr>
                                        <p:cTn id="17" dur="1000"/>
                                        <p:tgtEl>
                                          <p:spTgt spid="2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8">
                                            <p:txEl>
                                              <p:pRg st="3" end="3"/>
                                            </p:txEl>
                                          </p:spTgt>
                                        </p:tgtEl>
                                        <p:attrNameLst>
                                          <p:attrName>style.visibility</p:attrName>
                                        </p:attrNameLst>
                                      </p:cBhvr>
                                      <p:to>
                                        <p:strVal val="visible"/>
                                      </p:to>
                                    </p:set>
                                    <p:animEffect transition="in" filter="fade">
                                      <p:cBhvr>
                                        <p:cTn id="22" dur="1000"/>
                                        <p:tgtEl>
                                          <p:spTgt spid="2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8">
                                            <p:txEl>
                                              <p:pRg st="4" end="4"/>
                                            </p:txEl>
                                          </p:spTgt>
                                        </p:tgtEl>
                                        <p:attrNameLst>
                                          <p:attrName>style.visibility</p:attrName>
                                        </p:attrNameLst>
                                      </p:cBhvr>
                                      <p:to>
                                        <p:strVal val="visible"/>
                                      </p:to>
                                    </p:set>
                                    <p:animEffect transition="in" filter="fade">
                                      <p:cBhvr>
                                        <p:cTn id="27" dur="1000"/>
                                        <p:tgtEl>
                                          <p:spTgt spid="2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8">
                                            <p:txEl>
                                              <p:pRg st="5" end="5"/>
                                            </p:txEl>
                                          </p:spTgt>
                                        </p:tgtEl>
                                        <p:attrNameLst>
                                          <p:attrName>style.visibility</p:attrName>
                                        </p:attrNameLst>
                                      </p:cBhvr>
                                      <p:to>
                                        <p:strVal val="visible"/>
                                      </p:to>
                                    </p:set>
                                    <p:animEffect transition="in" filter="fade">
                                      <p:cBhvr>
                                        <p:cTn id="32" dur="1000"/>
                                        <p:tgtEl>
                                          <p:spTgt spid="2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8">
                                            <p:txEl>
                                              <p:pRg st="6" end="6"/>
                                            </p:txEl>
                                          </p:spTgt>
                                        </p:tgtEl>
                                        <p:attrNameLst>
                                          <p:attrName>style.visibility</p:attrName>
                                        </p:attrNameLst>
                                      </p:cBhvr>
                                      <p:to>
                                        <p:strVal val="visible"/>
                                      </p:to>
                                    </p:set>
                                    <p:animEffect transition="in" filter="fade">
                                      <p:cBhvr>
                                        <p:cTn id="37" dur="1000"/>
                                        <p:tgtEl>
                                          <p:spTgt spid="24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Обществена информация</a:t>
            </a:r>
            <a:endParaRPr sz="2320"/>
          </a:p>
        </p:txBody>
      </p:sp>
      <p:sp>
        <p:nvSpPr>
          <p:cNvPr id="254" name="Google Shape;254;p30"/>
          <p:cNvSpPr txBox="1"/>
          <p:nvPr/>
        </p:nvSpPr>
        <p:spPr>
          <a:xfrm>
            <a:off x="1066950" y="1630225"/>
            <a:ext cx="7010100" cy="2401800"/>
          </a:xfrm>
          <a:prstGeom prst="rect">
            <a:avLst/>
          </a:prstGeom>
          <a:noFill/>
          <a:ln>
            <a:noFill/>
          </a:ln>
        </p:spPr>
        <p:txBody>
          <a:bodyPr spcFirstLastPara="1" wrap="square" lIns="81650" tIns="40825" rIns="81650" bIns="40825" anchor="ctr" anchorCtr="0">
            <a:noAutofit/>
          </a:bodyPr>
          <a:lstStyle/>
          <a:p>
            <a:pPr marL="0" marR="0" lvl="0" indent="0" algn="l" rtl="0">
              <a:lnSpc>
                <a:spcPct val="115000"/>
              </a:lnSpc>
              <a:spcBef>
                <a:spcPts val="500"/>
              </a:spcBef>
              <a:spcAft>
                <a:spcPts val="0"/>
              </a:spcAft>
              <a:buNone/>
            </a:pPr>
            <a:r>
              <a:rPr lang="en">
                <a:solidFill>
                  <a:srgbClr val="2F2B20"/>
                </a:solidFill>
                <a:latin typeface="Raleway"/>
                <a:ea typeface="Raleway"/>
                <a:cs typeface="Raleway"/>
                <a:sym typeface="Raleway"/>
              </a:rPr>
              <a:t>“обществена информация” по смисъла на ЗДОИ: </a:t>
            </a:r>
            <a:endParaRPr>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r>
              <a:rPr lang="en">
                <a:solidFill>
                  <a:srgbClr val="2F2B20"/>
                </a:solidFill>
                <a:latin typeface="Raleway"/>
                <a:ea typeface="Raleway"/>
                <a:cs typeface="Raleway"/>
                <a:sym typeface="Raleway"/>
              </a:rPr>
              <a:t>всяка информация, свързана с обществения живот в Република България и даваща възможност на гражданите да си съставят собствено мнение относно дейността на задължените по закона субекти (независимо от вида на нейния материален носител)</a:t>
            </a:r>
            <a:endParaRPr sz="900">
              <a:latin typeface="Verdana"/>
              <a:ea typeface="Verdana"/>
              <a:cs typeface="Verdana"/>
              <a:sym typeface="Verdana"/>
            </a:endParaRPr>
          </a:p>
          <a:p>
            <a:pPr marL="457200" lvl="0" indent="0" algn="l" rtl="0">
              <a:lnSpc>
                <a:spcPct val="115000"/>
              </a:lnSpc>
              <a:spcBef>
                <a:spcPts val="0"/>
              </a:spcBef>
              <a:spcAft>
                <a:spcPts val="0"/>
              </a:spcAft>
              <a:buNone/>
            </a:pPr>
            <a:endParaRPr sz="900">
              <a:latin typeface="Verdana"/>
              <a:ea typeface="Verdana"/>
              <a:cs typeface="Verdana"/>
              <a:sym typeface="Verdana"/>
            </a:endParaRPr>
          </a:p>
          <a:p>
            <a:pPr marL="342900" marR="0" lvl="0" indent="0" algn="l" rtl="0">
              <a:lnSpc>
                <a:spcPct val="105000"/>
              </a:lnSpc>
              <a:spcBef>
                <a:spcPts val="0"/>
              </a:spcBef>
              <a:spcAft>
                <a:spcPts val="0"/>
              </a:spcAft>
              <a:buNone/>
            </a:pPr>
            <a:endParaRPr sz="2200">
              <a:solidFill>
                <a:schemeClr val="accent1"/>
              </a:solidFill>
              <a:latin typeface="Raleway Light"/>
              <a:ea typeface="Raleway Light"/>
              <a:cs typeface="Raleway Light"/>
              <a:sym typeface="Raleway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4">
                                            <p:txEl>
                                              <p:pRg st="0" end="0"/>
                                            </p:txEl>
                                          </p:spTgt>
                                        </p:tgtEl>
                                        <p:attrNameLst>
                                          <p:attrName>style.visibility</p:attrName>
                                        </p:attrNameLst>
                                      </p:cBhvr>
                                      <p:to>
                                        <p:strVal val="visible"/>
                                      </p:to>
                                    </p:set>
                                    <p:animEffect transition="in" filter="fade">
                                      <p:cBhvr>
                                        <p:cTn id="7" dur="1500"/>
                                        <p:tgtEl>
                                          <p:spTgt spid="254">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54">
                                            <p:txEl>
                                              <p:pRg st="1" end="1"/>
                                            </p:txEl>
                                          </p:spTgt>
                                        </p:tgtEl>
                                        <p:attrNameLst>
                                          <p:attrName>style.visibility</p:attrName>
                                        </p:attrNameLst>
                                      </p:cBhvr>
                                      <p:to>
                                        <p:strVal val="visible"/>
                                      </p:to>
                                    </p:set>
                                    <p:animEffect transition="in" filter="fade">
                                      <p:cBhvr>
                                        <p:cTn id="11" dur="1500"/>
                                        <p:tgtEl>
                                          <p:spTgt spid="254">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54">
                                            <p:txEl>
                                              <p:pRg st="2" end="2"/>
                                            </p:txEl>
                                          </p:spTgt>
                                        </p:tgtEl>
                                        <p:attrNameLst>
                                          <p:attrName>style.visibility</p:attrName>
                                        </p:attrNameLst>
                                      </p:cBhvr>
                                      <p:to>
                                        <p:strVal val="visible"/>
                                      </p:to>
                                    </p:set>
                                    <p:animEffect transition="in" filter="fade">
                                      <p:cBhvr>
                                        <p:cTn id="15" dur="1500"/>
                                        <p:tgtEl>
                                          <p:spTgt spid="254">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54">
                                            <p:txEl>
                                              <p:pRg st="3" end="3"/>
                                            </p:txEl>
                                          </p:spTgt>
                                        </p:tgtEl>
                                        <p:attrNameLst>
                                          <p:attrName>style.visibility</p:attrName>
                                        </p:attrNameLst>
                                      </p:cBhvr>
                                      <p:to>
                                        <p:strVal val="visible"/>
                                      </p:to>
                                    </p:set>
                                    <p:animEffect transition="in" filter="fade">
                                      <p:cBhvr>
                                        <p:cTn id="19" dur="1500"/>
                                        <p:tgtEl>
                                          <p:spTgt spid="254">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54">
                                            <p:txEl>
                                              <p:pRg st="4" end="4"/>
                                            </p:txEl>
                                          </p:spTgt>
                                        </p:tgtEl>
                                        <p:attrNameLst>
                                          <p:attrName>style.visibility</p:attrName>
                                        </p:attrNameLst>
                                      </p:cBhvr>
                                      <p:to>
                                        <p:strVal val="visible"/>
                                      </p:to>
                                    </p:set>
                                    <p:animEffect transition="in" filter="fade">
                                      <p:cBhvr>
                                        <p:cTn id="23" dur="1500"/>
                                        <p:tgtEl>
                                          <p:spTgt spid="25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1"/>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Информация от обществения сектор (ИОС)</a:t>
            </a:r>
            <a:endParaRPr sz="2320"/>
          </a:p>
        </p:txBody>
      </p:sp>
      <p:sp>
        <p:nvSpPr>
          <p:cNvPr id="260" name="Google Shape;260;p31"/>
          <p:cNvSpPr txBox="1"/>
          <p:nvPr/>
        </p:nvSpPr>
        <p:spPr>
          <a:xfrm>
            <a:off x="1066950" y="1630225"/>
            <a:ext cx="7010100" cy="2401800"/>
          </a:xfrm>
          <a:prstGeom prst="rect">
            <a:avLst/>
          </a:prstGeom>
          <a:noFill/>
          <a:ln>
            <a:noFill/>
          </a:ln>
        </p:spPr>
        <p:txBody>
          <a:bodyPr spcFirstLastPara="1" wrap="square" lIns="81650" tIns="40825" rIns="81650" bIns="40825" anchor="ctr" anchorCtr="0">
            <a:noAutofit/>
          </a:bodyPr>
          <a:lstStyle/>
          <a:p>
            <a:pPr marL="45720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a:p>
            <a:pPr marL="0" lvl="0" indent="0" algn="l" rtl="0">
              <a:lnSpc>
                <a:spcPct val="115000"/>
              </a:lnSpc>
              <a:spcBef>
                <a:spcPts val="0"/>
              </a:spcBef>
              <a:spcAft>
                <a:spcPts val="0"/>
              </a:spcAft>
              <a:buNone/>
            </a:pPr>
            <a:endParaRPr sz="900">
              <a:latin typeface="Verdana"/>
              <a:ea typeface="Verdana"/>
              <a:cs typeface="Verdana"/>
              <a:sym typeface="Verdana"/>
            </a:endParaRPr>
          </a:p>
          <a:p>
            <a:pPr marL="0" marR="0" lvl="0" indent="0" algn="l" rtl="0">
              <a:lnSpc>
                <a:spcPct val="115000"/>
              </a:lnSpc>
              <a:spcBef>
                <a:spcPts val="500"/>
              </a:spcBef>
              <a:spcAft>
                <a:spcPts val="0"/>
              </a:spcAft>
              <a:buNone/>
            </a:pPr>
            <a:r>
              <a:rPr lang="en">
                <a:solidFill>
                  <a:srgbClr val="2F2B20"/>
                </a:solidFill>
                <a:latin typeface="Raleway"/>
                <a:ea typeface="Raleway"/>
                <a:cs typeface="Raleway"/>
                <a:sym typeface="Raleway"/>
              </a:rPr>
              <a:t>“информация от обществения сектор” по смисъла на ЗДОИ: </a:t>
            </a:r>
            <a:endParaRPr>
              <a:solidFill>
                <a:srgbClr val="2F2B20"/>
              </a:solidFill>
              <a:latin typeface="Raleway"/>
              <a:ea typeface="Raleway"/>
              <a:cs typeface="Raleway"/>
              <a:sym typeface="Raleway"/>
            </a:endParaRPr>
          </a:p>
          <a:p>
            <a:pPr marL="457200" marR="0" lvl="0" indent="-317500" algn="l" rtl="0">
              <a:lnSpc>
                <a:spcPct val="115000"/>
              </a:lnSpc>
              <a:spcBef>
                <a:spcPts val="500"/>
              </a:spcBef>
              <a:spcAft>
                <a:spcPts val="0"/>
              </a:spcAft>
              <a:buClr>
                <a:srgbClr val="2F2B20"/>
              </a:buClr>
              <a:buSzPts val="1400"/>
              <a:buFont typeface="Raleway"/>
              <a:buChar char="●"/>
            </a:pPr>
            <a:r>
              <a:rPr lang="en">
                <a:solidFill>
                  <a:srgbClr val="2F2B20"/>
                </a:solidFill>
                <a:latin typeface="Raleway"/>
                <a:ea typeface="Raleway"/>
                <a:cs typeface="Raleway"/>
                <a:sym typeface="Raleway"/>
              </a:rPr>
              <a:t>всяка информация, </a:t>
            </a:r>
            <a:r>
              <a:rPr lang="en">
                <a:solidFill>
                  <a:srgbClr val="2F2B20"/>
                </a:solidFill>
                <a:highlight>
                  <a:schemeClr val="accent4"/>
                </a:highlight>
                <a:latin typeface="Raleway"/>
                <a:ea typeface="Raleway"/>
                <a:cs typeface="Raleway"/>
                <a:sym typeface="Raleway"/>
              </a:rPr>
              <a:t>обективирана върху материален носител</a:t>
            </a:r>
            <a:r>
              <a:rPr lang="en">
                <a:solidFill>
                  <a:srgbClr val="2F2B20"/>
                </a:solidFill>
                <a:latin typeface="Raleway"/>
                <a:ea typeface="Raleway"/>
                <a:cs typeface="Raleway"/>
                <a:sym typeface="Raleway"/>
              </a:rPr>
              <a:t>, включително съхранена като документ, звукозапис или видеозапис, и събрана или създадена от организация от обществения сектор.</a:t>
            </a:r>
            <a:endParaRPr>
              <a:solidFill>
                <a:srgbClr val="2F2B20"/>
              </a:solidFill>
              <a:latin typeface="Raleway"/>
              <a:ea typeface="Raleway"/>
              <a:cs typeface="Raleway"/>
              <a:sym typeface="Raleway"/>
            </a:endParaRPr>
          </a:p>
          <a:p>
            <a:pPr marL="457200" marR="0" lvl="0" indent="-317500" algn="l" rtl="0">
              <a:lnSpc>
                <a:spcPct val="115000"/>
              </a:lnSpc>
              <a:spcBef>
                <a:spcPts val="0"/>
              </a:spcBef>
              <a:spcAft>
                <a:spcPts val="0"/>
              </a:spcAft>
              <a:buClr>
                <a:srgbClr val="2F2B20"/>
              </a:buClr>
              <a:buSzPts val="1400"/>
              <a:buFont typeface="Raleway"/>
              <a:buChar char="●"/>
            </a:pPr>
            <a:r>
              <a:rPr lang="en">
                <a:solidFill>
                  <a:srgbClr val="2F2B20"/>
                </a:solidFill>
                <a:latin typeface="Raleway"/>
                <a:ea typeface="Raleway"/>
                <a:cs typeface="Raleway"/>
                <a:sym typeface="Raleway"/>
              </a:rPr>
              <a:t>информацията от обществения сектор се поддържа </a:t>
            </a:r>
            <a:r>
              <a:rPr lang="en">
                <a:solidFill>
                  <a:srgbClr val="2F2B20"/>
                </a:solidFill>
                <a:highlight>
                  <a:schemeClr val="accent6"/>
                </a:highlight>
                <a:latin typeface="Raleway"/>
                <a:ea typeface="Raleway"/>
                <a:cs typeface="Raleway"/>
                <a:sym typeface="Raleway"/>
              </a:rPr>
              <a:t>и в електронен вид</a:t>
            </a:r>
            <a:r>
              <a:rPr lang="en">
                <a:solidFill>
                  <a:srgbClr val="2F2B20"/>
                </a:solidFill>
                <a:latin typeface="Raleway"/>
                <a:ea typeface="Raleway"/>
                <a:cs typeface="Raleway"/>
                <a:sym typeface="Raleway"/>
              </a:rPr>
              <a:t>.</a:t>
            </a:r>
            <a:endParaRPr>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r>
              <a:rPr lang="en">
                <a:solidFill>
                  <a:srgbClr val="2F2B20"/>
                </a:solidFill>
                <a:latin typeface="Raleway"/>
                <a:ea typeface="Raleway"/>
                <a:cs typeface="Raleway"/>
                <a:sym typeface="Raleway"/>
              </a:rPr>
              <a:t>ЗДОИ изрично отбелязва, че не се прилага за достъпа до лични данни.</a:t>
            </a:r>
            <a:endParaRPr>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a:p>
            <a:pPr marL="342900" marR="0" lvl="0" indent="0" algn="l" rtl="0">
              <a:lnSpc>
                <a:spcPct val="105000"/>
              </a:lnSpc>
              <a:spcBef>
                <a:spcPts val="0"/>
              </a:spcBef>
              <a:spcAft>
                <a:spcPts val="0"/>
              </a:spcAft>
              <a:buNone/>
            </a:pPr>
            <a:endParaRPr sz="2200">
              <a:solidFill>
                <a:schemeClr val="accent1"/>
              </a:solidFill>
              <a:latin typeface="Raleway Light"/>
              <a:ea typeface="Raleway Light"/>
              <a:cs typeface="Raleway Light"/>
              <a:sym typeface="Raleway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Effect transition="in" filter="fade">
                                      <p:cBhvr>
                                        <p:cTn id="7" dur="1500"/>
                                        <p:tgtEl>
                                          <p:spTgt spid="260">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60">
                                            <p:txEl>
                                              <p:pRg st="1" end="1"/>
                                            </p:txEl>
                                          </p:spTgt>
                                        </p:tgtEl>
                                        <p:attrNameLst>
                                          <p:attrName>style.visibility</p:attrName>
                                        </p:attrNameLst>
                                      </p:cBhvr>
                                      <p:to>
                                        <p:strVal val="visible"/>
                                      </p:to>
                                    </p:set>
                                    <p:animEffect transition="in" filter="fade">
                                      <p:cBhvr>
                                        <p:cTn id="11" dur="1500"/>
                                        <p:tgtEl>
                                          <p:spTgt spid="260">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60">
                                            <p:txEl>
                                              <p:pRg st="2" end="2"/>
                                            </p:txEl>
                                          </p:spTgt>
                                        </p:tgtEl>
                                        <p:attrNameLst>
                                          <p:attrName>style.visibility</p:attrName>
                                        </p:attrNameLst>
                                      </p:cBhvr>
                                      <p:to>
                                        <p:strVal val="visible"/>
                                      </p:to>
                                    </p:set>
                                    <p:animEffect transition="in" filter="fade">
                                      <p:cBhvr>
                                        <p:cTn id="15" dur="1500"/>
                                        <p:tgtEl>
                                          <p:spTgt spid="260">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60">
                                            <p:txEl>
                                              <p:pRg st="3" end="3"/>
                                            </p:txEl>
                                          </p:spTgt>
                                        </p:tgtEl>
                                        <p:attrNameLst>
                                          <p:attrName>style.visibility</p:attrName>
                                        </p:attrNameLst>
                                      </p:cBhvr>
                                      <p:to>
                                        <p:strVal val="visible"/>
                                      </p:to>
                                    </p:set>
                                    <p:animEffect transition="in" filter="fade">
                                      <p:cBhvr>
                                        <p:cTn id="19" dur="1500"/>
                                        <p:tgtEl>
                                          <p:spTgt spid="260">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60">
                                            <p:txEl>
                                              <p:pRg st="4" end="4"/>
                                            </p:txEl>
                                          </p:spTgt>
                                        </p:tgtEl>
                                        <p:attrNameLst>
                                          <p:attrName>style.visibility</p:attrName>
                                        </p:attrNameLst>
                                      </p:cBhvr>
                                      <p:to>
                                        <p:strVal val="visible"/>
                                      </p:to>
                                    </p:set>
                                    <p:animEffect transition="in" filter="fade">
                                      <p:cBhvr>
                                        <p:cTn id="23" dur="1500"/>
                                        <p:tgtEl>
                                          <p:spTgt spid="260">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60">
                                            <p:txEl>
                                              <p:pRg st="5" end="5"/>
                                            </p:txEl>
                                          </p:spTgt>
                                        </p:tgtEl>
                                        <p:attrNameLst>
                                          <p:attrName>style.visibility</p:attrName>
                                        </p:attrNameLst>
                                      </p:cBhvr>
                                      <p:to>
                                        <p:strVal val="visible"/>
                                      </p:to>
                                    </p:set>
                                    <p:animEffect transition="in" filter="fade">
                                      <p:cBhvr>
                                        <p:cTn id="27" dur="1500"/>
                                        <p:tgtEl>
                                          <p:spTgt spid="260">
                                            <p:txEl>
                                              <p:pRg st="5" end="5"/>
                                            </p:txEl>
                                          </p:spTgt>
                                        </p:tgtEl>
                                      </p:cBhvr>
                                    </p:animEffect>
                                  </p:childTnLst>
                                </p:cTn>
                              </p:par>
                            </p:childTnLst>
                          </p:cTn>
                        </p:par>
                        <p:par>
                          <p:cTn id="28" fill="hold">
                            <p:stCondLst>
                              <p:cond delay="9000"/>
                            </p:stCondLst>
                            <p:childTnLst>
                              <p:par>
                                <p:cTn id="29" presetID="10" presetClass="entr" presetSubtype="0" fill="hold" nodeType="afterEffect">
                                  <p:stCondLst>
                                    <p:cond delay="0"/>
                                  </p:stCondLst>
                                  <p:childTnLst>
                                    <p:set>
                                      <p:cBhvr>
                                        <p:cTn id="30" dur="1" fill="hold">
                                          <p:stCondLst>
                                            <p:cond delay="0"/>
                                          </p:stCondLst>
                                        </p:cTn>
                                        <p:tgtEl>
                                          <p:spTgt spid="260">
                                            <p:txEl>
                                              <p:pRg st="6" end="6"/>
                                            </p:txEl>
                                          </p:spTgt>
                                        </p:tgtEl>
                                        <p:attrNameLst>
                                          <p:attrName>style.visibility</p:attrName>
                                        </p:attrNameLst>
                                      </p:cBhvr>
                                      <p:to>
                                        <p:strVal val="visible"/>
                                      </p:to>
                                    </p:set>
                                    <p:animEffect transition="in" filter="fade">
                                      <p:cBhvr>
                                        <p:cTn id="31" dur="1500"/>
                                        <p:tgtEl>
                                          <p:spTgt spid="260">
                                            <p:txEl>
                                              <p:pRg st="6" end="6"/>
                                            </p:txEl>
                                          </p:spTgt>
                                        </p:tgtEl>
                                      </p:cBhvr>
                                    </p:animEffect>
                                  </p:childTnLst>
                                </p:cTn>
                              </p:par>
                            </p:childTnLst>
                          </p:cTn>
                        </p:par>
                        <p:par>
                          <p:cTn id="32" fill="hold">
                            <p:stCondLst>
                              <p:cond delay="10500"/>
                            </p:stCondLst>
                            <p:childTnLst>
                              <p:par>
                                <p:cTn id="33" presetID="10" presetClass="entr" presetSubtype="0" fill="hold" nodeType="afterEffect">
                                  <p:stCondLst>
                                    <p:cond delay="0"/>
                                  </p:stCondLst>
                                  <p:childTnLst>
                                    <p:set>
                                      <p:cBhvr>
                                        <p:cTn id="34" dur="1" fill="hold">
                                          <p:stCondLst>
                                            <p:cond delay="0"/>
                                          </p:stCondLst>
                                        </p:cTn>
                                        <p:tgtEl>
                                          <p:spTgt spid="260">
                                            <p:txEl>
                                              <p:pRg st="7" end="7"/>
                                            </p:txEl>
                                          </p:spTgt>
                                        </p:tgtEl>
                                        <p:attrNameLst>
                                          <p:attrName>style.visibility</p:attrName>
                                        </p:attrNameLst>
                                      </p:cBhvr>
                                      <p:to>
                                        <p:strVal val="visible"/>
                                      </p:to>
                                    </p:set>
                                    <p:animEffect transition="in" filter="fade">
                                      <p:cBhvr>
                                        <p:cTn id="35" dur="1500"/>
                                        <p:tgtEl>
                                          <p:spTgt spid="260">
                                            <p:txEl>
                                              <p:pRg st="7" end="7"/>
                                            </p:txEl>
                                          </p:spTgt>
                                        </p:tgtEl>
                                      </p:cBhvr>
                                    </p:animEffect>
                                  </p:childTnLst>
                                </p:cTn>
                              </p:par>
                            </p:childTnLst>
                          </p:cTn>
                        </p:par>
                        <p:par>
                          <p:cTn id="36" fill="hold">
                            <p:stCondLst>
                              <p:cond delay="12000"/>
                            </p:stCondLst>
                            <p:childTnLst>
                              <p:par>
                                <p:cTn id="37" presetID="10" presetClass="entr" presetSubtype="0" fill="hold" nodeType="afterEffect">
                                  <p:stCondLst>
                                    <p:cond delay="0"/>
                                  </p:stCondLst>
                                  <p:childTnLst>
                                    <p:set>
                                      <p:cBhvr>
                                        <p:cTn id="38" dur="1" fill="hold">
                                          <p:stCondLst>
                                            <p:cond delay="0"/>
                                          </p:stCondLst>
                                        </p:cTn>
                                        <p:tgtEl>
                                          <p:spTgt spid="260">
                                            <p:txEl>
                                              <p:pRg st="8" end="8"/>
                                            </p:txEl>
                                          </p:spTgt>
                                        </p:tgtEl>
                                        <p:attrNameLst>
                                          <p:attrName>style.visibility</p:attrName>
                                        </p:attrNameLst>
                                      </p:cBhvr>
                                      <p:to>
                                        <p:strVal val="visible"/>
                                      </p:to>
                                    </p:set>
                                    <p:animEffect transition="in" filter="fade">
                                      <p:cBhvr>
                                        <p:cTn id="39" dur="1500"/>
                                        <p:tgtEl>
                                          <p:spTgt spid="26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Повторно използване на ИОС</a:t>
            </a:r>
            <a:endParaRPr sz="2320"/>
          </a:p>
        </p:txBody>
      </p:sp>
      <p:sp>
        <p:nvSpPr>
          <p:cNvPr id="266" name="Google Shape;266;p32"/>
          <p:cNvSpPr txBox="1"/>
          <p:nvPr/>
        </p:nvSpPr>
        <p:spPr>
          <a:xfrm>
            <a:off x="1066950" y="1798200"/>
            <a:ext cx="7010100" cy="2233800"/>
          </a:xfrm>
          <a:prstGeom prst="rect">
            <a:avLst/>
          </a:prstGeom>
          <a:noFill/>
          <a:ln>
            <a:noFill/>
          </a:ln>
        </p:spPr>
        <p:txBody>
          <a:bodyPr spcFirstLastPara="1" wrap="square" lIns="81650" tIns="40825" rIns="81650" bIns="40825" anchor="ctr" anchorCtr="0">
            <a:noAutofit/>
          </a:bodyPr>
          <a:lstStyle/>
          <a:p>
            <a:pPr marL="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a:p>
            <a:pPr marL="457200" marR="0" lvl="0" indent="-311150" algn="l" rtl="0">
              <a:lnSpc>
                <a:spcPct val="115000"/>
              </a:lnSpc>
              <a:spcBef>
                <a:spcPts val="500"/>
              </a:spcBef>
              <a:spcAft>
                <a:spcPts val="0"/>
              </a:spcAft>
              <a:buClr>
                <a:srgbClr val="2F2B20"/>
              </a:buClr>
              <a:buSzPts val="1300"/>
              <a:buFont typeface="Raleway"/>
              <a:buChar char="●"/>
            </a:pPr>
            <a:r>
              <a:rPr lang="en" sz="1300">
                <a:solidFill>
                  <a:srgbClr val="2F2B20"/>
                </a:solidFill>
                <a:latin typeface="Raleway"/>
                <a:ea typeface="Raleway"/>
                <a:cs typeface="Raleway"/>
                <a:sym typeface="Raleway"/>
              </a:rPr>
              <a:t>използването на информация от обществения сектор, включително информация, която съдържа пространствени данни, </a:t>
            </a:r>
            <a:r>
              <a:rPr lang="en" sz="1300">
                <a:solidFill>
                  <a:srgbClr val="2F2B20"/>
                </a:solidFill>
                <a:highlight>
                  <a:schemeClr val="accent4"/>
                </a:highlight>
                <a:latin typeface="Raleway"/>
                <a:ea typeface="Raleway"/>
                <a:cs typeface="Raleway"/>
                <a:sym typeface="Raleway"/>
              </a:rPr>
              <a:t>за търговски или нетърговски цели</a:t>
            </a:r>
            <a:r>
              <a:rPr lang="en" sz="1300">
                <a:solidFill>
                  <a:srgbClr val="2F2B20"/>
                </a:solidFill>
                <a:latin typeface="Raleway"/>
                <a:ea typeface="Raleway"/>
                <a:cs typeface="Raleway"/>
                <a:sym typeface="Raleway"/>
              </a:rPr>
              <a:t>, различни от първоначалната цел, за която е била създадена и събрана в рамките на правомощията или функциите на организация от обществения сектор;</a:t>
            </a:r>
            <a:endParaRPr sz="1300">
              <a:solidFill>
                <a:srgbClr val="2F2B20"/>
              </a:solidFill>
              <a:latin typeface="Raleway"/>
              <a:ea typeface="Raleway"/>
              <a:cs typeface="Raleway"/>
              <a:sym typeface="Raleway"/>
            </a:endParaRPr>
          </a:p>
          <a:p>
            <a:pPr marL="457200" marR="0" lvl="0" indent="-311150" algn="l" rtl="0">
              <a:lnSpc>
                <a:spcPct val="115000"/>
              </a:lnSpc>
              <a:spcBef>
                <a:spcPts val="0"/>
              </a:spcBef>
              <a:spcAft>
                <a:spcPts val="0"/>
              </a:spcAft>
              <a:buClr>
                <a:srgbClr val="2F2B20"/>
              </a:buClr>
              <a:buSzPts val="1300"/>
              <a:buFont typeface="Raleway"/>
              <a:buChar char="●"/>
            </a:pPr>
            <a:r>
              <a:rPr lang="en" sz="1300">
                <a:solidFill>
                  <a:srgbClr val="2F2B20"/>
                </a:solidFill>
                <a:latin typeface="Raleway"/>
                <a:ea typeface="Raleway"/>
                <a:cs typeface="Raleway"/>
                <a:sym typeface="Raleway"/>
              </a:rPr>
              <a:t>използването на </a:t>
            </a:r>
            <a:r>
              <a:rPr lang="en" sz="1300">
                <a:solidFill>
                  <a:srgbClr val="2F2B20"/>
                </a:solidFill>
                <a:highlight>
                  <a:schemeClr val="accent6"/>
                </a:highlight>
                <a:latin typeface="Raleway"/>
                <a:ea typeface="Raleway"/>
                <a:cs typeface="Raleway"/>
                <a:sym typeface="Raleway"/>
              </a:rPr>
              <a:t>научноизследователски данни </a:t>
            </a:r>
            <a:r>
              <a:rPr lang="en" sz="1300">
                <a:solidFill>
                  <a:srgbClr val="2F2B20"/>
                </a:solidFill>
                <a:latin typeface="Raleway"/>
                <a:ea typeface="Raleway"/>
                <a:cs typeface="Raleway"/>
                <a:sym typeface="Raleway"/>
              </a:rPr>
              <a:t>за търговски или нетърговски цели, при условие че са създадени и събрани чрез </a:t>
            </a:r>
            <a:r>
              <a:rPr lang="en" sz="1300">
                <a:solidFill>
                  <a:srgbClr val="2F2B20"/>
                </a:solidFill>
                <a:highlight>
                  <a:schemeClr val="accent4"/>
                </a:highlight>
                <a:latin typeface="Raleway"/>
                <a:ea typeface="Raleway"/>
                <a:cs typeface="Raleway"/>
                <a:sym typeface="Raleway"/>
              </a:rPr>
              <a:t>публично финансиране </a:t>
            </a:r>
            <a:r>
              <a:rPr lang="en" sz="1300">
                <a:solidFill>
                  <a:srgbClr val="2F2B20"/>
                </a:solidFill>
                <a:latin typeface="Raleway"/>
                <a:ea typeface="Raleway"/>
                <a:cs typeface="Raleway"/>
                <a:sym typeface="Raleway"/>
              </a:rPr>
              <a:t>и са направени публично достояние от изследователите, организациите, осъществяващи научни изследвания, или организациите, финансиращи научни изследвания.</a:t>
            </a:r>
            <a:endParaRPr sz="13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r>
              <a:rPr lang="en" sz="1300">
                <a:solidFill>
                  <a:srgbClr val="2F2B20"/>
                </a:solidFill>
                <a:latin typeface="Raleway"/>
                <a:ea typeface="Raleway"/>
                <a:cs typeface="Raleway"/>
                <a:sym typeface="Raleway"/>
              </a:rPr>
              <a:t>Предоставянето на информация от обществения сектор на организация от обществения сектор във връзка с осъществяване на нейните правомощия или функции не е повторно използване по смисъла на ЗДОИ.</a:t>
            </a:r>
            <a:endParaRPr sz="13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6">
                                            <p:txEl>
                                              <p:pRg st="0" end="0"/>
                                            </p:txEl>
                                          </p:spTgt>
                                        </p:tgtEl>
                                        <p:attrNameLst>
                                          <p:attrName>style.visibility</p:attrName>
                                        </p:attrNameLst>
                                      </p:cBhvr>
                                      <p:to>
                                        <p:strVal val="visible"/>
                                      </p:to>
                                    </p:set>
                                    <p:animEffect transition="in" filter="fade">
                                      <p:cBhvr>
                                        <p:cTn id="7" dur="1500"/>
                                        <p:tgtEl>
                                          <p:spTgt spid="266">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66">
                                            <p:txEl>
                                              <p:pRg st="1" end="1"/>
                                            </p:txEl>
                                          </p:spTgt>
                                        </p:tgtEl>
                                        <p:attrNameLst>
                                          <p:attrName>style.visibility</p:attrName>
                                        </p:attrNameLst>
                                      </p:cBhvr>
                                      <p:to>
                                        <p:strVal val="visible"/>
                                      </p:to>
                                    </p:set>
                                    <p:animEffect transition="in" filter="fade">
                                      <p:cBhvr>
                                        <p:cTn id="11" dur="1500"/>
                                        <p:tgtEl>
                                          <p:spTgt spid="266">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66">
                                            <p:txEl>
                                              <p:pRg st="2" end="2"/>
                                            </p:txEl>
                                          </p:spTgt>
                                        </p:tgtEl>
                                        <p:attrNameLst>
                                          <p:attrName>style.visibility</p:attrName>
                                        </p:attrNameLst>
                                      </p:cBhvr>
                                      <p:to>
                                        <p:strVal val="visible"/>
                                      </p:to>
                                    </p:set>
                                    <p:animEffect transition="in" filter="fade">
                                      <p:cBhvr>
                                        <p:cTn id="15" dur="1500"/>
                                        <p:tgtEl>
                                          <p:spTgt spid="266">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66">
                                            <p:txEl>
                                              <p:pRg st="3" end="3"/>
                                            </p:txEl>
                                          </p:spTgt>
                                        </p:tgtEl>
                                        <p:attrNameLst>
                                          <p:attrName>style.visibility</p:attrName>
                                        </p:attrNameLst>
                                      </p:cBhvr>
                                      <p:to>
                                        <p:strVal val="visible"/>
                                      </p:to>
                                    </p:set>
                                    <p:animEffect transition="in" filter="fade">
                                      <p:cBhvr>
                                        <p:cTn id="19" dur="1500"/>
                                        <p:tgtEl>
                                          <p:spTgt spid="266">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66">
                                            <p:txEl>
                                              <p:pRg st="4" end="4"/>
                                            </p:txEl>
                                          </p:spTgt>
                                        </p:tgtEl>
                                        <p:attrNameLst>
                                          <p:attrName>style.visibility</p:attrName>
                                        </p:attrNameLst>
                                      </p:cBhvr>
                                      <p:to>
                                        <p:strVal val="visible"/>
                                      </p:to>
                                    </p:set>
                                    <p:animEffect transition="in" filter="fade">
                                      <p:cBhvr>
                                        <p:cTn id="23" dur="1500"/>
                                        <p:tgtEl>
                                          <p:spTgt spid="266">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66">
                                            <p:txEl>
                                              <p:pRg st="5" end="5"/>
                                            </p:txEl>
                                          </p:spTgt>
                                        </p:tgtEl>
                                        <p:attrNameLst>
                                          <p:attrName>style.visibility</p:attrName>
                                        </p:attrNameLst>
                                      </p:cBhvr>
                                      <p:to>
                                        <p:strVal val="visible"/>
                                      </p:to>
                                    </p:set>
                                    <p:animEffect transition="in" filter="fade">
                                      <p:cBhvr>
                                        <p:cTn id="27" dur="1500"/>
                                        <p:tgtEl>
                                          <p:spTgt spid="266">
                                            <p:txEl>
                                              <p:pRg st="5" end="5"/>
                                            </p:txEl>
                                          </p:spTgt>
                                        </p:tgtEl>
                                      </p:cBhvr>
                                    </p:animEffect>
                                  </p:childTnLst>
                                </p:cTn>
                              </p:par>
                            </p:childTnLst>
                          </p:cTn>
                        </p:par>
                        <p:par>
                          <p:cTn id="28" fill="hold">
                            <p:stCondLst>
                              <p:cond delay="9000"/>
                            </p:stCondLst>
                            <p:childTnLst>
                              <p:par>
                                <p:cTn id="29" presetID="10" presetClass="entr" presetSubtype="0" fill="hold" nodeType="afterEffect">
                                  <p:stCondLst>
                                    <p:cond delay="0"/>
                                  </p:stCondLst>
                                  <p:childTnLst>
                                    <p:set>
                                      <p:cBhvr>
                                        <p:cTn id="30" dur="1" fill="hold">
                                          <p:stCondLst>
                                            <p:cond delay="0"/>
                                          </p:stCondLst>
                                        </p:cTn>
                                        <p:tgtEl>
                                          <p:spTgt spid="266">
                                            <p:txEl>
                                              <p:pRg st="6" end="6"/>
                                            </p:txEl>
                                          </p:spTgt>
                                        </p:tgtEl>
                                        <p:attrNameLst>
                                          <p:attrName>style.visibility</p:attrName>
                                        </p:attrNameLst>
                                      </p:cBhvr>
                                      <p:to>
                                        <p:strVal val="visible"/>
                                      </p:to>
                                    </p:set>
                                    <p:animEffect transition="in" filter="fade">
                                      <p:cBhvr>
                                        <p:cTn id="31" dur="1500"/>
                                        <p:tgtEl>
                                          <p:spTgt spid="266">
                                            <p:txEl>
                                              <p:pRg st="6" end="6"/>
                                            </p:txEl>
                                          </p:spTgt>
                                        </p:tgtEl>
                                      </p:cBhvr>
                                    </p:animEffect>
                                  </p:childTnLst>
                                </p:cTn>
                              </p:par>
                            </p:childTnLst>
                          </p:cTn>
                        </p:par>
                        <p:par>
                          <p:cTn id="32" fill="hold">
                            <p:stCondLst>
                              <p:cond delay="10500"/>
                            </p:stCondLst>
                            <p:childTnLst>
                              <p:par>
                                <p:cTn id="33" presetID="10" presetClass="entr" presetSubtype="0" fill="hold" nodeType="afterEffect">
                                  <p:stCondLst>
                                    <p:cond delay="0"/>
                                  </p:stCondLst>
                                  <p:childTnLst>
                                    <p:set>
                                      <p:cBhvr>
                                        <p:cTn id="34" dur="1" fill="hold">
                                          <p:stCondLst>
                                            <p:cond delay="0"/>
                                          </p:stCondLst>
                                        </p:cTn>
                                        <p:tgtEl>
                                          <p:spTgt spid="266">
                                            <p:txEl>
                                              <p:pRg st="7" end="7"/>
                                            </p:txEl>
                                          </p:spTgt>
                                        </p:tgtEl>
                                        <p:attrNameLst>
                                          <p:attrName>style.visibility</p:attrName>
                                        </p:attrNameLst>
                                      </p:cBhvr>
                                      <p:to>
                                        <p:strVal val="visible"/>
                                      </p:to>
                                    </p:set>
                                    <p:animEffect transition="in" filter="fade">
                                      <p:cBhvr>
                                        <p:cTn id="35" dur="1500"/>
                                        <p:tgtEl>
                                          <p:spTgt spid="26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1004400" y="509125"/>
            <a:ext cx="71556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Повторно използване на ИОС</a:t>
            </a:r>
            <a:endParaRPr sz="2320"/>
          </a:p>
        </p:txBody>
      </p:sp>
      <p:sp>
        <p:nvSpPr>
          <p:cNvPr id="272" name="Google Shape;272;p33"/>
          <p:cNvSpPr txBox="1"/>
          <p:nvPr/>
        </p:nvSpPr>
        <p:spPr>
          <a:xfrm>
            <a:off x="955800" y="1611900"/>
            <a:ext cx="7121100" cy="2420100"/>
          </a:xfrm>
          <a:prstGeom prst="rect">
            <a:avLst/>
          </a:prstGeom>
          <a:noFill/>
          <a:ln>
            <a:noFill/>
          </a:ln>
        </p:spPr>
        <p:txBody>
          <a:bodyPr spcFirstLastPara="1" wrap="square" lIns="81650" tIns="40825" rIns="81650" bIns="40825" anchor="ctr" anchorCtr="0">
            <a:noAutofit/>
          </a:bodyPr>
          <a:lstStyle/>
          <a:p>
            <a:pPr marL="45720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sz="13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r>
              <a:rPr lang="en" sz="1300">
                <a:solidFill>
                  <a:srgbClr val="2F2B20"/>
                </a:solidFill>
                <a:latin typeface="Raleway"/>
                <a:ea typeface="Raleway"/>
                <a:cs typeface="Raleway"/>
                <a:sym typeface="Raleway"/>
              </a:rPr>
              <a:t>“Пространствени данни” са данни по смисъла на Закона за достъп до пространствени данни.</a:t>
            </a:r>
            <a:endParaRPr sz="13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r>
              <a:rPr lang="en" sz="1300">
                <a:solidFill>
                  <a:srgbClr val="2F2B20"/>
                </a:solidFill>
                <a:latin typeface="Raleway"/>
                <a:ea typeface="Raleway"/>
                <a:cs typeface="Raleway"/>
                <a:sym typeface="Raleway"/>
              </a:rPr>
              <a:t>ЗДПД урежда изграждането, поддържането и използването на инфраструктура за пространствена информация, осигуряването на достъп до пространствени данни и предоставянето на услуги за данните в областта на </a:t>
            </a:r>
            <a:r>
              <a:rPr lang="en" sz="1300">
                <a:solidFill>
                  <a:srgbClr val="2F2B20"/>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околната среда</a:t>
            </a:r>
            <a:r>
              <a:rPr lang="en" sz="1300">
                <a:solidFill>
                  <a:srgbClr val="2F2B20"/>
                </a:solidFill>
                <a:latin typeface="Raleway"/>
                <a:ea typeface="Raleway"/>
                <a:cs typeface="Raleway"/>
                <a:sym typeface="Raleway"/>
              </a:rPr>
              <a:t> или дейностите, които могат да окажат влияние върху </a:t>
            </a:r>
            <a:r>
              <a:rPr lang="en" sz="1300">
                <a:solidFill>
                  <a:srgbClr val="2F2B20"/>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околната среда</a:t>
            </a:r>
            <a:r>
              <a:rPr lang="en" sz="1300">
                <a:solidFill>
                  <a:srgbClr val="2F2B20"/>
                </a:solidFill>
                <a:latin typeface="Raleway"/>
                <a:ea typeface="Raleway"/>
                <a:cs typeface="Raleway"/>
                <a:sym typeface="Raleway"/>
              </a:rPr>
              <a:t>, чрез гарантиране на съвместимост и сигурност при обмена на данни.</a:t>
            </a:r>
            <a:endParaRPr sz="1300">
              <a:solidFill>
                <a:srgbClr val="2F2B20"/>
              </a:solidFill>
              <a:latin typeface="Raleway"/>
              <a:ea typeface="Raleway"/>
              <a:cs typeface="Raleway"/>
              <a:sym typeface="Raleway"/>
            </a:endParaRPr>
          </a:p>
          <a:p>
            <a:pPr marL="0" lvl="0" indent="0" algn="l" rtl="0">
              <a:lnSpc>
                <a:spcPct val="115000"/>
              </a:lnSpc>
              <a:spcBef>
                <a:spcPts val="0"/>
              </a:spcBef>
              <a:spcAft>
                <a:spcPts val="0"/>
              </a:spcAft>
              <a:buNone/>
            </a:pPr>
            <a:endParaRPr sz="900">
              <a:highlight>
                <a:srgbClr val="FFFFFF"/>
              </a:highlight>
              <a:latin typeface="Verdana"/>
              <a:ea typeface="Verdana"/>
              <a:cs typeface="Verdana"/>
              <a:sym typeface="Verdana"/>
            </a:endParaRPr>
          </a:p>
          <a:p>
            <a:pPr marL="457200" marR="0" lvl="0" indent="0" algn="l" rtl="0">
              <a:lnSpc>
                <a:spcPct val="115000"/>
              </a:lnSpc>
              <a:spcBef>
                <a:spcPts val="500"/>
              </a:spcBef>
              <a:spcAft>
                <a:spcPts val="0"/>
              </a:spcAft>
              <a:buNone/>
            </a:pPr>
            <a:endParaRPr>
              <a:solidFill>
                <a:srgbClr val="2F2B20"/>
              </a:solidFill>
              <a:latin typeface="Raleway"/>
              <a:ea typeface="Raleway"/>
              <a:cs typeface="Raleway"/>
              <a:sym typeface="Raleway"/>
            </a:endParaRPr>
          </a:p>
          <a:p>
            <a:pPr marL="342900" marR="0" lvl="0" indent="0" algn="l" rtl="0">
              <a:lnSpc>
                <a:spcPct val="105000"/>
              </a:lnSpc>
              <a:spcBef>
                <a:spcPts val="0"/>
              </a:spcBef>
              <a:spcAft>
                <a:spcPts val="0"/>
              </a:spcAft>
              <a:buNone/>
            </a:pPr>
            <a:endParaRPr sz="2200">
              <a:solidFill>
                <a:schemeClr val="accent1"/>
              </a:solidFill>
              <a:latin typeface="Raleway Light"/>
              <a:ea typeface="Raleway Light"/>
              <a:cs typeface="Raleway Light"/>
              <a:sym typeface="Raleway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Effect transition="in" filter="fade">
                                      <p:cBhvr>
                                        <p:cTn id="7" dur="1500"/>
                                        <p:tgtEl>
                                          <p:spTgt spid="272">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72">
                                            <p:txEl>
                                              <p:pRg st="1" end="1"/>
                                            </p:txEl>
                                          </p:spTgt>
                                        </p:tgtEl>
                                        <p:attrNameLst>
                                          <p:attrName>style.visibility</p:attrName>
                                        </p:attrNameLst>
                                      </p:cBhvr>
                                      <p:to>
                                        <p:strVal val="visible"/>
                                      </p:to>
                                    </p:set>
                                    <p:animEffect transition="in" filter="fade">
                                      <p:cBhvr>
                                        <p:cTn id="11" dur="1500"/>
                                        <p:tgtEl>
                                          <p:spTgt spid="272">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72">
                                            <p:txEl>
                                              <p:pRg st="2" end="2"/>
                                            </p:txEl>
                                          </p:spTgt>
                                        </p:tgtEl>
                                        <p:attrNameLst>
                                          <p:attrName>style.visibility</p:attrName>
                                        </p:attrNameLst>
                                      </p:cBhvr>
                                      <p:to>
                                        <p:strVal val="visible"/>
                                      </p:to>
                                    </p:set>
                                    <p:animEffect transition="in" filter="fade">
                                      <p:cBhvr>
                                        <p:cTn id="15" dur="1500"/>
                                        <p:tgtEl>
                                          <p:spTgt spid="272">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72">
                                            <p:txEl>
                                              <p:pRg st="3" end="3"/>
                                            </p:txEl>
                                          </p:spTgt>
                                        </p:tgtEl>
                                        <p:attrNameLst>
                                          <p:attrName>style.visibility</p:attrName>
                                        </p:attrNameLst>
                                      </p:cBhvr>
                                      <p:to>
                                        <p:strVal val="visible"/>
                                      </p:to>
                                    </p:set>
                                    <p:animEffect transition="in" filter="fade">
                                      <p:cBhvr>
                                        <p:cTn id="19" dur="1500"/>
                                        <p:tgtEl>
                                          <p:spTgt spid="272">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72">
                                            <p:txEl>
                                              <p:pRg st="4" end="4"/>
                                            </p:txEl>
                                          </p:spTgt>
                                        </p:tgtEl>
                                        <p:attrNameLst>
                                          <p:attrName>style.visibility</p:attrName>
                                        </p:attrNameLst>
                                      </p:cBhvr>
                                      <p:to>
                                        <p:strVal val="visible"/>
                                      </p:to>
                                    </p:set>
                                    <p:animEffect transition="in" filter="fade">
                                      <p:cBhvr>
                                        <p:cTn id="23" dur="1500"/>
                                        <p:tgtEl>
                                          <p:spTgt spid="272">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72">
                                            <p:txEl>
                                              <p:pRg st="5" end="5"/>
                                            </p:txEl>
                                          </p:spTgt>
                                        </p:tgtEl>
                                        <p:attrNameLst>
                                          <p:attrName>style.visibility</p:attrName>
                                        </p:attrNameLst>
                                      </p:cBhvr>
                                      <p:to>
                                        <p:strVal val="visible"/>
                                      </p:to>
                                    </p:set>
                                    <p:animEffect transition="in" filter="fade">
                                      <p:cBhvr>
                                        <p:cTn id="27" dur="1500"/>
                                        <p:tgtEl>
                                          <p:spTgt spid="272">
                                            <p:txEl>
                                              <p:pRg st="5" end="5"/>
                                            </p:txEl>
                                          </p:spTgt>
                                        </p:tgtEl>
                                      </p:cBhvr>
                                    </p:animEffect>
                                  </p:childTnLst>
                                </p:cTn>
                              </p:par>
                            </p:childTnLst>
                          </p:cTn>
                        </p:par>
                        <p:par>
                          <p:cTn id="28" fill="hold">
                            <p:stCondLst>
                              <p:cond delay="9000"/>
                            </p:stCondLst>
                            <p:childTnLst>
                              <p:par>
                                <p:cTn id="29" presetID="10" presetClass="entr" presetSubtype="0" fill="hold" nodeType="afterEffect">
                                  <p:stCondLst>
                                    <p:cond delay="0"/>
                                  </p:stCondLst>
                                  <p:childTnLst>
                                    <p:set>
                                      <p:cBhvr>
                                        <p:cTn id="30" dur="1" fill="hold">
                                          <p:stCondLst>
                                            <p:cond delay="0"/>
                                          </p:stCondLst>
                                        </p:cTn>
                                        <p:tgtEl>
                                          <p:spTgt spid="272">
                                            <p:txEl>
                                              <p:pRg st="6" end="6"/>
                                            </p:txEl>
                                          </p:spTgt>
                                        </p:tgtEl>
                                        <p:attrNameLst>
                                          <p:attrName>style.visibility</p:attrName>
                                        </p:attrNameLst>
                                      </p:cBhvr>
                                      <p:to>
                                        <p:strVal val="visible"/>
                                      </p:to>
                                    </p:set>
                                    <p:animEffect transition="in" filter="fade">
                                      <p:cBhvr>
                                        <p:cTn id="31" dur="1500"/>
                                        <p:tgtEl>
                                          <p:spTgt spid="2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Участници - задължени лица </a:t>
            </a:r>
            <a:endParaRPr sz="2320"/>
          </a:p>
        </p:txBody>
      </p:sp>
      <p:sp>
        <p:nvSpPr>
          <p:cNvPr id="278" name="Google Shape;278;p34"/>
          <p:cNvSpPr txBox="1"/>
          <p:nvPr/>
        </p:nvSpPr>
        <p:spPr>
          <a:xfrm>
            <a:off x="1066950" y="2195100"/>
            <a:ext cx="7010100" cy="1836900"/>
          </a:xfrm>
          <a:prstGeom prst="rect">
            <a:avLst/>
          </a:prstGeom>
          <a:noFill/>
          <a:ln>
            <a:noFill/>
          </a:ln>
        </p:spPr>
        <p:txBody>
          <a:bodyPr spcFirstLastPara="1" wrap="square" lIns="81650" tIns="40825" rIns="81650" bIns="40825" anchor="ctr" anchorCtr="0">
            <a:noAutofit/>
          </a:bodyPr>
          <a:lstStyle/>
          <a:p>
            <a:pPr marL="0" marR="0" lvl="0" indent="0" algn="l" rtl="0">
              <a:lnSpc>
                <a:spcPct val="115000"/>
              </a:lnSpc>
              <a:spcBef>
                <a:spcPts val="500"/>
              </a:spcBef>
              <a:spcAft>
                <a:spcPts val="0"/>
              </a:spcAft>
              <a:buNone/>
            </a:pPr>
            <a:r>
              <a:rPr lang="en" sz="1300">
                <a:solidFill>
                  <a:srgbClr val="2F2B20"/>
                </a:solidFill>
                <a:latin typeface="Raleway"/>
                <a:ea typeface="Raleway"/>
                <a:cs typeface="Raleway"/>
                <a:sym typeface="Raleway"/>
              </a:rPr>
              <a:t>Задължени субекти за предоставяне на информация от обществения сектор за повторно използване са т.нар. </a:t>
            </a:r>
            <a:r>
              <a:rPr lang="en" sz="1300" b="1">
                <a:solidFill>
                  <a:srgbClr val="2F2B20"/>
                </a:solidFill>
                <a:latin typeface="Raleway"/>
                <a:ea typeface="Raleway"/>
                <a:cs typeface="Raleway"/>
                <a:sym typeface="Raleway"/>
              </a:rPr>
              <a:t>организации от обществения сектор</a:t>
            </a:r>
            <a:r>
              <a:rPr lang="en" sz="1300">
                <a:solidFill>
                  <a:srgbClr val="2F2B20"/>
                </a:solidFill>
                <a:latin typeface="Raleway"/>
                <a:ea typeface="Raleway"/>
                <a:cs typeface="Raleway"/>
                <a:sym typeface="Raleway"/>
              </a:rPr>
              <a:t>:</a:t>
            </a:r>
            <a:endParaRPr sz="1300">
              <a:solidFill>
                <a:srgbClr val="2F2B20"/>
              </a:solidFill>
              <a:latin typeface="Raleway"/>
              <a:ea typeface="Raleway"/>
              <a:cs typeface="Raleway"/>
              <a:sym typeface="Raleway"/>
            </a:endParaRPr>
          </a:p>
          <a:p>
            <a:pPr marL="457200" marR="0" lvl="0" indent="-311150" algn="l" rtl="0">
              <a:lnSpc>
                <a:spcPct val="115000"/>
              </a:lnSpc>
              <a:spcBef>
                <a:spcPts val="500"/>
              </a:spcBef>
              <a:spcAft>
                <a:spcPts val="0"/>
              </a:spcAft>
              <a:buClr>
                <a:srgbClr val="2F2B20"/>
              </a:buClr>
              <a:buSzPts val="1300"/>
              <a:buFont typeface="Raleway"/>
              <a:buChar char="●"/>
            </a:pPr>
            <a:r>
              <a:rPr lang="en" sz="1300">
                <a:solidFill>
                  <a:srgbClr val="2F2B20"/>
                </a:solidFill>
                <a:latin typeface="Raleway"/>
                <a:ea typeface="Raleway"/>
                <a:cs typeface="Raleway"/>
                <a:sym typeface="Raleway"/>
              </a:rPr>
              <a:t>държавните </a:t>
            </a:r>
            <a:r>
              <a:rPr lang="en" sz="1300">
                <a:solidFill>
                  <a:srgbClr val="2F2B20"/>
                </a:solidFill>
                <a:highlight>
                  <a:schemeClr val="accent6"/>
                </a:highlight>
                <a:latin typeface="Raleway"/>
                <a:ea typeface="Raleway"/>
                <a:cs typeface="Raleway"/>
                <a:sym typeface="Raleway"/>
              </a:rPr>
              <a:t>органи</a:t>
            </a:r>
            <a:r>
              <a:rPr lang="en" sz="1300">
                <a:solidFill>
                  <a:srgbClr val="2F2B20"/>
                </a:solidFill>
                <a:latin typeface="Raleway"/>
                <a:ea typeface="Raleway"/>
                <a:cs typeface="Raleway"/>
                <a:sym typeface="Raleway"/>
              </a:rPr>
              <a:t>, техните териториални звена, териториалните органи на изпълнителната власт и органите на местното самоуправление в България;</a:t>
            </a:r>
            <a:endParaRPr sz="1300">
              <a:solidFill>
                <a:srgbClr val="2F2B20"/>
              </a:solidFill>
              <a:latin typeface="Raleway"/>
              <a:ea typeface="Raleway"/>
              <a:cs typeface="Raleway"/>
              <a:sym typeface="Raleway"/>
            </a:endParaRPr>
          </a:p>
          <a:p>
            <a:pPr marL="457200" marR="0" lvl="0" indent="-311150" algn="l" rtl="0">
              <a:lnSpc>
                <a:spcPct val="115000"/>
              </a:lnSpc>
              <a:spcBef>
                <a:spcPts val="0"/>
              </a:spcBef>
              <a:spcAft>
                <a:spcPts val="0"/>
              </a:spcAft>
              <a:buClr>
                <a:srgbClr val="2F2B20"/>
              </a:buClr>
              <a:buSzPts val="1300"/>
              <a:buFont typeface="Raleway"/>
              <a:buChar char="●"/>
            </a:pPr>
            <a:r>
              <a:rPr lang="en" sz="1300">
                <a:solidFill>
                  <a:srgbClr val="2F2B20"/>
                </a:solidFill>
                <a:highlight>
                  <a:schemeClr val="accent4"/>
                </a:highlight>
                <a:latin typeface="Raleway"/>
                <a:ea typeface="Raleway"/>
                <a:cs typeface="Raleway"/>
                <a:sym typeface="Raleway"/>
              </a:rPr>
              <a:t>публичноправните организации</a:t>
            </a:r>
            <a:r>
              <a:rPr lang="en" sz="1300">
                <a:solidFill>
                  <a:srgbClr val="2F2B20"/>
                </a:solidFill>
                <a:latin typeface="Raleway"/>
                <a:ea typeface="Raleway"/>
                <a:cs typeface="Raleway"/>
                <a:sym typeface="Raleway"/>
              </a:rPr>
              <a:t>;</a:t>
            </a:r>
            <a:endParaRPr sz="1300">
              <a:solidFill>
                <a:srgbClr val="2F2B20"/>
              </a:solidFill>
              <a:latin typeface="Raleway"/>
              <a:ea typeface="Raleway"/>
              <a:cs typeface="Raleway"/>
              <a:sym typeface="Raleway"/>
            </a:endParaRPr>
          </a:p>
          <a:p>
            <a:pPr marL="457200" marR="0" lvl="0" indent="-311150" algn="l" rtl="0">
              <a:lnSpc>
                <a:spcPct val="115000"/>
              </a:lnSpc>
              <a:spcBef>
                <a:spcPts val="0"/>
              </a:spcBef>
              <a:spcAft>
                <a:spcPts val="0"/>
              </a:spcAft>
              <a:buClr>
                <a:srgbClr val="2F2B20"/>
              </a:buClr>
              <a:buSzPts val="1300"/>
              <a:buFont typeface="Raleway"/>
              <a:buChar char="●"/>
            </a:pPr>
            <a:r>
              <a:rPr lang="en" sz="1300">
                <a:solidFill>
                  <a:srgbClr val="2F2B20"/>
                </a:solidFill>
                <a:latin typeface="Raleway"/>
                <a:ea typeface="Raleway"/>
                <a:cs typeface="Raleway"/>
                <a:sym typeface="Raleway"/>
              </a:rPr>
              <a:t>организации, </a:t>
            </a:r>
            <a:r>
              <a:rPr lang="en" sz="1300">
                <a:solidFill>
                  <a:srgbClr val="2F2B20"/>
                </a:solidFill>
                <a:highlight>
                  <a:schemeClr val="lt2"/>
                </a:highlight>
                <a:latin typeface="Raleway"/>
                <a:ea typeface="Raleway"/>
                <a:cs typeface="Raleway"/>
                <a:sym typeface="Raleway"/>
              </a:rPr>
              <a:t>осъществяващи научни изследвания</a:t>
            </a:r>
            <a:r>
              <a:rPr lang="en" sz="1300">
                <a:solidFill>
                  <a:srgbClr val="2F2B20"/>
                </a:solidFill>
                <a:latin typeface="Raleway"/>
                <a:ea typeface="Raleway"/>
                <a:cs typeface="Raleway"/>
                <a:sym typeface="Raleway"/>
              </a:rPr>
              <a:t>, и организации, </a:t>
            </a:r>
            <a:r>
              <a:rPr lang="en" sz="1300">
                <a:solidFill>
                  <a:srgbClr val="2F2B20"/>
                </a:solidFill>
                <a:highlight>
                  <a:schemeClr val="lt2"/>
                </a:highlight>
                <a:latin typeface="Raleway"/>
                <a:ea typeface="Raleway"/>
                <a:cs typeface="Raleway"/>
                <a:sym typeface="Raleway"/>
              </a:rPr>
              <a:t>финансиращи научни изследвания</a:t>
            </a:r>
            <a:r>
              <a:rPr lang="en" sz="1300">
                <a:solidFill>
                  <a:srgbClr val="2F2B20"/>
                </a:solidFill>
                <a:latin typeface="Raleway"/>
                <a:ea typeface="Raleway"/>
                <a:cs typeface="Raleway"/>
                <a:sym typeface="Raleway"/>
              </a:rPr>
              <a:t>, включително висши училища за научноизследователските данни.</a:t>
            </a:r>
            <a:endParaRPr sz="13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r>
              <a:rPr lang="en" sz="1300">
                <a:solidFill>
                  <a:srgbClr val="2F2B20"/>
                </a:solidFill>
                <a:latin typeface="Raleway"/>
                <a:ea typeface="Raleway"/>
                <a:cs typeface="Raleway"/>
                <a:sym typeface="Raleway"/>
              </a:rPr>
              <a:t>Организациите от обществения сектор са </a:t>
            </a:r>
            <a:r>
              <a:rPr lang="en" sz="1300" b="1">
                <a:solidFill>
                  <a:srgbClr val="2F2B20"/>
                </a:solidFill>
                <a:latin typeface="Raleway"/>
                <a:ea typeface="Raleway"/>
                <a:cs typeface="Raleway"/>
                <a:sym typeface="Raleway"/>
              </a:rPr>
              <a:t>длъжни да предоставят информация от обществения сектор за повторно използване</a:t>
            </a:r>
            <a:r>
              <a:rPr lang="en" sz="1300">
                <a:solidFill>
                  <a:srgbClr val="2F2B20"/>
                </a:solidFill>
                <a:latin typeface="Raleway"/>
                <a:ea typeface="Raleway"/>
                <a:cs typeface="Raleway"/>
                <a:sym typeface="Raleway"/>
              </a:rPr>
              <a:t>, с изключение на предвидените в ЗДОИ случаи.</a:t>
            </a:r>
            <a:endParaRPr sz="2200">
              <a:solidFill>
                <a:schemeClr val="accent1"/>
              </a:solidFill>
              <a:latin typeface="Raleway Light"/>
              <a:ea typeface="Raleway Light"/>
              <a:cs typeface="Raleway Light"/>
              <a:sym typeface="Raleway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8">
                                            <p:txEl>
                                              <p:pRg st="0" end="0"/>
                                            </p:txEl>
                                          </p:spTgt>
                                        </p:tgtEl>
                                        <p:attrNameLst>
                                          <p:attrName>style.visibility</p:attrName>
                                        </p:attrNameLst>
                                      </p:cBhvr>
                                      <p:to>
                                        <p:strVal val="visible"/>
                                      </p:to>
                                    </p:set>
                                    <p:animEffect transition="in" filter="fade">
                                      <p:cBhvr>
                                        <p:cTn id="7" dur="1500"/>
                                        <p:tgtEl>
                                          <p:spTgt spid="278">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78">
                                            <p:txEl>
                                              <p:pRg st="1" end="1"/>
                                            </p:txEl>
                                          </p:spTgt>
                                        </p:tgtEl>
                                        <p:attrNameLst>
                                          <p:attrName>style.visibility</p:attrName>
                                        </p:attrNameLst>
                                      </p:cBhvr>
                                      <p:to>
                                        <p:strVal val="visible"/>
                                      </p:to>
                                    </p:set>
                                    <p:animEffect transition="in" filter="fade">
                                      <p:cBhvr>
                                        <p:cTn id="11" dur="1500"/>
                                        <p:tgtEl>
                                          <p:spTgt spid="278">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78">
                                            <p:txEl>
                                              <p:pRg st="2" end="2"/>
                                            </p:txEl>
                                          </p:spTgt>
                                        </p:tgtEl>
                                        <p:attrNameLst>
                                          <p:attrName>style.visibility</p:attrName>
                                        </p:attrNameLst>
                                      </p:cBhvr>
                                      <p:to>
                                        <p:strVal val="visible"/>
                                      </p:to>
                                    </p:set>
                                    <p:animEffect transition="in" filter="fade">
                                      <p:cBhvr>
                                        <p:cTn id="15" dur="1500"/>
                                        <p:tgtEl>
                                          <p:spTgt spid="278">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78">
                                            <p:txEl>
                                              <p:pRg st="3" end="3"/>
                                            </p:txEl>
                                          </p:spTgt>
                                        </p:tgtEl>
                                        <p:attrNameLst>
                                          <p:attrName>style.visibility</p:attrName>
                                        </p:attrNameLst>
                                      </p:cBhvr>
                                      <p:to>
                                        <p:strVal val="visible"/>
                                      </p:to>
                                    </p:set>
                                    <p:animEffect transition="in" filter="fade">
                                      <p:cBhvr>
                                        <p:cTn id="19" dur="1500"/>
                                        <p:tgtEl>
                                          <p:spTgt spid="278">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78">
                                            <p:txEl>
                                              <p:pRg st="4" end="4"/>
                                            </p:txEl>
                                          </p:spTgt>
                                        </p:tgtEl>
                                        <p:attrNameLst>
                                          <p:attrName>style.visibility</p:attrName>
                                        </p:attrNameLst>
                                      </p:cBhvr>
                                      <p:to>
                                        <p:strVal val="visible"/>
                                      </p:to>
                                    </p:set>
                                    <p:animEffect transition="in" filter="fade">
                                      <p:cBhvr>
                                        <p:cTn id="23" dur="1500"/>
                                        <p:tgtEl>
                                          <p:spTgt spid="2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15000"/>
              </a:lnSpc>
              <a:spcBef>
                <a:spcPts val="500"/>
              </a:spcBef>
              <a:spcAft>
                <a:spcPts val="0"/>
              </a:spcAft>
              <a:buNone/>
            </a:pPr>
            <a:endParaRPr sz="1300" b="0">
              <a:solidFill>
                <a:srgbClr val="2F2B20"/>
              </a:solidFill>
            </a:endParaRPr>
          </a:p>
          <a:p>
            <a:pPr marL="0" marR="0" lvl="0" indent="0" algn="l" rtl="0">
              <a:lnSpc>
                <a:spcPct val="100000"/>
              </a:lnSpc>
              <a:spcBef>
                <a:spcPts val="0"/>
              </a:spcBef>
              <a:spcAft>
                <a:spcPts val="0"/>
              </a:spcAft>
              <a:buSzPts val="990"/>
              <a:buNone/>
            </a:pPr>
            <a:r>
              <a:rPr lang="en" sz="2320"/>
              <a:t>Участници - задължени лица </a:t>
            </a:r>
            <a:endParaRPr sz="2320"/>
          </a:p>
        </p:txBody>
      </p:sp>
      <p:sp>
        <p:nvSpPr>
          <p:cNvPr id="284" name="Google Shape;284;p35"/>
          <p:cNvSpPr txBox="1"/>
          <p:nvPr/>
        </p:nvSpPr>
        <p:spPr>
          <a:xfrm>
            <a:off x="903250" y="1630225"/>
            <a:ext cx="7173900" cy="3116400"/>
          </a:xfrm>
          <a:prstGeom prst="rect">
            <a:avLst/>
          </a:prstGeom>
          <a:noFill/>
          <a:ln>
            <a:noFill/>
          </a:ln>
        </p:spPr>
        <p:txBody>
          <a:bodyPr spcFirstLastPara="1" wrap="square" lIns="81650" tIns="40825" rIns="81650" bIns="40825" anchor="ctr" anchorCtr="0">
            <a:noAutofit/>
          </a:bodyPr>
          <a:lstStyle/>
          <a:p>
            <a:pPr marL="0" marR="0" lvl="0" indent="0" algn="l" rtl="0">
              <a:lnSpc>
                <a:spcPct val="115000"/>
              </a:lnSpc>
              <a:spcBef>
                <a:spcPts val="500"/>
              </a:spcBef>
              <a:spcAft>
                <a:spcPts val="0"/>
              </a:spcAft>
              <a:buNone/>
            </a:pPr>
            <a:r>
              <a:rPr lang="en" sz="1300">
                <a:solidFill>
                  <a:srgbClr val="2F2B20"/>
                </a:solidFill>
                <a:latin typeface="Raleway"/>
                <a:ea typeface="Raleway"/>
                <a:cs typeface="Raleway"/>
                <a:sym typeface="Raleway"/>
              </a:rPr>
              <a:t>“Публичноправна организация" е юридическо лице, което:</a:t>
            </a:r>
            <a:endParaRPr sz="1300">
              <a:solidFill>
                <a:srgbClr val="2F2B20"/>
              </a:solidFill>
              <a:latin typeface="Raleway"/>
              <a:ea typeface="Raleway"/>
              <a:cs typeface="Raleway"/>
              <a:sym typeface="Raleway"/>
            </a:endParaRPr>
          </a:p>
          <a:p>
            <a:pPr marL="457200" marR="0" lvl="0" indent="-304800" algn="l" rtl="0">
              <a:lnSpc>
                <a:spcPct val="115000"/>
              </a:lnSpc>
              <a:spcBef>
                <a:spcPts val="500"/>
              </a:spcBef>
              <a:spcAft>
                <a:spcPts val="0"/>
              </a:spcAft>
              <a:buClr>
                <a:srgbClr val="2F2B20"/>
              </a:buClr>
              <a:buSzPts val="1200"/>
              <a:buFont typeface="Raleway"/>
              <a:buChar char="●"/>
            </a:pPr>
            <a:r>
              <a:rPr lang="en" sz="1200">
                <a:solidFill>
                  <a:srgbClr val="2F2B20"/>
                </a:solidFill>
                <a:latin typeface="Raleway"/>
                <a:ea typeface="Raleway"/>
                <a:cs typeface="Raleway"/>
                <a:sym typeface="Raleway"/>
              </a:rPr>
              <a:t>повече от половината от приходите му за предходната бюджетна година се финансират от държавния бюджет, от бюджетите на държавното обществено осигуряване или на НЗОК, от общинските бюджети и др.;</a:t>
            </a:r>
            <a:endParaRPr sz="1200">
              <a:solidFill>
                <a:srgbClr val="2F2B20"/>
              </a:solidFill>
              <a:latin typeface="Raleway"/>
              <a:ea typeface="Raleway"/>
              <a:cs typeface="Raleway"/>
              <a:sym typeface="Raleway"/>
            </a:endParaRPr>
          </a:p>
          <a:p>
            <a:pPr marL="457200" marR="0" lvl="0" indent="-304800" algn="l" rtl="0">
              <a:lnSpc>
                <a:spcPct val="115000"/>
              </a:lnSpc>
              <a:spcBef>
                <a:spcPts val="0"/>
              </a:spcBef>
              <a:spcAft>
                <a:spcPts val="0"/>
              </a:spcAft>
              <a:buClr>
                <a:srgbClr val="2F2B20"/>
              </a:buClr>
              <a:buSzPts val="1200"/>
              <a:buFont typeface="Raleway"/>
              <a:buChar char="●"/>
            </a:pPr>
            <a:r>
              <a:rPr lang="en" sz="1200">
                <a:solidFill>
                  <a:srgbClr val="2F2B20"/>
                </a:solidFill>
                <a:latin typeface="Raleway"/>
                <a:ea typeface="Raleway"/>
                <a:cs typeface="Raleway"/>
                <a:sym typeface="Raleway"/>
              </a:rPr>
              <a:t>повече от половината от членовете на неговия управителен или контролен орган се определят от възложители по ЗОП и др.; или е обект на друг тип оправленски контрол (доминиращо влияние върху дейността);</a:t>
            </a:r>
            <a:endParaRPr sz="1200">
              <a:solidFill>
                <a:srgbClr val="2F2B20"/>
              </a:solidFill>
              <a:latin typeface="Raleway"/>
              <a:ea typeface="Raleway"/>
              <a:cs typeface="Raleway"/>
              <a:sym typeface="Raleway"/>
            </a:endParaRPr>
          </a:p>
          <a:p>
            <a:pPr marL="457200" marR="0" lvl="0" indent="-304800" algn="l" rtl="0">
              <a:lnSpc>
                <a:spcPct val="115000"/>
              </a:lnSpc>
              <a:spcBef>
                <a:spcPts val="0"/>
              </a:spcBef>
              <a:spcAft>
                <a:spcPts val="0"/>
              </a:spcAft>
              <a:buClr>
                <a:srgbClr val="2F2B20"/>
              </a:buClr>
              <a:buSzPts val="1200"/>
              <a:buFont typeface="Raleway"/>
              <a:buChar char="●"/>
            </a:pPr>
            <a:r>
              <a:rPr lang="en" sz="1200">
                <a:solidFill>
                  <a:srgbClr val="2F2B20"/>
                </a:solidFill>
                <a:latin typeface="Raleway"/>
                <a:ea typeface="Raleway"/>
                <a:cs typeface="Raleway"/>
                <a:sym typeface="Raleway"/>
              </a:rPr>
              <a:t>над 50 на сто от капитала е собственост на държавата, община или на друга публичноправна организация;</a:t>
            </a:r>
            <a:endParaRPr sz="1200">
              <a:solidFill>
                <a:srgbClr val="2F2B20"/>
              </a:solidFill>
              <a:latin typeface="Raleway"/>
              <a:ea typeface="Raleway"/>
              <a:cs typeface="Raleway"/>
              <a:sym typeface="Raleway"/>
            </a:endParaRPr>
          </a:p>
          <a:p>
            <a:pPr marL="457200" marR="0" lvl="0" indent="-304800" algn="l" rtl="0">
              <a:lnSpc>
                <a:spcPct val="115000"/>
              </a:lnSpc>
              <a:spcBef>
                <a:spcPts val="0"/>
              </a:spcBef>
              <a:spcAft>
                <a:spcPts val="0"/>
              </a:spcAft>
              <a:buClr>
                <a:srgbClr val="2F2B20"/>
              </a:buClr>
              <a:buSzPts val="1200"/>
              <a:buFont typeface="Raleway"/>
              <a:buChar char="●"/>
            </a:pPr>
            <a:r>
              <a:rPr lang="en" sz="1200">
                <a:solidFill>
                  <a:srgbClr val="2F2B20"/>
                </a:solidFill>
                <a:latin typeface="Raleway"/>
                <a:ea typeface="Raleway"/>
                <a:cs typeface="Raleway"/>
                <a:sym typeface="Raleway"/>
              </a:rPr>
              <a:t>лечебно заведение - търговско дружество, на което повече от 50 на сто от приходите за предходната година са за сметка на държавния и/или общинския бюджет и/или бюджета на НЗОК;</a:t>
            </a:r>
            <a:endParaRPr sz="1200">
              <a:solidFill>
                <a:srgbClr val="2F2B20"/>
              </a:solidFill>
              <a:latin typeface="Raleway"/>
              <a:ea typeface="Raleway"/>
              <a:cs typeface="Raleway"/>
              <a:sym typeface="Raleway"/>
            </a:endParaRPr>
          </a:p>
          <a:p>
            <a:pPr marL="457200" marR="0" lvl="0" indent="-304800" algn="l" rtl="0">
              <a:lnSpc>
                <a:spcPct val="115000"/>
              </a:lnSpc>
              <a:spcBef>
                <a:spcPts val="0"/>
              </a:spcBef>
              <a:spcAft>
                <a:spcPts val="0"/>
              </a:spcAft>
              <a:buClr>
                <a:srgbClr val="2F2B20"/>
              </a:buClr>
              <a:buSzPts val="1200"/>
              <a:buFont typeface="Raleway"/>
              <a:buChar char="●"/>
            </a:pPr>
            <a:r>
              <a:rPr lang="en" sz="1200">
                <a:solidFill>
                  <a:srgbClr val="2F2B20"/>
                </a:solidFill>
                <a:latin typeface="Raleway"/>
                <a:ea typeface="Raleway"/>
                <a:cs typeface="Raleway"/>
                <a:sym typeface="Raleway"/>
              </a:rPr>
              <a:t>библиотека на висши училища, обществена библиотека по смисъла на Закона за обществените библиотеки, музей или архив, чиято дейност се финансира със средства от държавния бюджет или от общинските бюджети;</a:t>
            </a:r>
            <a:endParaRPr sz="950" b="1">
              <a:highlight>
                <a:srgbClr val="FFFFFF"/>
              </a:highlight>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animEffect transition="in" filter="fade">
                                      <p:cBhvr>
                                        <p:cTn id="7" dur="1500"/>
                                        <p:tgtEl>
                                          <p:spTgt spid="284">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animEffect transition="in" filter="fade">
                                      <p:cBhvr>
                                        <p:cTn id="11" dur="1500"/>
                                        <p:tgtEl>
                                          <p:spTgt spid="284">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animEffect transition="in" filter="fade">
                                      <p:cBhvr>
                                        <p:cTn id="15" dur="1500"/>
                                        <p:tgtEl>
                                          <p:spTgt spid="284">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animEffect transition="in" filter="fade">
                                      <p:cBhvr>
                                        <p:cTn id="19" dur="1500"/>
                                        <p:tgtEl>
                                          <p:spTgt spid="284">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84">
                                            <p:txEl>
                                              <p:pRg st="4" end="4"/>
                                            </p:txEl>
                                          </p:spTgt>
                                        </p:tgtEl>
                                        <p:attrNameLst>
                                          <p:attrName>style.visibility</p:attrName>
                                        </p:attrNameLst>
                                      </p:cBhvr>
                                      <p:to>
                                        <p:strVal val="visible"/>
                                      </p:to>
                                    </p:set>
                                    <p:animEffect transition="in" filter="fade">
                                      <p:cBhvr>
                                        <p:cTn id="23" dur="1500"/>
                                        <p:tgtEl>
                                          <p:spTgt spid="284">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84">
                                            <p:txEl>
                                              <p:pRg st="5" end="5"/>
                                            </p:txEl>
                                          </p:spTgt>
                                        </p:tgtEl>
                                        <p:attrNameLst>
                                          <p:attrName>style.visibility</p:attrName>
                                        </p:attrNameLst>
                                      </p:cBhvr>
                                      <p:to>
                                        <p:strVal val="visible"/>
                                      </p:to>
                                    </p:set>
                                    <p:animEffect transition="in" filter="fade">
                                      <p:cBhvr>
                                        <p:cTn id="27" dur="1500"/>
                                        <p:tgtEl>
                                          <p:spTgt spid="2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Участници - задължени лица </a:t>
            </a:r>
            <a:endParaRPr sz="2320"/>
          </a:p>
        </p:txBody>
      </p:sp>
      <p:sp>
        <p:nvSpPr>
          <p:cNvPr id="290" name="Google Shape;290;p36"/>
          <p:cNvSpPr txBox="1"/>
          <p:nvPr/>
        </p:nvSpPr>
        <p:spPr>
          <a:xfrm>
            <a:off x="961650" y="1595700"/>
            <a:ext cx="7010100" cy="2298600"/>
          </a:xfrm>
          <a:prstGeom prst="rect">
            <a:avLst/>
          </a:prstGeom>
          <a:noFill/>
          <a:ln>
            <a:noFill/>
          </a:ln>
        </p:spPr>
        <p:txBody>
          <a:bodyPr spcFirstLastPara="1" wrap="square" lIns="81650" tIns="40825" rIns="81650" bIns="40825" anchor="t" anchorCtr="0">
            <a:noAutofit/>
          </a:bodyPr>
          <a:lstStyle/>
          <a:p>
            <a:pPr marL="457200" marR="0" lvl="0" indent="-311150" algn="l" rtl="0">
              <a:lnSpc>
                <a:spcPct val="115000"/>
              </a:lnSpc>
              <a:spcBef>
                <a:spcPts val="500"/>
              </a:spcBef>
              <a:spcAft>
                <a:spcPts val="0"/>
              </a:spcAft>
              <a:buClr>
                <a:srgbClr val="2F2B20"/>
              </a:buClr>
              <a:buSzPts val="1300"/>
              <a:buFont typeface="Raleway"/>
              <a:buChar char="●"/>
            </a:pPr>
            <a:r>
              <a:rPr lang="en" sz="1300">
                <a:solidFill>
                  <a:srgbClr val="2F2B20"/>
                </a:solidFill>
                <a:latin typeface="Raleway"/>
                <a:ea typeface="Raleway"/>
                <a:cs typeface="Raleway"/>
                <a:sym typeface="Raleway"/>
              </a:rPr>
              <a:t>Организации, осъществяващи научни изследвания</a:t>
            </a:r>
            <a:endParaRPr sz="1300">
              <a:solidFill>
                <a:srgbClr val="2F2B20"/>
              </a:solidFill>
              <a:latin typeface="Raleway"/>
              <a:ea typeface="Raleway"/>
              <a:cs typeface="Raleway"/>
              <a:sym typeface="Raleway"/>
            </a:endParaRPr>
          </a:p>
          <a:p>
            <a:pPr marL="457200" marR="0" lvl="0" indent="-311150" algn="l" rtl="0">
              <a:lnSpc>
                <a:spcPct val="115000"/>
              </a:lnSpc>
              <a:spcBef>
                <a:spcPts val="0"/>
              </a:spcBef>
              <a:spcAft>
                <a:spcPts val="0"/>
              </a:spcAft>
              <a:buClr>
                <a:srgbClr val="2F2B20"/>
              </a:buClr>
              <a:buSzPts val="1300"/>
              <a:buFont typeface="Raleway"/>
              <a:buChar char="●"/>
            </a:pPr>
            <a:r>
              <a:rPr lang="en" sz="1300">
                <a:solidFill>
                  <a:srgbClr val="2F2B20"/>
                </a:solidFill>
                <a:latin typeface="Raleway"/>
                <a:ea typeface="Raleway"/>
                <a:cs typeface="Raleway"/>
                <a:sym typeface="Raleway"/>
              </a:rPr>
              <a:t>Организации, финансиращи научни изследвания</a:t>
            </a:r>
            <a:endParaRPr sz="13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sz="13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sz="1300">
              <a:solidFill>
                <a:srgbClr val="2F2B20"/>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animEffect transition="in" filter="fade">
                                      <p:cBhvr>
                                        <p:cTn id="7" dur="1500"/>
                                        <p:tgtEl>
                                          <p:spTgt spid="290">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90">
                                            <p:txEl>
                                              <p:pRg st="1" end="1"/>
                                            </p:txEl>
                                          </p:spTgt>
                                        </p:tgtEl>
                                        <p:attrNameLst>
                                          <p:attrName>style.visibility</p:attrName>
                                        </p:attrNameLst>
                                      </p:cBhvr>
                                      <p:to>
                                        <p:strVal val="visible"/>
                                      </p:to>
                                    </p:set>
                                    <p:animEffect transition="in" filter="fade">
                                      <p:cBhvr>
                                        <p:cTn id="11" dur="1500"/>
                                        <p:tgtEl>
                                          <p:spTgt spid="290">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90">
                                            <p:txEl>
                                              <p:pRg st="2" end="2"/>
                                            </p:txEl>
                                          </p:spTgt>
                                        </p:tgtEl>
                                        <p:attrNameLst>
                                          <p:attrName>style.visibility</p:attrName>
                                        </p:attrNameLst>
                                      </p:cBhvr>
                                      <p:to>
                                        <p:strVal val="visible"/>
                                      </p:to>
                                    </p:set>
                                    <p:animEffect transition="in" filter="fade">
                                      <p:cBhvr>
                                        <p:cTn id="15" dur="1500"/>
                                        <p:tgtEl>
                                          <p:spTgt spid="290">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90">
                                            <p:txEl>
                                              <p:pRg st="3" end="3"/>
                                            </p:txEl>
                                          </p:spTgt>
                                        </p:tgtEl>
                                        <p:attrNameLst>
                                          <p:attrName>style.visibility</p:attrName>
                                        </p:attrNameLst>
                                      </p:cBhvr>
                                      <p:to>
                                        <p:strVal val="visible"/>
                                      </p:to>
                                    </p:set>
                                    <p:animEffect transition="in" filter="fade">
                                      <p:cBhvr>
                                        <p:cTn id="19" dur="1500"/>
                                        <p:tgtEl>
                                          <p:spTgt spid="29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7"/>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Участници - субекти на право на повторно използване </a:t>
            </a:r>
            <a:endParaRPr sz="2320"/>
          </a:p>
        </p:txBody>
      </p:sp>
      <p:sp>
        <p:nvSpPr>
          <p:cNvPr id="296" name="Google Shape;296;p37"/>
          <p:cNvSpPr txBox="1"/>
          <p:nvPr/>
        </p:nvSpPr>
        <p:spPr>
          <a:xfrm>
            <a:off x="1066950" y="1773900"/>
            <a:ext cx="7010100" cy="2258100"/>
          </a:xfrm>
          <a:prstGeom prst="rect">
            <a:avLst/>
          </a:prstGeom>
          <a:noFill/>
          <a:ln>
            <a:noFill/>
          </a:ln>
        </p:spPr>
        <p:txBody>
          <a:bodyPr spcFirstLastPara="1" wrap="square" lIns="81650" tIns="40825" rIns="81650" bIns="40825" anchor="t" anchorCtr="0">
            <a:noAutofit/>
          </a:bodyPr>
          <a:lstStyle/>
          <a:p>
            <a:pPr marL="457200" marR="0" lvl="0" indent="-311150" algn="l" rtl="0">
              <a:lnSpc>
                <a:spcPct val="115000"/>
              </a:lnSpc>
              <a:spcBef>
                <a:spcPts val="500"/>
              </a:spcBef>
              <a:spcAft>
                <a:spcPts val="0"/>
              </a:spcAft>
              <a:buClr>
                <a:srgbClr val="2F2B20"/>
              </a:buClr>
              <a:buSzPts val="1300"/>
              <a:buFont typeface="Raleway"/>
              <a:buChar char="●"/>
            </a:pPr>
            <a:r>
              <a:rPr lang="en" sz="1300">
                <a:solidFill>
                  <a:srgbClr val="2F2B20"/>
                </a:solidFill>
                <a:latin typeface="Raleway"/>
                <a:ea typeface="Raleway"/>
                <a:cs typeface="Raleway"/>
                <a:sym typeface="Raleway"/>
              </a:rPr>
              <a:t>всеки гражданин на Република България има право на достъп до обществена информация при условията и по реда, определени в ЗДОИ, освен ако в друг закон е предвиден специален ред за търсене, получаване и разпространяване на такава информация.</a:t>
            </a:r>
            <a:endParaRPr sz="1300">
              <a:solidFill>
                <a:srgbClr val="2F2B20"/>
              </a:solidFill>
              <a:latin typeface="Raleway"/>
              <a:ea typeface="Raleway"/>
              <a:cs typeface="Raleway"/>
              <a:sym typeface="Raleway"/>
            </a:endParaRPr>
          </a:p>
          <a:p>
            <a:pPr marL="457200" marR="0" lvl="0" indent="-311150" algn="l" rtl="0">
              <a:lnSpc>
                <a:spcPct val="115000"/>
              </a:lnSpc>
              <a:spcBef>
                <a:spcPts val="0"/>
              </a:spcBef>
              <a:spcAft>
                <a:spcPts val="0"/>
              </a:spcAft>
              <a:buClr>
                <a:srgbClr val="2F2B20"/>
              </a:buClr>
              <a:buSzPts val="1300"/>
              <a:buFont typeface="Raleway"/>
              <a:buChar char="●"/>
            </a:pPr>
            <a:r>
              <a:rPr lang="en" sz="1300">
                <a:solidFill>
                  <a:srgbClr val="2F2B20"/>
                </a:solidFill>
                <a:latin typeface="Raleway"/>
                <a:ea typeface="Raleway"/>
                <a:cs typeface="Raleway"/>
                <a:sym typeface="Raleway"/>
              </a:rPr>
              <a:t>чужденците и лицата без гражданство се ползват с правото по ал. 1.</a:t>
            </a:r>
            <a:endParaRPr sz="1300">
              <a:solidFill>
                <a:srgbClr val="2F2B20"/>
              </a:solidFill>
              <a:latin typeface="Raleway"/>
              <a:ea typeface="Raleway"/>
              <a:cs typeface="Raleway"/>
              <a:sym typeface="Raleway"/>
            </a:endParaRPr>
          </a:p>
          <a:p>
            <a:pPr marL="457200" marR="0" lvl="0" indent="-311150" algn="l" rtl="0">
              <a:lnSpc>
                <a:spcPct val="115000"/>
              </a:lnSpc>
              <a:spcBef>
                <a:spcPts val="0"/>
              </a:spcBef>
              <a:spcAft>
                <a:spcPts val="0"/>
              </a:spcAft>
              <a:buClr>
                <a:srgbClr val="2F2B20"/>
              </a:buClr>
              <a:buSzPts val="1300"/>
              <a:buFont typeface="Raleway"/>
              <a:buChar char="●"/>
            </a:pPr>
            <a:r>
              <a:rPr lang="en" sz="1300">
                <a:solidFill>
                  <a:srgbClr val="2F2B20"/>
                </a:solidFill>
                <a:latin typeface="Raleway"/>
                <a:ea typeface="Raleway"/>
                <a:cs typeface="Raleway"/>
                <a:sym typeface="Raleway"/>
              </a:rPr>
              <a:t>всички юридически лица</a:t>
            </a:r>
            <a:endParaRPr sz="900">
              <a:latin typeface="Verdana"/>
              <a:ea typeface="Verdana"/>
              <a:cs typeface="Verdana"/>
              <a:sym typeface="Verdana"/>
            </a:endParaRPr>
          </a:p>
          <a:p>
            <a:pPr marL="0" lvl="0" indent="0" algn="l" rtl="0">
              <a:lnSpc>
                <a:spcPct val="115000"/>
              </a:lnSpc>
              <a:spcBef>
                <a:spcPts val="0"/>
              </a:spcBef>
              <a:spcAft>
                <a:spcPts val="0"/>
              </a:spcAft>
              <a:buNone/>
            </a:pPr>
            <a:endParaRPr sz="1050" b="1">
              <a:highlight>
                <a:srgbClr val="FFFFFF"/>
              </a:highlight>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animEffect transition="in" filter="fade">
                                      <p:cBhvr>
                                        <p:cTn id="7" dur="1500"/>
                                        <p:tgtEl>
                                          <p:spTgt spid="296">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96">
                                            <p:txEl>
                                              <p:pRg st="1" end="1"/>
                                            </p:txEl>
                                          </p:spTgt>
                                        </p:tgtEl>
                                        <p:attrNameLst>
                                          <p:attrName>style.visibility</p:attrName>
                                        </p:attrNameLst>
                                      </p:cBhvr>
                                      <p:to>
                                        <p:strVal val="visible"/>
                                      </p:to>
                                    </p:set>
                                    <p:animEffect transition="in" filter="fade">
                                      <p:cBhvr>
                                        <p:cTn id="11" dur="1500"/>
                                        <p:tgtEl>
                                          <p:spTgt spid="296">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96">
                                            <p:txEl>
                                              <p:pRg st="2" end="2"/>
                                            </p:txEl>
                                          </p:spTgt>
                                        </p:tgtEl>
                                        <p:attrNameLst>
                                          <p:attrName>style.visibility</p:attrName>
                                        </p:attrNameLst>
                                      </p:cBhvr>
                                      <p:to>
                                        <p:strVal val="visible"/>
                                      </p:to>
                                    </p:set>
                                    <p:animEffect transition="in" filter="fade">
                                      <p:cBhvr>
                                        <p:cTn id="15" dur="1500"/>
                                        <p:tgtEl>
                                          <p:spTgt spid="296">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96">
                                            <p:txEl>
                                              <p:pRg st="3" end="3"/>
                                            </p:txEl>
                                          </p:spTgt>
                                        </p:tgtEl>
                                        <p:attrNameLst>
                                          <p:attrName>style.visibility</p:attrName>
                                        </p:attrNameLst>
                                      </p:cBhvr>
                                      <p:to>
                                        <p:strVal val="visible"/>
                                      </p:to>
                                    </p:set>
                                    <p:animEffect transition="in" filter="fade">
                                      <p:cBhvr>
                                        <p:cTn id="19" dur="1500"/>
                                        <p:tgtEl>
                                          <p:spTgt spid="2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39"/>
          <p:cNvPicPr preferRelativeResize="0"/>
          <p:nvPr/>
        </p:nvPicPr>
        <p:blipFill>
          <a:blip r:embed="rId3">
            <a:alphaModFix/>
          </a:blip>
          <a:stretch>
            <a:fillRect/>
          </a:stretch>
        </p:blipFill>
        <p:spPr>
          <a:xfrm>
            <a:off x="654400" y="0"/>
            <a:ext cx="7835203" cy="514349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Предоставяне на ИОС</a:t>
            </a:r>
            <a:endParaRPr sz="2320"/>
          </a:p>
        </p:txBody>
      </p:sp>
      <p:sp>
        <p:nvSpPr>
          <p:cNvPr id="302" name="Google Shape;302;p38"/>
          <p:cNvSpPr txBox="1"/>
          <p:nvPr/>
        </p:nvSpPr>
        <p:spPr>
          <a:xfrm>
            <a:off x="1066950" y="1630225"/>
            <a:ext cx="7010100" cy="2913900"/>
          </a:xfrm>
          <a:prstGeom prst="rect">
            <a:avLst/>
          </a:prstGeom>
          <a:noFill/>
          <a:ln>
            <a:noFill/>
          </a:ln>
        </p:spPr>
        <p:txBody>
          <a:bodyPr spcFirstLastPara="1" wrap="square" lIns="81650" tIns="40825" rIns="81650" bIns="40825" anchor="t" anchorCtr="0">
            <a:noAutofit/>
          </a:bodyPr>
          <a:lstStyle/>
          <a:p>
            <a:pPr marL="0" lvl="0" indent="0" algn="l" rtl="0">
              <a:lnSpc>
                <a:spcPct val="115000"/>
              </a:lnSpc>
              <a:spcBef>
                <a:spcPts val="0"/>
              </a:spcBef>
              <a:spcAft>
                <a:spcPts val="0"/>
              </a:spcAft>
              <a:buNone/>
            </a:pPr>
            <a:r>
              <a:rPr lang="en" sz="1300">
                <a:latin typeface="Raleway"/>
                <a:ea typeface="Raleway"/>
                <a:cs typeface="Raleway"/>
                <a:sym typeface="Raleway"/>
              </a:rPr>
              <a:t>По искане на заявителя и при възможност исканата информация се предоставя по електронен път:</a:t>
            </a:r>
            <a:endParaRPr sz="1300">
              <a:latin typeface="Raleway"/>
              <a:ea typeface="Raleway"/>
              <a:cs typeface="Raleway"/>
              <a:sym typeface="Raleway"/>
            </a:endParaRPr>
          </a:p>
          <a:p>
            <a:pPr marL="457200" lvl="0" indent="-311150" algn="l" rtl="0">
              <a:lnSpc>
                <a:spcPct val="115000"/>
              </a:lnSpc>
              <a:spcBef>
                <a:spcPts val="0"/>
              </a:spcBef>
              <a:spcAft>
                <a:spcPts val="0"/>
              </a:spcAft>
              <a:buSzPts val="1300"/>
              <a:buFont typeface="Raleway"/>
              <a:buAutoNum type="arabicPeriod"/>
            </a:pPr>
            <a:r>
              <a:rPr lang="en" sz="1300">
                <a:latin typeface="Raleway"/>
                <a:ea typeface="Raleway"/>
                <a:cs typeface="Raleway"/>
                <a:sym typeface="Raleway"/>
              </a:rPr>
              <a:t>чрез </a:t>
            </a:r>
            <a:r>
              <a:rPr lang="en" sz="1300">
                <a:highlight>
                  <a:schemeClr val="accent4"/>
                </a:highlight>
                <a:latin typeface="Raleway"/>
                <a:ea typeface="Raleway"/>
                <a:cs typeface="Raleway"/>
                <a:sym typeface="Raleway"/>
              </a:rPr>
              <a:t>публикуване на портала за отворени данни</a:t>
            </a:r>
            <a:r>
              <a:rPr lang="en" sz="1300">
                <a:latin typeface="Raleway"/>
                <a:ea typeface="Raleway"/>
                <a:cs typeface="Raleway"/>
                <a:sym typeface="Raleway"/>
              </a:rPr>
              <a:t>;</a:t>
            </a:r>
            <a:endParaRPr sz="1300">
              <a:latin typeface="Raleway"/>
              <a:ea typeface="Raleway"/>
              <a:cs typeface="Raleway"/>
              <a:sym typeface="Raleway"/>
            </a:endParaRPr>
          </a:p>
          <a:p>
            <a:pPr marL="457200" lvl="0" indent="-311150" algn="l" rtl="0">
              <a:lnSpc>
                <a:spcPct val="115000"/>
              </a:lnSpc>
              <a:spcBef>
                <a:spcPts val="0"/>
              </a:spcBef>
              <a:spcAft>
                <a:spcPts val="0"/>
              </a:spcAft>
              <a:buSzPts val="1300"/>
              <a:buFont typeface="Raleway"/>
              <a:buAutoNum type="arabicPeriod"/>
            </a:pPr>
            <a:r>
              <a:rPr lang="en" sz="1300">
                <a:latin typeface="Raleway"/>
                <a:ea typeface="Raleway"/>
                <a:cs typeface="Raleway"/>
                <a:sym typeface="Raleway"/>
              </a:rPr>
              <a:t>чрез квалифицирана услуга за електронна препоръчана поща;</a:t>
            </a:r>
            <a:endParaRPr sz="1300">
              <a:latin typeface="Raleway"/>
              <a:ea typeface="Raleway"/>
              <a:cs typeface="Raleway"/>
              <a:sym typeface="Raleway"/>
            </a:endParaRPr>
          </a:p>
          <a:p>
            <a:pPr marL="457200" lvl="0" indent="-311150" algn="l" rtl="0">
              <a:lnSpc>
                <a:spcPct val="115000"/>
              </a:lnSpc>
              <a:spcBef>
                <a:spcPts val="0"/>
              </a:spcBef>
              <a:spcAft>
                <a:spcPts val="0"/>
              </a:spcAft>
              <a:buSzPts val="1300"/>
              <a:buFont typeface="Raleway"/>
              <a:buAutoNum type="arabicPeriod"/>
            </a:pPr>
            <a:r>
              <a:rPr lang="en" sz="1300">
                <a:latin typeface="Raleway"/>
                <a:ea typeface="Raleway"/>
                <a:cs typeface="Raleway"/>
                <a:sym typeface="Raleway"/>
              </a:rPr>
              <a:t>чрез </a:t>
            </a:r>
            <a:r>
              <a:rPr lang="en" sz="1300">
                <a:solidFill>
                  <a:srgbClr val="333333"/>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системата за сигурно електронно връчване</a:t>
            </a:r>
            <a:r>
              <a:rPr lang="en" sz="1300">
                <a:latin typeface="Raleway"/>
                <a:ea typeface="Raleway"/>
                <a:cs typeface="Raleway"/>
                <a:sym typeface="Raleway"/>
              </a:rPr>
              <a:t>;</a:t>
            </a:r>
            <a:endParaRPr sz="1300">
              <a:latin typeface="Raleway"/>
              <a:ea typeface="Raleway"/>
              <a:cs typeface="Raleway"/>
              <a:sym typeface="Raleway"/>
            </a:endParaRPr>
          </a:p>
          <a:p>
            <a:pPr marL="457200" lvl="0" indent="-311150" algn="l" rtl="0">
              <a:lnSpc>
                <a:spcPct val="115000"/>
              </a:lnSpc>
              <a:spcBef>
                <a:spcPts val="0"/>
              </a:spcBef>
              <a:spcAft>
                <a:spcPts val="0"/>
              </a:spcAft>
              <a:buSzPts val="1300"/>
              <a:buFont typeface="Raleway"/>
              <a:buAutoNum type="arabicPeriod"/>
            </a:pPr>
            <a:r>
              <a:rPr lang="en" sz="1300">
                <a:latin typeface="Raleway"/>
                <a:ea typeface="Raleway"/>
                <a:cs typeface="Raleway"/>
                <a:sym typeface="Raleway"/>
              </a:rPr>
              <a:t>на адреса на електронна поща или по други подходящи начини.</a:t>
            </a:r>
            <a:endParaRPr sz="1300">
              <a:latin typeface="Raleway"/>
              <a:ea typeface="Raleway"/>
              <a:cs typeface="Raleway"/>
              <a:sym typeface="Raleway"/>
            </a:endParaRPr>
          </a:p>
          <a:p>
            <a:pPr marL="0" lvl="0" indent="0" algn="l" rtl="0">
              <a:lnSpc>
                <a:spcPct val="115000"/>
              </a:lnSpc>
              <a:spcBef>
                <a:spcPts val="0"/>
              </a:spcBef>
              <a:spcAft>
                <a:spcPts val="0"/>
              </a:spcAft>
              <a:buNone/>
            </a:pPr>
            <a:r>
              <a:rPr lang="en" sz="1300">
                <a:latin typeface="Raleway"/>
                <a:ea typeface="Raleway"/>
                <a:cs typeface="Raleway"/>
                <a:sym typeface="Raleway"/>
              </a:rPr>
              <a:t>Информацията от обществения сектор се предоставя във формат и на език, на който тя е събрана, съответно създадена, или в друг формат по преценка на организацията от обществения сектор и в отворен, машинночетим формат, заедно със съответните метаданни. </a:t>
            </a:r>
            <a:endParaRPr sz="1100">
              <a:latin typeface="Verdana"/>
              <a:ea typeface="Verdana"/>
              <a:cs typeface="Verdana"/>
              <a:sym typeface="Verdana"/>
            </a:endParaRPr>
          </a:p>
          <a:p>
            <a:pPr marL="0" lvl="0" indent="0" algn="l" rtl="0">
              <a:lnSpc>
                <a:spcPct val="115000"/>
              </a:lnSpc>
              <a:spcBef>
                <a:spcPts val="0"/>
              </a:spcBef>
              <a:spcAft>
                <a:spcPts val="0"/>
              </a:spcAft>
              <a:buNone/>
            </a:pPr>
            <a:endParaRPr sz="1050" b="1">
              <a:highlight>
                <a:srgbClr val="FFFFFF"/>
              </a:highlight>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2">
                                            <p:txEl>
                                              <p:pRg st="0" end="0"/>
                                            </p:txEl>
                                          </p:spTgt>
                                        </p:tgtEl>
                                        <p:attrNameLst>
                                          <p:attrName>style.visibility</p:attrName>
                                        </p:attrNameLst>
                                      </p:cBhvr>
                                      <p:to>
                                        <p:strVal val="visible"/>
                                      </p:to>
                                    </p:set>
                                    <p:animEffect transition="in" filter="fade">
                                      <p:cBhvr>
                                        <p:cTn id="7" dur="1500"/>
                                        <p:tgtEl>
                                          <p:spTgt spid="302">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02">
                                            <p:txEl>
                                              <p:pRg st="1" end="1"/>
                                            </p:txEl>
                                          </p:spTgt>
                                        </p:tgtEl>
                                        <p:attrNameLst>
                                          <p:attrName>style.visibility</p:attrName>
                                        </p:attrNameLst>
                                      </p:cBhvr>
                                      <p:to>
                                        <p:strVal val="visible"/>
                                      </p:to>
                                    </p:set>
                                    <p:animEffect transition="in" filter="fade">
                                      <p:cBhvr>
                                        <p:cTn id="11" dur="1500"/>
                                        <p:tgtEl>
                                          <p:spTgt spid="302">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02">
                                            <p:txEl>
                                              <p:pRg st="2" end="2"/>
                                            </p:txEl>
                                          </p:spTgt>
                                        </p:tgtEl>
                                        <p:attrNameLst>
                                          <p:attrName>style.visibility</p:attrName>
                                        </p:attrNameLst>
                                      </p:cBhvr>
                                      <p:to>
                                        <p:strVal val="visible"/>
                                      </p:to>
                                    </p:set>
                                    <p:animEffect transition="in" filter="fade">
                                      <p:cBhvr>
                                        <p:cTn id="15" dur="1500"/>
                                        <p:tgtEl>
                                          <p:spTgt spid="302">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302">
                                            <p:txEl>
                                              <p:pRg st="3" end="3"/>
                                            </p:txEl>
                                          </p:spTgt>
                                        </p:tgtEl>
                                        <p:attrNameLst>
                                          <p:attrName>style.visibility</p:attrName>
                                        </p:attrNameLst>
                                      </p:cBhvr>
                                      <p:to>
                                        <p:strVal val="visible"/>
                                      </p:to>
                                    </p:set>
                                    <p:animEffect transition="in" filter="fade">
                                      <p:cBhvr>
                                        <p:cTn id="19" dur="1500"/>
                                        <p:tgtEl>
                                          <p:spTgt spid="302">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302">
                                            <p:txEl>
                                              <p:pRg st="4" end="4"/>
                                            </p:txEl>
                                          </p:spTgt>
                                        </p:tgtEl>
                                        <p:attrNameLst>
                                          <p:attrName>style.visibility</p:attrName>
                                        </p:attrNameLst>
                                      </p:cBhvr>
                                      <p:to>
                                        <p:strVal val="visible"/>
                                      </p:to>
                                    </p:set>
                                    <p:animEffect transition="in" filter="fade">
                                      <p:cBhvr>
                                        <p:cTn id="23" dur="1500"/>
                                        <p:tgtEl>
                                          <p:spTgt spid="302">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302">
                                            <p:txEl>
                                              <p:pRg st="5" end="5"/>
                                            </p:txEl>
                                          </p:spTgt>
                                        </p:tgtEl>
                                        <p:attrNameLst>
                                          <p:attrName>style.visibility</p:attrName>
                                        </p:attrNameLst>
                                      </p:cBhvr>
                                      <p:to>
                                        <p:strVal val="visible"/>
                                      </p:to>
                                    </p:set>
                                    <p:animEffect transition="in" filter="fade">
                                      <p:cBhvr>
                                        <p:cTn id="27" dur="1500"/>
                                        <p:tgtEl>
                                          <p:spTgt spid="302">
                                            <p:txEl>
                                              <p:pRg st="5" end="5"/>
                                            </p:txEl>
                                          </p:spTgt>
                                        </p:tgtEl>
                                      </p:cBhvr>
                                    </p:animEffect>
                                  </p:childTnLst>
                                </p:cTn>
                              </p:par>
                            </p:childTnLst>
                          </p:cTn>
                        </p:par>
                        <p:par>
                          <p:cTn id="28" fill="hold">
                            <p:stCondLst>
                              <p:cond delay="9000"/>
                            </p:stCondLst>
                            <p:childTnLst>
                              <p:par>
                                <p:cTn id="29" presetID="10" presetClass="entr" presetSubtype="0" fill="hold" nodeType="afterEffect">
                                  <p:stCondLst>
                                    <p:cond delay="0"/>
                                  </p:stCondLst>
                                  <p:childTnLst>
                                    <p:set>
                                      <p:cBhvr>
                                        <p:cTn id="30" dur="1" fill="hold">
                                          <p:stCondLst>
                                            <p:cond delay="0"/>
                                          </p:stCondLst>
                                        </p:cTn>
                                        <p:tgtEl>
                                          <p:spTgt spid="302">
                                            <p:txEl>
                                              <p:pRg st="6" end="6"/>
                                            </p:txEl>
                                          </p:spTgt>
                                        </p:tgtEl>
                                        <p:attrNameLst>
                                          <p:attrName>style.visibility</p:attrName>
                                        </p:attrNameLst>
                                      </p:cBhvr>
                                      <p:to>
                                        <p:strVal val="visible"/>
                                      </p:to>
                                    </p:set>
                                    <p:animEffect transition="in" filter="fade">
                                      <p:cBhvr>
                                        <p:cTn id="31" dur="1500"/>
                                        <p:tgtEl>
                                          <p:spTgt spid="30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9"/>
          <p:cNvSpPr txBox="1">
            <a:spLocks noGrp="1"/>
          </p:cNvSpPr>
          <p:nvPr>
            <p:ph type="title"/>
          </p:nvPr>
        </p:nvSpPr>
        <p:spPr>
          <a:xfrm>
            <a:off x="729450" y="1318650"/>
            <a:ext cx="4673400" cy="1597500"/>
          </a:xfrm>
          <a:prstGeom prst="rect">
            <a:avLst/>
          </a:prstGeom>
        </p:spPr>
        <p:txBody>
          <a:bodyPr spcFirstLastPara="1" wrap="square" lIns="91425" tIns="91425" rIns="91425" bIns="91425" anchor="t" anchorCtr="0">
            <a:noAutofit/>
          </a:bodyPr>
          <a:lstStyle/>
          <a:p>
            <a:pPr marL="0" lvl="0" indent="0" algn="l" rtl="0">
              <a:lnSpc>
                <a:spcPct val="115000"/>
              </a:lnSpc>
              <a:spcBef>
                <a:spcPts val="1900"/>
              </a:spcBef>
              <a:spcAft>
                <a:spcPts val="0"/>
              </a:spcAft>
              <a:buSzPts val="990"/>
              <a:buNone/>
            </a:pPr>
            <a:r>
              <a:rPr lang="en" sz="1860">
                <a:solidFill>
                  <a:srgbClr val="222222"/>
                </a:solidFill>
              </a:rPr>
              <a:t>Портал за отворени данни </a:t>
            </a:r>
            <a:endParaRPr sz="1860">
              <a:solidFill>
                <a:srgbClr val="222222"/>
              </a:solidFill>
            </a:endParaRPr>
          </a:p>
          <a:p>
            <a:pPr marL="0" lvl="0" indent="0" algn="l" rtl="0">
              <a:lnSpc>
                <a:spcPct val="115000"/>
              </a:lnSpc>
              <a:spcBef>
                <a:spcPts val="1900"/>
              </a:spcBef>
              <a:spcAft>
                <a:spcPts val="0"/>
              </a:spcAft>
              <a:buSzPts val="990"/>
              <a:buNone/>
            </a:pPr>
            <a:r>
              <a:rPr lang="en" sz="1360" b="0">
                <a:solidFill>
                  <a:srgbClr val="222222"/>
                </a:solidFill>
              </a:rPr>
              <a:t>ДА "Електронно управление"</a:t>
            </a:r>
            <a:endParaRPr sz="1360" b="0">
              <a:solidFill>
                <a:srgbClr val="222222"/>
              </a:solidFill>
            </a:endParaRPr>
          </a:p>
          <a:p>
            <a:pPr marL="0" lvl="0" indent="0" algn="l" rtl="0">
              <a:spcBef>
                <a:spcPts val="900"/>
              </a:spcBef>
              <a:spcAft>
                <a:spcPts val="0"/>
              </a:spcAft>
              <a:buSzPts val="990"/>
              <a:buNone/>
            </a:pPr>
            <a:endParaRPr sz="2340"/>
          </a:p>
        </p:txBody>
      </p:sp>
      <p:pic>
        <p:nvPicPr>
          <p:cNvPr id="308" name="Google Shape;308;p39"/>
          <p:cNvPicPr preferRelativeResize="0"/>
          <p:nvPr/>
        </p:nvPicPr>
        <p:blipFill>
          <a:blip r:embed="rId3">
            <a:alphaModFix/>
          </a:blip>
          <a:stretch>
            <a:fillRect/>
          </a:stretch>
        </p:blipFill>
        <p:spPr>
          <a:xfrm>
            <a:off x="4424175" y="1733400"/>
            <a:ext cx="3886676" cy="2829300"/>
          </a:xfrm>
          <a:prstGeom prst="rect">
            <a:avLst/>
          </a:prstGeom>
          <a:noFill/>
          <a:ln>
            <a:noFill/>
          </a:ln>
        </p:spPr>
      </p:pic>
      <p:sp>
        <p:nvSpPr>
          <p:cNvPr id="309" name="Google Shape;309;p39"/>
          <p:cNvSpPr txBox="1"/>
          <p:nvPr/>
        </p:nvSpPr>
        <p:spPr>
          <a:xfrm>
            <a:off x="380700" y="2284200"/>
            <a:ext cx="3985200" cy="25134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0"/>
              </a:spcBef>
              <a:spcAft>
                <a:spcPts val="0"/>
              </a:spcAft>
              <a:buClr>
                <a:srgbClr val="222222"/>
              </a:buClr>
              <a:buSzPts val="1100"/>
              <a:buFont typeface="Raleway"/>
              <a:buChar char="●"/>
            </a:pPr>
            <a:r>
              <a:rPr lang="en" sz="1100">
                <a:solidFill>
                  <a:srgbClr val="222222"/>
                </a:solidFill>
                <a:latin typeface="Raleway"/>
                <a:ea typeface="Raleway"/>
                <a:cs typeface="Raleway"/>
                <a:sym typeface="Raleway"/>
              </a:rPr>
              <a:t>единна, централна, публична уеб-базирана информационна система, която осигурява публикуването и управлението на информация за повторно използване в отворен, машинночетим формат заедно със съответните метаданни.</a:t>
            </a:r>
            <a:endParaRPr sz="1100">
              <a:solidFill>
                <a:srgbClr val="222222"/>
              </a:solidFill>
              <a:latin typeface="Raleway"/>
              <a:ea typeface="Raleway"/>
              <a:cs typeface="Raleway"/>
              <a:sym typeface="Raleway"/>
            </a:endParaRPr>
          </a:p>
          <a:p>
            <a:pPr marL="914400" lvl="1" indent="-304800" algn="just" rtl="0">
              <a:lnSpc>
                <a:spcPct val="115000"/>
              </a:lnSpc>
              <a:spcBef>
                <a:spcPts val="0"/>
              </a:spcBef>
              <a:spcAft>
                <a:spcPts val="0"/>
              </a:spcAft>
              <a:buClr>
                <a:srgbClr val="222222"/>
              </a:buClr>
              <a:buSzPts val="1200"/>
              <a:buFont typeface="Raleway"/>
              <a:buChar char="○"/>
            </a:pPr>
            <a:r>
              <a:rPr lang="en" sz="1200">
                <a:solidFill>
                  <a:srgbClr val="222222"/>
                </a:solidFill>
                <a:latin typeface="Raleway"/>
                <a:ea typeface="Raleway"/>
                <a:cs typeface="Raleway"/>
                <a:sym typeface="Raleway"/>
              </a:rPr>
              <a:t> </a:t>
            </a:r>
            <a:endParaRPr sz="1200">
              <a:solidFill>
                <a:srgbClr val="222222"/>
              </a:solidFill>
              <a:latin typeface="Raleway"/>
              <a:ea typeface="Raleway"/>
              <a:cs typeface="Raleway"/>
              <a:sym typeface="Raleway"/>
            </a:endParaRPr>
          </a:p>
          <a:p>
            <a:pPr marL="457200" lvl="0" indent="-298450" algn="just" rtl="0">
              <a:lnSpc>
                <a:spcPct val="115000"/>
              </a:lnSpc>
              <a:spcBef>
                <a:spcPts val="0"/>
              </a:spcBef>
              <a:spcAft>
                <a:spcPts val="0"/>
              </a:spcAft>
              <a:buSzPts val="1100"/>
              <a:buFont typeface="Raleway"/>
              <a:buChar char="●"/>
            </a:pPr>
            <a:r>
              <a:rPr lang="en" sz="1100">
                <a:solidFill>
                  <a:srgbClr val="222222"/>
                </a:solidFill>
                <a:latin typeface="Raleway"/>
                <a:ea typeface="Raleway"/>
                <a:cs typeface="Raleway"/>
                <a:sym typeface="Raleway"/>
              </a:rPr>
              <a:t>публикуването на информацията от обществения сектор в отворен машинночетим формат се извършва на Портала за отворени данни (</a:t>
            </a:r>
            <a:r>
              <a:rPr lang="en" sz="1100" u="sng">
                <a:solidFill>
                  <a:srgbClr val="01487F"/>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https://data.egov.bg/</a:t>
            </a:r>
            <a:r>
              <a:rPr lang="en" sz="1100">
                <a:solidFill>
                  <a:srgbClr val="222222"/>
                </a:solidFill>
                <a:latin typeface="Raleway"/>
                <a:ea typeface="Raleway"/>
                <a:cs typeface="Raleway"/>
                <a:sym typeface="Raleway"/>
              </a:rPr>
              <a:t>) и е задължение за организациите от обществения сектор.</a:t>
            </a:r>
            <a:endParaRPr sz="1300">
              <a:solidFill>
                <a:schemeClr val="accent1"/>
              </a:solidFill>
              <a:latin typeface="Raleway"/>
              <a:ea typeface="Raleway"/>
              <a:cs typeface="Raleway"/>
              <a:sym typeface="Raleway"/>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0"/>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Предоставяне на ИОС</a:t>
            </a:r>
            <a:endParaRPr sz="2320"/>
          </a:p>
        </p:txBody>
      </p:sp>
      <p:sp>
        <p:nvSpPr>
          <p:cNvPr id="315" name="Google Shape;315;p40"/>
          <p:cNvSpPr txBox="1"/>
          <p:nvPr/>
        </p:nvSpPr>
        <p:spPr>
          <a:xfrm>
            <a:off x="1066950" y="1630225"/>
            <a:ext cx="7010100" cy="2913900"/>
          </a:xfrm>
          <a:prstGeom prst="rect">
            <a:avLst/>
          </a:prstGeom>
          <a:noFill/>
          <a:ln>
            <a:noFill/>
          </a:ln>
        </p:spPr>
        <p:txBody>
          <a:bodyPr spcFirstLastPara="1" wrap="square" lIns="81650" tIns="40825" rIns="81650" bIns="40825" anchor="t" anchorCtr="0">
            <a:noAutofit/>
          </a:bodyPr>
          <a:lstStyle/>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ООС не са длъжни да предоставят информация за повторно използване, когато това изисква нейното създаване или адаптиране или когато е свързано с предоставяне на части от документи или други материали, което изисква непропорционално много усилия, излизащи извън рамките на обичайната операция.</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ООС не са длъжни да продължават създаването или събирането на определен вид информация за нуждите на повторното и използване от друга организация от обществения сектор или всяко друго лице.</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highlight>
                  <a:srgbClr val="FFFFFF"/>
                </a:highlight>
                <a:latin typeface="Raleway"/>
                <a:ea typeface="Raleway"/>
                <a:cs typeface="Raleway"/>
                <a:sym typeface="Raleway"/>
              </a:rPr>
              <a:t>Забранява се сключването на </a:t>
            </a:r>
            <a:r>
              <a:rPr lang="en" sz="1200">
                <a:highlight>
                  <a:schemeClr val="accent4"/>
                </a:highlight>
                <a:latin typeface="Raleway"/>
                <a:ea typeface="Raleway"/>
                <a:cs typeface="Raleway"/>
                <a:sym typeface="Raleway"/>
              </a:rPr>
              <a:t>договори за изключително предоставяне на информация от обществения сектор </a:t>
            </a:r>
            <a:r>
              <a:rPr lang="en" sz="1200">
                <a:highlight>
                  <a:srgbClr val="FFFFFF"/>
                </a:highlight>
                <a:latin typeface="Raleway"/>
                <a:ea typeface="Raleway"/>
                <a:cs typeface="Raleway"/>
                <a:sym typeface="Raleway"/>
              </a:rPr>
              <a:t>както и на договори, които, без изрично да са за изключително предоставяне на информация от обществения сектор, целят или могат да доведат до ограничаване на повторното използване на информация от обществения сектор от субекти, различни от третата страна, участваща в договора.</a:t>
            </a:r>
            <a:endParaRPr sz="1050" b="1">
              <a:highlight>
                <a:srgbClr val="FFFFFF"/>
              </a:highlight>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5">
                                            <p:txEl>
                                              <p:pRg st="0" end="0"/>
                                            </p:txEl>
                                          </p:spTgt>
                                        </p:tgtEl>
                                        <p:attrNameLst>
                                          <p:attrName>style.visibility</p:attrName>
                                        </p:attrNameLst>
                                      </p:cBhvr>
                                      <p:to>
                                        <p:strVal val="visible"/>
                                      </p:to>
                                    </p:set>
                                    <p:animEffect transition="in" filter="fade">
                                      <p:cBhvr>
                                        <p:cTn id="7" dur="1500"/>
                                        <p:tgtEl>
                                          <p:spTgt spid="315">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15">
                                            <p:txEl>
                                              <p:pRg st="1" end="1"/>
                                            </p:txEl>
                                          </p:spTgt>
                                        </p:tgtEl>
                                        <p:attrNameLst>
                                          <p:attrName>style.visibility</p:attrName>
                                        </p:attrNameLst>
                                      </p:cBhvr>
                                      <p:to>
                                        <p:strVal val="visible"/>
                                      </p:to>
                                    </p:set>
                                    <p:animEffect transition="in" filter="fade">
                                      <p:cBhvr>
                                        <p:cTn id="11" dur="1500"/>
                                        <p:tgtEl>
                                          <p:spTgt spid="315">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15">
                                            <p:txEl>
                                              <p:pRg st="2" end="2"/>
                                            </p:txEl>
                                          </p:spTgt>
                                        </p:tgtEl>
                                        <p:attrNameLst>
                                          <p:attrName>style.visibility</p:attrName>
                                        </p:attrNameLst>
                                      </p:cBhvr>
                                      <p:to>
                                        <p:strVal val="visible"/>
                                      </p:to>
                                    </p:set>
                                    <p:animEffect transition="in" filter="fade">
                                      <p:cBhvr>
                                        <p:cTn id="15" dur="1500"/>
                                        <p:tgtEl>
                                          <p:spTgt spid="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1"/>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Условия за публикуване на ИОС</a:t>
            </a:r>
            <a:endParaRPr sz="2320"/>
          </a:p>
        </p:txBody>
      </p:sp>
      <p:sp>
        <p:nvSpPr>
          <p:cNvPr id="321" name="Google Shape;321;p41"/>
          <p:cNvSpPr txBox="1"/>
          <p:nvPr/>
        </p:nvSpPr>
        <p:spPr>
          <a:xfrm>
            <a:off x="1066950" y="1630225"/>
            <a:ext cx="7010100" cy="2703300"/>
          </a:xfrm>
          <a:prstGeom prst="rect">
            <a:avLst/>
          </a:prstGeom>
          <a:noFill/>
          <a:ln>
            <a:noFill/>
          </a:ln>
        </p:spPr>
        <p:txBody>
          <a:bodyPr spcFirstLastPara="1" wrap="square" lIns="81650" tIns="40825" rIns="81650" bIns="40825" anchor="ctr" anchorCtr="0">
            <a:noAutofit/>
          </a:bodyPr>
          <a:lstStyle/>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С </a:t>
            </a:r>
            <a:r>
              <a:rPr lang="en" sz="1200">
                <a:highlight>
                  <a:schemeClr val="accent6"/>
                </a:highlight>
                <a:latin typeface="Raleway"/>
                <a:ea typeface="Raleway"/>
                <a:cs typeface="Raleway"/>
                <a:sym typeface="Raleway"/>
              </a:rPr>
              <a:t>наредба</a:t>
            </a:r>
            <a:r>
              <a:rPr lang="en" sz="1200">
                <a:latin typeface="Raleway"/>
                <a:ea typeface="Raleway"/>
                <a:cs typeface="Raleway"/>
                <a:sym typeface="Raleway"/>
              </a:rPr>
              <a:t> се определят стандартни условия (стандартни лицензи) за повторно използване на информация от обществения сектор и за публикуване на информация от обществения сектор в отворен формат за търговски или нетърговски цели. Тези условия не могат да налагат ненужни ограничения върху възможностите за повторно използване или да ограничават конкуренцията.</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Информация, представляваща обект на </a:t>
            </a:r>
            <a:r>
              <a:rPr lang="en" sz="1200">
                <a:highlight>
                  <a:schemeClr val="accent4"/>
                </a:highlight>
                <a:latin typeface="Raleway"/>
                <a:ea typeface="Raleway"/>
                <a:cs typeface="Raleway"/>
                <a:sym typeface="Raleway"/>
              </a:rPr>
              <a:t>интелектуална собственост</a:t>
            </a:r>
            <a:r>
              <a:rPr lang="en" sz="1200">
                <a:latin typeface="Raleway"/>
                <a:ea typeface="Raleway"/>
                <a:cs typeface="Raleway"/>
                <a:sym typeface="Raleway"/>
              </a:rPr>
              <a:t>, за която библиотеки, включително библиотеки на висши училища, музеи и архиви, имат право на използване, се предоставя за повторно използване, ако такова повторно използване е разрешено от носителя на правата.</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Повторното използване на информация от </a:t>
            </a:r>
            <a:r>
              <a:rPr lang="en" sz="1200">
                <a:highlight>
                  <a:schemeClr val="lt2"/>
                </a:highlight>
                <a:latin typeface="Raleway"/>
                <a:ea typeface="Raleway"/>
                <a:cs typeface="Raleway"/>
                <a:sym typeface="Raleway"/>
              </a:rPr>
              <a:t>архиви</a:t>
            </a:r>
            <a:r>
              <a:rPr lang="en" sz="1200">
                <a:latin typeface="Raleway"/>
                <a:ea typeface="Raleway"/>
                <a:cs typeface="Raleway"/>
                <a:sym typeface="Raleway"/>
              </a:rPr>
              <a:t> - документи от Националния архивен фонд, се извършва при условията и по реда на глава шеста от Закона за Националния архивен фонд и при спазването на този закон.</a:t>
            </a:r>
            <a:endParaRPr sz="1200">
              <a:latin typeface="Raleway"/>
              <a:ea typeface="Raleway"/>
              <a:cs typeface="Raleway"/>
              <a:sym typeface="Raleway"/>
            </a:endParaRPr>
          </a:p>
          <a:p>
            <a:pPr marL="0" lvl="0" indent="0" algn="l" rtl="0">
              <a:lnSpc>
                <a:spcPct val="115000"/>
              </a:lnSpc>
              <a:spcBef>
                <a:spcPts val="0"/>
              </a:spcBef>
              <a:spcAft>
                <a:spcPts val="0"/>
              </a:spcAft>
              <a:buNone/>
            </a:pPr>
            <a:endParaRPr sz="900">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1">
                                            <p:txEl>
                                              <p:pRg st="0" end="0"/>
                                            </p:txEl>
                                          </p:spTgt>
                                        </p:tgtEl>
                                        <p:attrNameLst>
                                          <p:attrName>style.visibility</p:attrName>
                                        </p:attrNameLst>
                                      </p:cBhvr>
                                      <p:to>
                                        <p:strVal val="visible"/>
                                      </p:to>
                                    </p:set>
                                    <p:animEffect transition="in" filter="fade">
                                      <p:cBhvr>
                                        <p:cTn id="7" dur="1500"/>
                                        <p:tgtEl>
                                          <p:spTgt spid="321">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21">
                                            <p:txEl>
                                              <p:pRg st="1" end="1"/>
                                            </p:txEl>
                                          </p:spTgt>
                                        </p:tgtEl>
                                        <p:attrNameLst>
                                          <p:attrName>style.visibility</p:attrName>
                                        </p:attrNameLst>
                                      </p:cBhvr>
                                      <p:to>
                                        <p:strVal val="visible"/>
                                      </p:to>
                                    </p:set>
                                    <p:animEffect transition="in" filter="fade">
                                      <p:cBhvr>
                                        <p:cTn id="11" dur="1500"/>
                                        <p:tgtEl>
                                          <p:spTgt spid="321">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21">
                                            <p:txEl>
                                              <p:pRg st="2" end="2"/>
                                            </p:txEl>
                                          </p:spTgt>
                                        </p:tgtEl>
                                        <p:attrNameLst>
                                          <p:attrName>style.visibility</p:attrName>
                                        </p:attrNameLst>
                                      </p:cBhvr>
                                      <p:to>
                                        <p:strVal val="visible"/>
                                      </p:to>
                                    </p:set>
                                    <p:animEffect transition="in" filter="fade">
                                      <p:cBhvr>
                                        <p:cTn id="15" dur="1500"/>
                                        <p:tgtEl>
                                          <p:spTgt spid="321">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321">
                                            <p:txEl>
                                              <p:pRg st="3" end="3"/>
                                            </p:txEl>
                                          </p:spTgt>
                                        </p:tgtEl>
                                        <p:attrNameLst>
                                          <p:attrName>style.visibility</p:attrName>
                                        </p:attrNameLst>
                                      </p:cBhvr>
                                      <p:to>
                                        <p:strVal val="visible"/>
                                      </p:to>
                                    </p:set>
                                    <p:animEffect transition="in" filter="fade">
                                      <p:cBhvr>
                                        <p:cTn id="19" dur="1500"/>
                                        <p:tgtEl>
                                          <p:spTgt spid="3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Предоставяне на динамични данни</a:t>
            </a:r>
            <a:endParaRPr sz="2320"/>
          </a:p>
        </p:txBody>
      </p:sp>
      <p:sp>
        <p:nvSpPr>
          <p:cNvPr id="327" name="Google Shape;327;p42"/>
          <p:cNvSpPr txBox="1"/>
          <p:nvPr/>
        </p:nvSpPr>
        <p:spPr>
          <a:xfrm>
            <a:off x="1066950" y="1630225"/>
            <a:ext cx="7010100" cy="2654700"/>
          </a:xfrm>
          <a:prstGeom prst="rect">
            <a:avLst/>
          </a:prstGeom>
          <a:noFill/>
          <a:ln>
            <a:noFill/>
          </a:ln>
        </p:spPr>
        <p:txBody>
          <a:bodyPr spcFirstLastPara="1" wrap="square" lIns="81650" tIns="40825" rIns="81650" bIns="40825" anchor="ctr" anchorCtr="0">
            <a:noAutofit/>
          </a:bodyPr>
          <a:lstStyle/>
          <a:p>
            <a:pPr marL="457200" marR="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Организациите от обществения сектор предоставят </a:t>
            </a:r>
            <a:r>
              <a:rPr lang="en" sz="1200" b="1">
                <a:latin typeface="Raleway"/>
                <a:ea typeface="Raleway"/>
                <a:cs typeface="Raleway"/>
                <a:sym typeface="Raleway"/>
              </a:rPr>
              <a:t>динамични данни </a:t>
            </a:r>
            <a:r>
              <a:rPr lang="en" sz="1200">
                <a:latin typeface="Raleway"/>
                <a:ea typeface="Raleway"/>
                <a:cs typeface="Raleway"/>
                <a:sym typeface="Raleway"/>
              </a:rPr>
              <a:t>за повторно използване с помощта на подходящи приложно-програмни интерфейси (API) непосредствено след придобиването на данните, а когато е приложимо - под формата на информационен масив за изтегляне.</a:t>
            </a:r>
            <a:endParaRPr sz="1200">
              <a:latin typeface="Raleway"/>
              <a:ea typeface="Raleway"/>
              <a:cs typeface="Raleway"/>
              <a:sym typeface="Raleway"/>
            </a:endParaRPr>
          </a:p>
          <a:p>
            <a:pPr marL="457200" marR="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Когато предоставянето на динамичните данни за повторно използване непосредствено след тяхното придобиване би надхвърлило финансовите и техническите възможности на организацията от обществения сектор, налагайки по този начин </a:t>
            </a:r>
            <a:r>
              <a:rPr lang="en" sz="1200">
                <a:highlight>
                  <a:schemeClr val="lt2"/>
                </a:highlight>
                <a:latin typeface="Raleway"/>
                <a:ea typeface="Raleway"/>
                <a:cs typeface="Raleway"/>
                <a:sym typeface="Raleway"/>
              </a:rPr>
              <a:t>непропорционално усилие</a:t>
            </a:r>
            <a:r>
              <a:rPr lang="en" sz="1200">
                <a:latin typeface="Raleway"/>
                <a:ea typeface="Raleway"/>
                <a:cs typeface="Raleway"/>
                <a:sym typeface="Raleway"/>
              </a:rPr>
              <a:t>, тези динамични данни се предоставят за повторно използване в срок или с временни технически ограничения, които не накърняват неоправдано използването на техния икономически и социален потенциал.</a:t>
            </a:r>
            <a:endParaRPr sz="120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animEffect transition="in" filter="fade">
                                      <p:cBhvr>
                                        <p:cTn id="7" dur="1500"/>
                                        <p:tgtEl>
                                          <p:spTgt spid="327">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animEffect transition="in" filter="fade">
                                      <p:cBhvr>
                                        <p:cTn id="11" dur="1500"/>
                                        <p:tgtEl>
                                          <p:spTgt spid="3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Предоставяне на научноизследователски данни и набори от данни с висока стойност</a:t>
            </a:r>
            <a:endParaRPr sz="2320"/>
          </a:p>
        </p:txBody>
      </p:sp>
      <p:sp>
        <p:nvSpPr>
          <p:cNvPr id="333" name="Google Shape;333;p43"/>
          <p:cNvSpPr txBox="1"/>
          <p:nvPr/>
        </p:nvSpPr>
        <p:spPr>
          <a:xfrm>
            <a:off x="1066950" y="1630225"/>
            <a:ext cx="7010100" cy="2719500"/>
          </a:xfrm>
          <a:prstGeom prst="rect">
            <a:avLst/>
          </a:prstGeom>
          <a:noFill/>
          <a:ln>
            <a:noFill/>
          </a:ln>
        </p:spPr>
        <p:txBody>
          <a:bodyPr spcFirstLastPara="1" wrap="square" lIns="81650" tIns="40825" rIns="81650" bIns="40825" anchor="ctr" anchorCtr="0">
            <a:noAutofit/>
          </a:bodyPr>
          <a:lstStyle/>
          <a:p>
            <a:pPr marL="457200" marR="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Организациите от обществения сектор, организациите, осъществяващи научни изследвания, и организациите, финансиращи научни изследвания, предоставят в </a:t>
            </a:r>
            <a:r>
              <a:rPr lang="en" sz="1200">
                <a:highlight>
                  <a:schemeClr val="accent6"/>
                </a:highlight>
                <a:latin typeface="Raleway"/>
                <a:ea typeface="Raleway"/>
                <a:cs typeface="Raleway"/>
                <a:sym typeface="Raleway"/>
              </a:rPr>
              <a:t>отворен машинночетим формат </a:t>
            </a:r>
            <a:r>
              <a:rPr lang="en" sz="1200">
                <a:latin typeface="Raleway"/>
                <a:ea typeface="Raleway"/>
                <a:cs typeface="Raleway"/>
                <a:sym typeface="Raleway"/>
              </a:rPr>
              <a:t>със </a:t>
            </a:r>
            <a:r>
              <a:rPr lang="en" sz="1200">
                <a:highlight>
                  <a:schemeClr val="accent4"/>
                </a:highlight>
                <a:latin typeface="Raleway"/>
                <a:ea typeface="Raleway"/>
                <a:cs typeface="Raleway"/>
                <a:sym typeface="Raleway"/>
              </a:rPr>
              <a:t>свободен достъп</a:t>
            </a:r>
            <a:r>
              <a:rPr lang="en" sz="1200">
                <a:latin typeface="Raleway"/>
                <a:ea typeface="Raleway"/>
                <a:cs typeface="Raleway"/>
                <a:sym typeface="Raleway"/>
              </a:rPr>
              <a:t> научноизследователските данни, </a:t>
            </a:r>
            <a:r>
              <a:rPr lang="en" sz="1200" b="1">
                <a:latin typeface="Raleway"/>
                <a:ea typeface="Raleway"/>
                <a:cs typeface="Raleway"/>
                <a:sym typeface="Raleway"/>
              </a:rPr>
              <a:t>получили публично финансиране</a:t>
            </a:r>
            <a:r>
              <a:rPr lang="en" sz="1200">
                <a:latin typeface="Raleway"/>
                <a:ea typeface="Raleway"/>
                <a:cs typeface="Raleway"/>
                <a:sym typeface="Raleway"/>
              </a:rPr>
              <a:t> и представляващи набори от данни </a:t>
            </a:r>
            <a:r>
              <a:rPr lang="en" sz="1200" b="1">
                <a:latin typeface="Raleway"/>
                <a:ea typeface="Raleway"/>
                <a:cs typeface="Raleway"/>
                <a:sym typeface="Raleway"/>
              </a:rPr>
              <a:t>с висока стойност</a:t>
            </a:r>
            <a:r>
              <a:rPr lang="en" sz="1200">
                <a:latin typeface="Raleway"/>
                <a:ea typeface="Raleway"/>
                <a:cs typeface="Raleway"/>
                <a:sym typeface="Raleway"/>
              </a:rPr>
              <a:t>.</a:t>
            </a:r>
            <a:endParaRPr sz="1200">
              <a:latin typeface="Raleway"/>
              <a:ea typeface="Raleway"/>
              <a:cs typeface="Raleway"/>
              <a:sym typeface="Raleway"/>
            </a:endParaRPr>
          </a:p>
          <a:p>
            <a:pPr marL="457200" marR="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Публично финансираните научноизследователски данни могат да се използват повторно за търговски или нетърговски цели, когато вече са публично достъпни чрез институционален или тематичен регистър. </a:t>
            </a:r>
            <a:endParaRPr sz="1200">
              <a:latin typeface="Raleway"/>
              <a:ea typeface="Raleway"/>
              <a:cs typeface="Raleway"/>
              <a:sym typeface="Raleway"/>
            </a:endParaRPr>
          </a:p>
          <a:p>
            <a:pPr marL="457200" marR="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Наборите от данни с висока стойност са достъпни за изтегляне безплатно в машинночетим формат, предоставят се чрез приложно-програмен интерфейс (API) и ако е приложимо - се предоставят под формата на информационен масив за изтегляне.</a:t>
            </a:r>
            <a:endParaRPr sz="120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3">
                                            <p:txEl>
                                              <p:pRg st="0" end="0"/>
                                            </p:txEl>
                                          </p:spTgt>
                                        </p:tgtEl>
                                        <p:attrNameLst>
                                          <p:attrName>style.visibility</p:attrName>
                                        </p:attrNameLst>
                                      </p:cBhvr>
                                      <p:to>
                                        <p:strVal val="visible"/>
                                      </p:to>
                                    </p:set>
                                    <p:animEffect transition="in" filter="fade">
                                      <p:cBhvr>
                                        <p:cTn id="7" dur="1500"/>
                                        <p:tgtEl>
                                          <p:spTgt spid="33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33">
                                            <p:txEl>
                                              <p:pRg st="1" end="1"/>
                                            </p:txEl>
                                          </p:spTgt>
                                        </p:tgtEl>
                                        <p:attrNameLst>
                                          <p:attrName>style.visibility</p:attrName>
                                        </p:attrNameLst>
                                      </p:cBhvr>
                                      <p:to>
                                        <p:strVal val="visible"/>
                                      </p:to>
                                    </p:set>
                                    <p:animEffect transition="in" filter="fade">
                                      <p:cBhvr>
                                        <p:cTn id="11" dur="1500"/>
                                        <p:tgtEl>
                                          <p:spTgt spid="33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33">
                                            <p:txEl>
                                              <p:pRg st="2" end="2"/>
                                            </p:txEl>
                                          </p:spTgt>
                                        </p:tgtEl>
                                        <p:attrNameLst>
                                          <p:attrName>style.visibility</p:attrName>
                                        </p:attrNameLst>
                                      </p:cBhvr>
                                      <p:to>
                                        <p:strVal val="visible"/>
                                      </p:to>
                                    </p:set>
                                    <p:animEffect transition="in" filter="fade">
                                      <p:cBhvr>
                                        <p:cTn id="15" dur="1500"/>
                                        <p:tgtEl>
                                          <p:spTgt spid="3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4"/>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Предоставяне на научноизследователски данни и набори от данни с висока стойност</a:t>
            </a:r>
            <a:endParaRPr sz="2320"/>
          </a:p>
        </p:txBody>
      </p:sp>
      <p:sp>
        <p:nvSpPr>
          <p:cNvPr id="339" name="Google Shape;339;p44"/>
          <p:cNvSpPr txBox="1"/>
          <p:nvPr/>
        </p:nvSpPr>
        <p:spPr>
          <a:xfrm>
            <a:off x="1066950" y="1830600"/>
            <a:ext cx="7010100" cy="3069900"/>
          </a:xfrm>
          <a:prstGeom prst="rect">
            <a:avLst/>
          </a:prstGeom>
          <a:noFill/>
          <a:ln>
            <a:noFill/>
          </a:ln>
        </p:spPr>
        <p:txBody>
          <a:bodyPr spcFirstLastPara="1" wrap="square" lIns="81650" tIns="40825" rIns="81650" bIns="40825" anchor="ctr" anchorCtr="0">
            <a:noAutofit/>
          </a:bodyPr>
          <a:lstStyle/>
          <a:p>
            <a:pPr marL="457200" marR="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"Научноизследователски данни" е информация в цифрова форма, </a:t>
            </a:r>
            <a:r>
              <a:rPr lang="en" sz="1200">
                <a:highlight>
                  <a:schemeClr val="accent4"/>
                </a:highlight>
                <a:latin typeface="Raleway"/>
                <a:ea typeface="Raleway"/>
                <a:cs typeface="Raleway"/>
                <a:sym typeface="Raleway"/>
              </a:rPr>
              <a:t>различна от научните публикации</a:t>
            </a:r>
            <a:r>
              <a:rPr lang="en" sz="1200">
                <a:latin typeface="Raleway"/>
                <a:ea typeface="Raleway"/>
                <a:cs typeface="Raleway"/>
                <a:sym typeface="Raleway"/>
              </a:rPr>
              <a:t>, която е събрана или генерирана в хода на научноизследователската дейност и се използва като доказателство в процеса на научното изследване, или е общоприета в научноизследователската общност като необходима за потвърждаване на констатациите и резултатите от изследванията.</a:t>
            </a:r>
            <a:endParaRPr sz="1200">
              <a:latin typeface="Raleway"/>
              <a:ea typeface="Raleway"/>
              <a:cs typeface="Raleway"/>
              <a:sym typeface="Raleway"/>
            </a:endParaRPr>
          </a:p>
          <a:p>
            <a:pPr marL="457200" marR="0" lvl="0" indent="0" algn="l" rtl="0">
              <a:lnSpc>
                <a:spcPct val="115000"/>
              </a:lnSpc>
              <a:spcBef>
                <a:spcPts val="0"/>
              </a:spcBef>
              <a:spcAft>
                <a:spcPts val="0"/>
              </a:spcAft>
              <a:buNone/>
            </a:pPr>
            <a:endParaRPr sz="1200">
              <a:latin typeface="Raleway"/>
              <a:ea typeface="Raleway"/>
              <a:cs typeface="Raleway"/>
              <a:sym typeface="Raleway"/>
            </a:endParaRPr>
          </a:p>
          <a:p>
            <a:pPr marL="457200" marR="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"Набори от данни с висока стойност" е информация от обществения сектор, чието повторно използване се свързва със значителни ползи за обществото, </a:t>
            </a:r>
            <a:r>
              <a:rPr lang="en" sz="1200">
                <a:uFill>
                  <a:noFill/>
                </a:uFill>
                <a:latin typeface="Raleway"/>
                <a:ea typeface="Raleway"/>
                <a:cs typeface="Raleway"/>
                <a:sym typeface="Raleway"/>
                <a:hlinkClick r:id="rId3"/>
              </a:rPr>
              <a:t>околната среда</a:t>
            </a:r>
            <a:r>
              <a:rPr lang="en" sz="1200">
                <a:latin typeface="Raleway"/>
                <a:ea typeface="Raleway"/>
                <a:cs typeface="Raleway"/>
                <a:sym typeface="Raleway"/>
              </a:rPr>
              <a:t> и икономиката, по-специално поради нейната пригодност за създаване на услуги с добавена стойност, приложения и нови висококачествени и достойни работни места, както и поради броя на потенциалните ползватели на услуги с добавена стойност и на приложенията, създадени въз основа на тези набори от данни.</a:t>
            </a:r>
            <a:endParaRPr sz="900" b="1">
              <a:latin typeface="Verdana"/>
              <a:ea typeface="Verdana"/>
              <a:cs typeface="Verdana"/>
              <a:sym typeface="Verdana"/>
            </a:endParaRPr>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endParaRPr sz="900">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animEffect transition="in" filter="fade">
                                      <p:cBhvr>
                                        <p:cTn id="7" dur="1500"/>
                                        <p:tgtEl>
                                          <p:spTgt spid="339">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39">
                                            <p:txEl>
                                              <p:pRg st="1" end="1"/>
                                            </p:txEl>
                                          </p:spTgt>
                                        </p:tgtEl>
                                        <p:attrNameLst>
                                          <p:attrName>style.visibility</p:attrName>
                                        </p:attrNameLst>
                                      </p:cBhvr>
                                      <p:to>
                                        <p:strVal val="visible"/>
                                      </p:to>
                                    </p:set>
                                    <p:animEffect transition="in" filter="fade">
                                      <p:cBhvr>
                                        <p:cTn id="11" dur="1500"/>
                                        <p:tgtEl>
                                          <p:spTgt spid="339">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39">
                                            <p:txEl>
                                              <p:pRg st="2" end="2"/>
                                            </p:txEl>
                                          </p:spTgt>
                                        </p:tgtEl>
                                        <p:attrNameLst>
                                          <p:attrName>style.visibility</p:attrName>
                                        </p:attrNameLst>
                                      </p:cBhvr>
                                      <p:to>
                                        <p:strVal val="visible"/>
                                      </p:to>
                                    </p:set>
                                    <p:animEffect transition="in" filter="fade">
                                      <p:cBhvr>
                                        <p:cTn id="15" dur="1500"/>
                                        <p:tgtEl>
                                          <p:spTgt spid="339">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339">
                                            <p:txEl>
                                              <p:pRg st="3" end="3"/>
                                            </p:txEl>
                                          </p:spTgt>
                                        </p:tgtEl>
                                        <p:attrNameLst>
                                          <p:attrName>style.visibility</p:attrName>
                                        </p:attrNameLst>
                                      </p:cBhvr>
                                      <p:to>
                                        <p:strVal val="visible"/>
                                      </p:to>
                                    </p:set>
                                    <p:animEffect transition="in" filter="fade">
                                      <p:cBhvr>
                                        <p:cTn id="19" dur="1500"/>
                                        <p:tgtEl>
                                          <p:spTgt spid="339">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339">
                                            <p:txEl>
                                              <p:pRg st="4" end="4"/>
                                            </p:txEl>
                                          </p:spTgt>
                                        </p:tgtEl>
                                        <p:attrNameLst>
                                          <p:attrName>style.visibility</p:attrName>
                                        </p:attrNameLst>
                                      </p:cBhvr>
                                      <p:to>
                                        <p:strVal val="visible"/>
                                      </p:to>
                                    </p:set>
                                    <p:animEffect transition="in" filter="fade">
                                      <p:cBhvr>
                                        <p:cTn id="23" dur="1500"/>
                                        <p:tgtEl>
                                          <p:spTgt spid="3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Улеснение за търсене на информация</a:t>
            </a:r>
            <a:endParaRPr sz="2320"/>
          </a:p>
        </p:txBody>
      </p:sp>
      <p:sp>
        <p:nvSpPr>
          <p:cNvPr id="345" name="Google Shape;345;p45"/>
          <p:cNvSpPr txBox="1"/>
          <p:nvPr/>
        </p:nvSpPr>
        <p:spPr>
          <a:xfrm>
            <a:off x="1066950" y="1630225"/>
            <a:ext cx="7010100" cy="2401800"/>
          </a:xfrm>
          <a:prstGeom prst="rect">
            <a:avLst/>
          </a:prstGeom>
          <a:noFill/>
          <a:ln>
            <a:noFill/>
          </a:ln>
        </p:spPr>
        <p:txBody>
          <a:bodyPr spcFirstLastPara="1" wrap="square" lIns="81650" tIns="40825" rIns="81650" bIns="40825" anchor="ctr" anchorCtr="0">
            <a:noAutofit/>
          </a:bodyPr>
          <a:lstStyle/>
          <a:p>
            <a:pPr marL="457200" marR="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Организациите от обществения сектор осигуряват </a:t>
            </a:r>
            <a:r>
              <a:rPr lang="en" sz="1200" b="1">
                <a:latin typeface="Raleway"/>
                <a:ea typeface="Raleway"/>
                <a:cs typeface="Raleway"/>
                <a:sym typeface="Raleway"/>
              </a:rPr>
              <a:t>условия за улеснено търсене </a:t>
            </a:r>
            <a:r>
              <a:rPr lang="en" sz="1200">
                <a:latin typeface="Raleway"/>
                <a:ea typeface="Raleway"/>
                <a:cs typeface="Raleway"/>
                <a:sym typeface="Raleway"/>
              </a:rPr>
              <a:t>на информация от обществения сектор, като </a:t>
            </a:r>
            <a:r>
              <a:rPr lang="en" sz="1200" b="1">
                <a:latin typeface="Raleway"/>
                <a:ea typeface="Raleway"/>
                <a:cs typeface="Raleway"/>
                <a:sym typeface="Raleway"/>
              </a:rPr>
              <a:t>поддържат и публикуват списъци с основни документи и съответните метаданни</a:t>
            </a:r>
            <a:r>
              <a:rPr lang="en" sz="1200">
                <a:latin typeface="Raleway"/>
                <a:ea typeface="Raleway"/>
                <a:cs typeface="Raleway"/>
                <a:sym typeface="Raleway"/>
              </a:rPr>
              <a:t> чрез различни механизми за онлайн достъп и в машинночетим формат или по друг подходящ начин. При възможност организациите от обществения сектор осигуряват условия за многоезично търсене на документи и осигуряват възможност за обобщаване на метаданните.</a:t>
            </a:r>
            <a:endParaRPr sz="1200">
              <a:latin typeface="Raleway"/>
              <a:ea typeface="Raleway"/>
              <a:cs typeface="Raleway"/>
              <a:sym typeface="Raleway"/>
            </a:endParaRPr>
          </a:p>
          <a:p>
            <a:pPr marL="457200" marR="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Организациите от обществения сектор предвиждат </a:t>
            </a:r>
            <a:r>
              <a:rPr lang="en" sz="1200" b="1">
                <a:latin typeface="Raleway"/>
                <a:ea typeface="Raleway"/>
                <a:cs typeface="Raleway"/>
                <a:sym typeface="Raleway"/>
              </a:rPr>
              <a:t>практически механизми за улесняване на ефективното повторно използване </a:t>
            </a:r>
            <a:r>
              <a:rPr lang="en" sz="1200">
                <a:latin typeface="Raleway"/>
                <a:ea typeface="Raleway"/>
                <a:cs typeface="Raleway"/>
                <a:sym typeface="Raleway"/>
              </a:rPr>
              <a:t>на информация от обществения сектор, включително чрез предоставяне на информация относно правата за повторно използване и осигуряване на помощ и насоки.</a:t>
            </a:r>
            <a:endParaRPr sz="1200">
              <a:latin typeface="Raleway"/>
              <a:ea typeface="Raleway"/>
              <a:cs typeface="Raleway"/>
              <a:sym typeface="Raleway"/>
            </a:endParaRPr>
          </a:p>
          <a:p>
            <a:pPr marL="0" lvl="0" indent="0" algn="l" rtl="0">
              <a:lnSpc>
                <a:spcPct val="115000"/>
              </a:lnSpc>
              <a:spcBef>
                <a:spcPts val="0"/>
              </a:spcBef>
              <a:spcAft>
                <a:spcPts val="0"/>
              </a:spcAft>
              <a:buNone/>
            </a:pPr>
            <a:endParaRPr sz="900" b="1">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Effect transition="in" filter="fade">
                                      <p:cBhvr>
                                        <p:cTn id="7" dur="1500"/>
                                        <p:tgtEl>
                                          <p:spTgt spid="345">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45">
                                            <p:txEl>
                                              <p:pRg st="1" end="1"/>
                                            </p:txEl>
                                          </p:spTgt>
                                        </p:tgtEl>
                                        <p:attrNameLst>
                                          <p:attrName>style.visibility</p:attrName>
                                        </p:attrNameLst>
                                      </p:cBhvr>
                                      <p:to>
                                        <p:strVal val="visible"/>
                                      </p:to>
                                    </p:set>
                                    <p:animEffect transition="in" filter="fade">
                                      <p:cBhvr>
                                        <p:cTn id="11" dur="1500"/>
                                        <p:tgtEl>
                                          <p:spTgt spid="345">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45">
                                            <p:txEl>
                                              <p:pRg st="2" end="2"/>
                                            </p:txEl>
                                          </p:spTgt>
                                        </p:tgtEl>
                                        <p:attrNameLst>
                                          <p:attrName>style.visibility</p:attrName>
                                        </p:attrNameLst>
                                      </p:cBhvr>
                                      <p:to>
                                        <p:strVal val="visible"/>
                                      </p:to>
                                    </p:set>
                                    <p:animEffect transition="in" filter="fade">
                                      <p:cBhvr>
                                        <p:cTn id="15" dur="1500"/>
                                        <p:tgtEl>
                                          <p:spTgt spid="3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Изключения</a:t>
            </a:r>
            <a:endParaRPr sz="2320"/>
          </a:p>
        </p:txBody>
      </p:sp>
      <p:sp>
        <p:nvSpPr>
          <p:cNvPr id="351" name="Google Shape;351;p46"/>
          <p:cNvSpPr txBox="1"/>
          <p:nvPr/>
        </p:nvSpPr>
        <p:spPr>
          <a:xfrm>
            <a:off x="1066950" y="1630225"/>
            <a:ext cx="7010100" cy="2401800"/>
          </a:xfrm>
          <a:prstGeom prst="rect">
            <a:avLst/>
          </a:prstGeom>
          <a:noFill/>
          <a:ln>
            <a:noFill/>
          </a:ln>
        </p:spPr>
        <p:txBody>
          <a:bodyPr spcFirstLastPara="1" wrap="square" lIns="81650" tIns="40825" rIns="81650" bIns="40825" anchor="ctr" anchorCtr="0">
            <a:noAutofit/>
          </a:bodyPr>
          <a:lstStyle/>
          <a:p>
            <a:pPr marL="0" lvl="0" indent="0" algn="l" rtl="0">
              <a:lnSpc>
                <a:spcPct val="115000"/>
              </a:lnSpc>
              <a:spcBef>
                <a:spcPts val="0"/>
              </a:spcBef>
              <a:spcAft>
                <a:spcPts val="0"/>
              </a:spcAft>
              <a:buNone/>
            </a:pPr>
            <a:r>
              <a:rPr lang="en" sz="1200">
                <a:highlight>
                  <a:srgbClr val="FFFFFF"/>
                </a:highlight>
                <a:latin typeface="Raleway"/>
                <a:ea typeface="Raleway"/>
                <a:cs typeface="Raleway"/>
                <a:sym typeface="Raleway"/>
              </a:rPr>
              <a:t>Не се допускат ограничения на правото на достъп до обществена информация и на повторно използване на информация от обществения сектор, освен когато: </a:t>
            </a:r>
            <a:endParaRPr sz="1200">
              <a:highlight>
                <a:srgbClr val="FFFFFF"/>
              </a:highlight>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highlight>
                  <a:srgbClr val="FFFFFF"/>
                </a:highlight>
                <a:latin typeface="Raleway"/>
                <a:ea typeface="Raleway"/>
                <a:cs typeface="Raleway"/>
                <a:sym typeface="Raleway"/>
              </a:rPr>
              <a:t>тя е класифицирана информация или друга защитена тайна; </a:t>
            </a:r>
            <a:r>
              <a:rPr lang="en" sz="1200">
                <a:latin typeface="Raleway"/>
                <a:ea typeface="Raleway"/>
                <a:cs typeface="Raleway"/>
                <a:sym typeface="Raleway"/>
              </a:rPr>
              <a:t>съдържаща статистическа тайна, производствена или търговска тайна или професионална тайна по смисъла на закон</a:t>
            </a:r>
            <a:r>
              <a:rPr lang="en" sz="1200">
                <a:highlight>
                  <a:srgbClr val="FFFFFF"/>
                </a:highlight>
                <a:latin typeface="Raleway"/>
                <a:ea typeface="Raleway"/>
                <a:cs typeface="Raleway"/>
                <a:sym typeface="Raleway"/>
              </a:rPr>
              <a:t>;</a:t>
            </a:r>
            <a:endParaRPr sz="1200">
              <a:highlight>
                <a:srgbClr val="FFFFFF"/>
              </a:highlight>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насочено срещу правата и доброто име на други лица, както и срещу националната сигурност, обществения ред, здравето на гражданите и морала;</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ИОС, чието съдържание е свързано с дейност, попадаща извън правомощията и функциите на организациите от обществения сектор;</a:t>
            </a:r>
            <a:endParaRPr sz="1350" b="1">
              <a:highlight>
                <a:srgbClr val="FFFFFF"/>
              </a:highlight>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animEffect transition="in" filter="fade">
                                      <p:cBhvr>
                                        <p:cTn id="7" dur="1500"/>
                                        <p:tgtEl>
                                          <p:spTgt spid="351">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animEffect transition="in" filter="fade">
                                      <p:cBhvr>
                                        <p:cTn id="11" dur="1500"/>
                                        <p:tgtEl>
                                          <p:spTgt spid="351">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animEffect transition="in" filter="fade">
                                      <p:cBhvr>
                                        <p:cTn id="15" dur="1500"/>
                                        <p:tgtEl>
                                          <p:spTgt spid="351">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animEffect transition="in" filter="fade">
                                      <p:cBhvr>
                                        <p:cTn id="19" dur="1500"/>
                                        <p:tgtEl>
                                          <p:spTgt spid="3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903250" y="509125"/>
            <a:ext cx="7256700" cy="848700"/>
          </a:xfrm>
          <a:prstGeom prst="rect">
            <a:avLst/>
          </a:prstGeom>
          <a:noFill/>
          <a:ln>
            <a:noFill/>
          </a:ln>
        </p:spPr>
        <p:txBody>
          <a:bodyPr spcFirstLastPara="1" wrap="square" lIns="81650" tIns="40825" rIns="81650" bIns="40825" anchor="ctr" anchorCtr="0">
            <a:noAutofit/>
          </a:bodyPr>
          <a:lstStyle/>
          <a:p>
            <a:pPr marL="0" marR="0" lvl="0" indent="0" algn="l" rtl="0">
              <a:lnSpc>
                <a:spcPct val="100000"/>
              </a:lnSpc>
              <a:spcBef>
                <a:spcPts val="0"/>
              </a:spcBef>
              <a:spcAft>
                <a:spcPts val="0"/>
              </a:spcAft>
              <a:buSzPts val="990"/>
              <a:buNone/>
            </a:pPr>
            <a:endParaRPr sz="2320"/>
          </a:p>
          <a:p>
            <a:pPr marL="0" marR="0" lvl="0" indent="0" algn="l" rtl="0">
              <a:lnSpc>
                <a:spcPct val="100000"/>
              </a:lnSpc>
              <a:spcBef>
                <a:spcPts val="0"/>
              </a:spcBef>
              <a:spcAft>
                <a:spcPts val="0"/>
              </a:spcAft>
              <a:buSzPts val="990"/>
              <a:buNone/>
            </a:pPr>
            <a:r>
              <a:rPr lang="en" sz="2320"/>
              <a:t>Изключения</a:t>
            </a:r>
            <a:endParaRPr sz="2320"/>
          </a:p>
        </p:txBody>
      </p:sp>
      <p:sp>
        <p:nvSpPr>
          <p:cNvPr id="357" name="Google Shape;357;p47"/>
          <p:cNvSpPr txBox="1"/>
          <p:nvPr/>
        </p:nvSpPr>
        <p:spPr>
          <a:xfrm>
            <a:off x="1066950" y="1630225"/>
            <a:ext cx="7010100" cy="3156900"/>
          </a:xfrm>
          <a:prstGeom prst="rect">
            <a:avLst/>
          </a:prstGeom>
          <a:noFill/>
          <a:ln>
            <a:noFill/>
          </a:ln>
        </p:spPr>
        <p:txBody>
          <a:bodyPr spcFirstLastPara="1" wrap="square" lIns="81650" tIns="40825" rIns="81650" bIns="40825" anchor="ctr" anchorCtr="0">
            <a:noAutofit/>
          </a:bodyPr>
          <a:lstStyle/>
          <a:p>
            <a:pPr marL="0" lvl="0" indent="0" algn="l" rtl="0">
              <a:lnSpc>
                <a:spcPct val="115000"/>
              </a:lnSpc>
              <a:spcBef>
                <a:spcPts val="0"/>
              </a:spcBef>
              <a:spcAft>
                <a:spcPts val="0"/>
              </a:spcAft>
              <a:buNone/>
            </a:pPr>
            <a:r>
              <a:rPr lang="en" sz="1200">
                <a:highlight>
                  <a:srgbClr val="FFFFFF"/>
                </a:highlight>
                <a:latin typeface="Raleway"/>
                <a:ea typeface="Raleway"/>
                <a:cs typeface="Raleway"/>
                <a:sym typeface="Raleway"/>
              </a:rPr>
              <a:t>Не се допускат ограничения на правото на достъп до обществена информация и на повторно използване на информация от обществения сектор, освен когато: </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ИОС  е обект на право на интелектуална собственост на трето лице като, в случай че правото на интелектуална собственост на трето лице е върху база данни не се упражнява от ООС с цел да се предотврати повторното използване на документи или да се ограничи повторното използване;</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ИОС, която е събрана или създадена от обществени радио- и телевизионни оператори или техни регионални центрове;</a:t>
            </a:r>
            <a:endParaRPr sz="1200">
              <a:latin typeface="Raleway"/>
              <a:ea typeface="Raleway"/>
              <a:cs typeface="Raleway"/>
              <a:sym typeface="Raleway"/>
            </a:endParaRPr>
          </a:p>
          <a:p>
            <a:pPr marL="457200" marR="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ИОС съдържаща лични данни, чието повторно използване представлява недопустим достъп или недопустима обработка на лични данни съгласно изискванията за тяхната защита;</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при надделяващ обществен интерес  - информация, съдържаща производствена или търговска тайна;</a:t>
            </a:r>
            <a:endParaRPr sz="1200">
              <a:latin typeface="Raleway"/>
              <a:ea typeface="Raleway"/>
              <a:cs typeface="Raleway"/>
              <a:sym typeface="Raleway"/>
            </a:endParaRPr>
          </a:p>
          <a:p>
            <a:pPr marL="457200" lvl="0" indent="-304800" algn="l" rtl="0">
              <a:lnSpc>
                <a:spcPct val="115000"/>
              </a:lnSpc>
              <a:spcBef>
                <a:spcPts val="0"/>
              </a:spcBef>
              <a:spcAft>
                <a:spcPts val="0"/>
              </a:spcAft>
              <a:buSzPts val="1200"/>
              <a:buFont typeface="Raleway"/>
              <a:buChar char="●"/>
            </a:pPr>
            <a:r>
              <a:rPr lang="en" sz="1200">
                <a:latin typeface="Raleway"/>
                <a:ea typeface="Raleway"/>
                <a:cs typeface="Raleway"/>
                <a:sym typeface="Raleway"/>
              </a:rPr>
              <a:t>ООС може да забрани повторното използване за търговски цели или по начин, който би довел до нелоялна конкуренция.</a:t>
            </a:r>
            <a:endParaRPr sz="1350" b="1">
              <a:highlight>
                <a:srgbClr val="FFFFFF"/>
              </a:highlight>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7">
                                            <p:txEl>
                                              <p:pRg st="0" end="0"/>
                                            </p:txEl>
                                          </p:spTgt>
                                        </p:tgtEl>
                                        <p:attrNameLst>
                                          <p:attrName>style.visibility</p:attrName>
                                        </p:attrNameLst>
                                      </p:cBhvr>
                                      <p:to>
                                        <p:strVal val="visible"/>
                                      </p:to>
                                    </p:set>
                                    <p:animEffect transition="in" filter="fade">
                                      <p:cBhvr>
                                        <p:cTn id="7" dur="1500"/>
                                        <p:tgtEl>
                                          <p:spTgt spid="357">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57">
                                            <p:txEl>
                                              <p:pRg st="1" end="1"/>
                                            </p:txEl>
                                          </p:spTgt>
                                        </p:tgtEl>
                                        <p:attrNameLst>
                                          <p:attrName>style.visibility</p:attrName>
                                        </p:attrNameLst>
                                      </p:cBhvr>
                                      <p:to>
                                        <p:strVal val="visible"/>
                                      </p:to>
                                    </p:set>
                                    <p:animEffect transition="in" filter="fade">
                                      <p:cBhvr>
                                        <p:cTn id="11" dur="1500"/>
                                        <p:tgtEl>
                                          <p:spTgt spid="357">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57">
                                            <p:txEl>
                                              <p:pRg st="2" end="2"/>
                                            </p:txEl>
                                          </p:spTgt>
                                        </p:tgtEl>
                                        <p:attrNameLst>
                                          <p:attrName>style.visibility</p:attrName>
                                        </p:attrNameLst>
                                      </p:cBhvr>
                                      <p:to>
                                        <p:strVal val="visible"/>
                                      </p:to>
                                    </p:set>
                                    <p:animEffect transition="in" filter="fade">
                                      <p:cBhvr>
                                        <p:cTn id="15" dur="1500"/>
                                        <p:tgtEl>
                                          <p:spTgt spid="357">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357">
                                            <p:txEl>
                                              <p:pRg st="3" end="3"/>
                                            </p:txEl>
                                          </p:spTgt>
                                        </p:tgtEl>
                                        <p:attrNameLst>
                                          <p:attrName>style.visibility</p:attrName>
                                        </p:attrNameLst>
                                      </p:cBhvr>
                                      <p:to>
                                        <p:strVal val="visible"/>
                                      </p:to>
                                    </p:set>
                                    <p:animEffect transition="in" filter="fade">
                                      <p:cBhvr>
                                        <p:cTn id="19" dur="1500"/>
                                        <p:tgtEl>
                                          <p:spTgt spid="357">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357">
                                            <p:txEl>
                                              <p:pRg st="4" end="4"/>
                                            </p:txEl>
                                          </p:spTgt>
                                        </p:tgtEl>
                                        <p:attrNameLst>
                                          <p:attrName>style.visibility</p:attrName>
                                        </p:attrNameLst>
                                      </p:cBhvr>
                                      <p:to>
                                        <p:strVal val="visible"/>
                                      </p:to>
                                    </p:set>
                                    <p:animEffect transition="in" filter="fade">
                                      <p:cBhvr>
                                        <p:cTn id="23" dur="1500"/>
                                        <p:tgtEl>
                                          <p:spTgt spid="357">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357">
                                            <p:txEl>
                                              <p:pRg st="5" end="5"/>
                                            </p:txEl>
                                          </p:spTgt>
                                        </p:tgtEl>
                                        <p:attrNameLst>
                                          <p:attrName>style.visibility</p:attrName>
                                        </p:attrNameLst>
                                      </p:cBhvr>
                                      <p:to>
                                        <p:strVal val="visible"/>
                                      </p:to>
                                    </p:set>
                                    <p:animEffect transition="in" filter="fade">
                                      <p:cBhvr>
                                        <p:cTn id="27" dur="1500"/>
                                        <p:tgtEl>
                                          <p:spTgt spid="35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0"/>
          <p:cNvPicPr preferRelativeResize="0"/>
          <p:nvPr/>
        </p:nvPicPr>
        <p:blipFill>
          <a:blip r:embed="rId3">
            <a:alphaModFix/>
          </a:blip>
          <a:stretch>
            <a:fillRect/>
          </a:stretch>
        </p:blipFill>
        <p:spPr>
          <a:xfrm>
            <a:off x="152400" y="871650"/>
            <a:ext cx="8839204" cy="4009580"/>
          </a:xfrm>
          <a:prstGeom prst="rect">
            <a:avLst/>
          </a:prstGeom>
          <a:noFill/>
          <a:ln>
            <a:noFill/>
          </a:ln>
        </p:spPr>
      </p:pic>
      <p:sp>
        <p:nvSpPr>
          <p:cNvPr id="314" name="Google Shape;314;p40"/>
          <p:cNvSpPr txBox="1"/>
          <p:nvPr/>
        </p:nvSpPr>
        <p:spPr>
          <a:xfrm>
            <a:off x="494850" y="250900"/>
            <a:ext cx="8154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Raleway"/>
                <a:ea typeface="Raleway"/>
                <a:cs typeface="Raleway"/>
                <a:sym typeface="Raleway"/>
              </a:rPr>
              <a:t>Произведение/изпълнение ли е коридата?</a:t>
            </a:r>
            <a:endParaRPr sz="1800">
              <a:latin typeface="Raleway"/>
              <a:ea typeface="Raleway"/>
              <a:cs typeface="Raleway"/>
              <a:sym typeface="Raleway"/>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акт за управление на данните</a:t>
            </a:r>
            <a:endParaRPr/>
          </a:p>
          <a:p>
            <a:pPr marL="0" lvl="0" indent="0" algn="l" rtl="0">
              <a:spcBef>
                <a:spcPts val="0"/>
              </a:spcBef>
              <a:spcAft>
                <a:spcPts val="0"/>
              </a:spcAft>
              <a:buNone/>
            </a:pPr>
            <a:r>
              <a:rPr lang="en"/>
              <a:t>(data governance act)</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4196"/>
              <a:buNone/>
            </a:pPr>
            <a:r>
              <a:rPr lang="en" sz="2240" b="0"/>
              <a:t>Акт за управление на данните (Регламент (ЕС) 2022/868)</a:t>
            </a:r>
            <a:endParaRPr sz="2240" b="0"/>
          </a:p>
        </p:txBody>
      </p:sp>
      <p:sp>
        <p:nvSpPr>
          <p:cNvPr id="368" name="Google Shape;368;p49"/>
          <p:cNvSpPr txBox="1">
            <a:spLocks noGrp="1"/>
          </p:cNvSpPr>
          <p:nvPr>
            <p:ph type="body" idx="1"/>
          </p:nvPr>
        </p:nvSpPr>
        <p:spPr>
          <a:xfrm>
            <a:off x="729450" y="1948925"/>
            <a:ext cx="7688700" cy="2766300"/>
          </a:xfrm>
          <a:prstGeom prst="rect">
            <a:avLst/>
          </a:prstGeom>
        </p:spPr>
        <p:txBody>
          <a:bodyPr spcFirstLastPara="1" wrap="square" lIns="91425" tIns="91425" rIns="91425" bIns="91425" anchor="t" anchorCtr="0">
            <a:noAutofit/>
          </a:bodyPr>
          <a:lstStyle/>
          <a:p>
            <a:pPr marL="0" marR="0" lvl="0" indent="0" algn="l" rtl="0">
              <a:lnSpc>
                <a:spcPct val="95000"/>
              </a:lnSpc>
              <a:spcBef>
                <a:spcPts val="800"/>
              </a:spcBef>
              <a:spcAft>
                <a:spcPts val="0"/>
              </a:spcAft>
              <a:buNone/>
            </a:pPr>
            <a:r>
              <a:rPr lang="en" sz="1500">
                <a:solidFill>
                  <a:srgbClr val="000000"/>
                </a:solidFill>
                <a:highlight>
                  <a:schemeClr val="lt1"/>
                </a:highlight>
                <a:latin typeface="Raleway"/>
                <a:ea typeface="Raleway"/>
                <a:cs typeface="Raleway"/>
                <a:sym typeface="Raleway"/>
              </a:rPr>
              <a:t>Прилага се от 24 септември 2023 г.</a:t>
            </a:r>
            <a:endParaRPr sz="1500">
              <a:solidFill>
                <a:srgbClr val="000000"/>
              </a:solidFill>
              <a:highlight>
                <a:schemeClr val="lt1"/>
              </a:highlight>
              <a:latin typeface="Raleway"/>
              <a:ea typeface="Raleway"/>
              <a:cs typeface="Raleway"/>
              <a:sym typeface="Raleway"/>
            </a:endParaRPr>
          </a:p>
          <a:p>
            <a:pPr marL="0" marR="0" lvl="0" indent="0" algn="l" rtl="0">
              <a:lnSpc>
                <a:spcPct val="95000"/>
              </a:lnSpc>
              <a:spcBef>
                <a:spcPts val="800"/>
              </a:spcBef>
              <a:spcAft>
                <a:spcPts val="0"/>
              </a:spcAft>
              <a:buNone/>
            </a:pPr>
            <a:r>
              <a:rPr lang="en" sz="1500">
                <a:solidFill>
                  <a:srgbClr val="000000"/>
                </a:solidFill>
                <a:highlight>
                  <a:schemeClr val="lt1"/>
                </a:highlight>
                <a:latin typeface="Raleway"/>
                <a:ea typeface="Raleway"/>
                <a:cs typeface="Raleway"/>
                <a:sym typeface="Raleway"/>
              </a:rPr>
              <a:t>Предмет и обхват:</a:t>
            </a:r>
            <a:endParaRPr sz="1500">
              <a:solidFill>
                <a:srgbClr val="000000"/>
              </a:solidFill>
              <a:highlight>
                <a:schemeClr val="lt1"/>
              </a:highlight>
              <a:latin typeface="Raleway"/>
              <a:ea typeface="Raleway"/>
              <a:cs typeface="Raleway"/>
              <a:sym typeface="Raleway"/>
            </a:endParaRPr>
          </a:p>
          <a:p>
            <a:pPr marL="457200" marR="0" lvl="0" indent="-323850" algn="l" rtl="0">
              <a:lnSpc>
                <a:spcPct val="95000"/>
              </a:lnSpc>
              <a:spcBef>
                <a:spcPts val="800"/>
              </a:spcBef>
              <a:spcAft>
                <a:spcPts val="0"/>
              </a:spcAft>
              <a:buClr>
                <a:srgbClr val="000000"/>
              </a:buClr>
              <a:buSzPts val="1500"/>
              <a:buFont typeface="Raleway"/>
              <a:buChar char="●"/>
            </a:pPr>
            <a:r>
              <a:rPr lang="en" sz="1500">
                <a:solidFill>
                  <a:srgbClr val="000000"/>
                </a:solidFill>
                <a:highlight>
                  <a:schemeClr val="lt1"/>
                </a:highlight>
                <a:latin typeface="Raleway"/>
                <a:ea typeface="Raleway"/>
                <a:cs typeface="Raleway"/>
                <a:sym typeface="Raleway"/>
              </a:rPr>
              <a:t>условията за </a:t>
            </a:r>
            <a:r>
              <a:rPr lang="en" sz="1500">
                <a:solidFill>
                  <a:srgbClr val="000000"/>
                </a:solidFill>
                <a:highlight>
                  <a:schemeClr val="accent6"/>
                </a:highlight>
                <a:latin typeface="Raleway"/>
                <a:ea typeface="Raleway"/>
                <a:cs typeface="Raleway"/>
                <a:sym typeface="Raleway"/>
              </a:rPr>
              <a:t>повторното използване в рамките на Съюза</a:t>
            </a:r>
            <a:r>
              <a:rPr lang="en" sz="1500">
                <a:solidFill>
                  <a:srgbClr val="000000"/>
                </a:solidFill>
                <a:highlight>
                  <a:schemeClr val="lt1"/>
                </a:highlight>
                <a:latin typeface="Raleway"/>
                <a:ea typeface="Raleway"/>
                <a:cs typeface="Raleway"/>
                <a:sym typeface="Raleway"/>
              </a:rPr>
              <a:t> на някои категории данни, притежавани от организациите от обществения сектор;</a:t>
            </a:r>
            <a:endParaRPr sz="1500">
              <a:solidFill>
                <a:srgbClr val="000000"/>
              </a:solidFill>
              <a:highlight>
                <a:schemeClr val="lt1"/>
              </a:highlight>
              <a:latin typeface="Raleway"/>
              <a:ea typeface="Raleway"/>
              <a:cs typeface="Raleway"/>
              <a:sym typeface="Raleway"/>
            </a:endParaRPr>
          </a:p>
          <a:p>
            <a:pPr marL="457200" marR="0" lvl="0" indent="-323850" algn="l" rtl="0">
              <a:lnSpc>
                <a:spcPct val="95000"/>
              </a:lnSpc>
              <a:spcBef>
                <a:spcPts val="0"/>
              </a:spcBef>
              <a:spcAft>
                <a:spcPts val="0"/>
              </a:spcAft>
              <a:buClr>
                <a:srgbClr val="000000"/>
              </a:buClr>
              <a:buSzPts val="1500"/>
              <a:buFont typeface="Raleway"/>
              <a:buChar char="●"/>
            </a:pPr>
            <a:r>
              <a:rPr lang="en" sz="1500">
                <a:solidFill>
                  <a:srgbClr val="000000"/>
                </a:solidFill>
                <a:highlight>
                  <a:schemeClr val="lt1"/>
                </a:highlight>
                <a:latin typeface="Raleway"/>
                <a:ea typeface="Raleway"/>
                <a:cs typeface="Raleway"/>
                <a:sym typeface="Raleway"/>
              </a:rPr>
              <a:t>рамка за уведомяване и надзор за предоставяне на </a:t>
            </a:r>
            <a:r>
              <a:rPr lang="en" sz="1500">
                <a:solidFill>
                  <a:srgbClr val="000000"/>
                </a:solidFill>
                <a:highlight>
                  <a:schemeClr val="accent4"/>
                </a:highlight>
                <a:latin typeface="Raleway"/>
                <a:ea typeface="Raleway"/>
                <a:cs typeface="Raleway"/>
                <a:sym typeface="Raleway"/>
              </a:rPr>
              <a:t>посреднически услуги</a:t>
            </a:r>
            <a:r>
              <a:rPr lang="en" sz="1500">
                <a:solidFill>
                  <a:srgbClr val="000000"/>
                </a:solidFill>
                <a:highlight>
                  <a:schemeClr val="lt1"/>
                </a:highlight>
                <a:latin typeface="Raleway"/>
                <a:ea typeface="Raleway"/>
                <a:cs typeface="Raleway"/>
                <a:sym typeface="Raleway"/>
              </a:rPr>
              <a:t> за данни;</a:t>
            </a:r>
            <a:endParaRPr sz="1500">
              <a:solidFill>
                <a:srgbClr val="000000"/>
              </a:solidFill>
              <a:highlight>
                <a:schemeClr val="lt1"/>
              </a:highlight>
              <a:latin typeface="Raleway"/>
              <a:ea typeface="Raleway"/>
              <a:cs typeface="Raleway"/>
              <a:sym typeface="Raleway"/>
            </a:endParaRPr>
          </a:p>
          <a:p>
            <a:pPr marL="457200" marR="0" lvl="0" indent="-323850" algn="l" rtl="0">
              <a:lnSpc>
                <a:spcPct val="95000"/>
              </a:lnSpc>
              <a:spcBef>
                <a:spcPts val="0"/>
              </a:spcBef>
              <a:spcAft>
                <a:spcPts val="0"/>
              </a:spcAft>
              <a:buClr>
                <a:srgbClr val="000000"/>
              </a:buClr>
              <a:buSzPts val="1500"/>
              <a:buFont typeface="Raleway"/>
              <a:buChar char="●"/>
            </a:pPr>
            <a:r>
              <a:rPr lang="en" sz="1500">
                <a:solidFill>
                  <a:srgbClr val="000000"/>
                </a:solidFill>
                <a:highlight>
                  <a:schemeClr val="lt1"/>
                </a:highlight>
                <a:latin typeface="Raleway"/>
                <a:ea typeface="Raleway"/>
                <a:cs typeface="Raleway"/>
                <a:sym typeface="Raleway"/>
              </a:rPr>
              <a:t>рамка за доброволна регистрация на субекти, които събират и обработват данни, предоставени за </a:t>
            </a:r>
            <a:r>
              <a:rPr lang="en" sz="1500">
                <a:solidFill>
                  <a:srgbClr val="000000"/>
                </a:solidFill>
                <a:highlight>
                  <a:schemeClr val="accent4"/>
                </a:highlight>
                <a:latin typeface="Raleway"/>
                <a:ea typeface="Raleway"/>
                <a:cs typeface="Raleway"/>
                <a:sym typeface="Raleway"/>
              </a:rPr>
              <a:t>алтруистични цели</a:t>
            </a:r>
            <a:r>
              <a:rPr lang="en" sz="1500">
                <a:solidFill>
                  <a:srgbClr val="000000"/>
                </a:solidFill>
                <a:highlight>
                  <a:schemeClr val="lt1"/>
                </a:highlight>
                <a:latin typeface="Raleway"/>
                <a:ea typeface="Raleway"/>
                <a:cs typeface="Raleway"/>
                <a:sym typeface="Raleway"/>
              </a:rPr>
              <a:t>; и </a:t>
            </a:r>
            <a:endParaRPr sz="1500">
              <a:solidFill>
                <a:srgbClr val="000000"/>
              </a:solidFill>
              <a:highlight>
                <a:schemeClr val="lt1"/>
              </a:highlight>
              <a:latin typeface="Raleway"/>
              <a:ea typeface="Raleway"/>
              <a:cs typeface="Raleway"/>
              <a:sym typeface="Raleway"/>
            </a:endParaRPr>
          </a:p>
          <a:p>
            <a:pPr marL="457200" marR="0" lvl="0" indent="-323850" algn="l" rtl="0">
              <a:lnSpc>
                <a:spcPct val="95000"/>
              </a:lnSpc>
              <a:spcBef>
                <a:spcPts val="0"/>
              </a:spcBef>
              <a:spcAft>
                <a:spcPts val="0"/>
              </a:spcAft>
              <a:buClr>
                <a:srgbClr val="000000"/>
              </a:buClr>
              <a:buSzPts val="1500"/>
              <a:buFont typeface="Raleway"/>
              <a:buChar char="●"/>
            </a:pPr>
            <a:r>
              <a:rPr lang="en" sz="1500">
                <a:solidFill>
                  <a:srgbClr val="000000"/>
                </a:solidFill>
                <a:highlight>
                  <a:schemeClr val="lt1"/>
                </a:highlight>
                <a:latin typeface="Raleway"/>
                <a:ea typeface="Raleway"/>
                <a:cs typeface="Raleway"/>
                <a:sym typeface="Raleway"/>
              </a:rPr>
              <a:t>рамка за създаването на Европейски комитет за иновации в областта на данните.</a:t>
            </a:r>
            <a:endParaRPr sz="1107">
              <a:latin typeface="Raleway"/>
              <a:ea typeface="Raleway"/>
              <a:cs typeface="Raleway"/>
              <a:sym typeface="Raleway"/>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Акт за управление на данните - понятия</a:t>
            </a:r>
            <a:endParaRPr sz="2240" b="0"/>
          </a:p>
        </p:txBody>
      </p:sp>
      <p:sp>
        <p:nvSpPr>
          <p:cNvPr id="374" name="Google Shape;374;p50"/>
          <p:cNvSpPr txBox="1">
            <a:spLocks noGrp="1"/>
          </p:cNvSpPr>
          <p:nvPr>
            <p:ph type="body" idx="1"/>
          </p:nvPr>
        </p:nvSpPr>
        <p:spPr>
          <a:xfrm>
            <a:off x="729450" y="1948925"/>
            <a:ext cx="7688700" cy="2766300"/>
          </a:xfrm>
          <a:prstGeom prst="rect">
            <a:avLst/>
          </a:prstGeom>
        </p:spPr>
        <p:txBody>
          <a:bodyPr spcFirstLastPara="1" wrap="square" lIns="91425" tIns="91425" rIns="91425" bIns="91425" anchor="t" anchorCtr="0">
            <a:noAutofit/>
          </a:bodyPr>
          <a:lstStyle/>
          <a:p>
            <a:pPr marL="0" marR="0" lvl="0" indent="0" algn="l" rtl="0">
              <a:lnSpc>
                <a:spcPct val="95000"/>
              </a:lnSpc>
              <a:spcBef>
                <a:spcPts val="800"/>
              </a:spcBef>
              <a:spcAft>
                <a:spcPts val="0"/>
              </a:spcAft>
              <a:buNone/>
            </a:pPr>
            <a:r>
              <a:rPr lang="en" sz="1500">
                <a:solidFill>
                  <a:srgbClr val="000000"/>
                </a:solidFill>
                <a:highlight>
                  <a:schemeClr val="lt1"/>
                </a:highlight>
                <a:latin typeface="Raleway"/>
                <a:ea typeface="Raleway"/>
                <a:cs typeface="Raleway"/>
                <a:sym typeface="Raleway"/>
              </a:rPr>
              <a:t>„данни“ означава всяко цифрово представяне на актове, факти или информация, както и всяка съвкупност от такива актове, факти или информация, включително под формата на звукозапис, видеозапис или аудио-визуален запис</a:t>
            </a:r>
            <a:endParaRPr sz="1500">
              <a:solidFill>
                <a:srgbClr val="000000"/>
              </a:solidFill>
              <a:highlight>
                <a:schemeClr val="lt1"/>
              </a:highlight>
              <a:latin typeface="Raleway"/>
              <a:ea typeface="Raleway"/>
              <a:cs typeface="Raleway"/>
              <a:sym typeface="Raleway"/>
            </a:endParaRPr>
          </a:p>
          <a:p>
            <a:pPr marL="0" marR="0" lvl="0" indent="0" algn="l" rtl="0">
              <a:lnSpc>
                <a:spcPct val="95000"/>
              </a:lnSpc>
              <a:spcBef>
                <a:spcPts val="800"/>
              </a:spcBef>
              <a:spcAft>
                <a:spcPts val="0"/>
              </a:spcAft>
              <a:buNone/>
            </a:pPr>
            <a:r>
              <a:rPr lang="en" sz="1500">
                <a:solidFill>
                  <a:srgbClr val="000000"/>
                </a:solidFill>
                <a:highlight>
                  <a:schemeClr val="lt1"/>
                </a:highlight>
                <a:latin typeface="Raleway"/>
                <a:ea typeface="Raleway"/>
                <a:cs typeface="Raleway"/>
                <a:sym typeface="Raleway"/>
              </a:rPr>
              <a:t>“повторно използване“ означава използването от физически или юридически лица на данни, притежавани от организации от обществения сектор, за търговски или нетърговски цели, различни от първоначалната цел в рамките на обществената задача, за която данните са били създадени, с изключение на обмена на данни между организации от обществения сектор с единствената цел за изпълнение на техните обществени функции</a:t>
            </a:r>
            <a:endParaRPr sz="1500">
              <a:solidFill>
                <a:srgbClr val="000000"/>
              </a:solidFill>
              <a:highlight>
                <a:schemeClr val="lt1"/>
              </a:highlight>
              <a:latin typeface="Raleway"/>
              <a:ea typeface="Raleway"/>
              <a:cs typeface="Raleway"/>
              <a:sym typeface="Raleway"/>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Акт за управление на данните - понятия</a:t>
            </a:r>
            <a:endParaRPr sz="2240" b="0"/>
          </a:p>
        </p:txBody>
      </p:sp>
      <p:sp>
        <p:nvSpPr>
          <p:cNvPr id="380" name="Google Shape;380;p51"/>
          <p:cNvSpPr txBox="1">
            <a:spLocks noGrp="1"/>
          </p:cNvSpPr>
          <p:nvPr>
            <p:ph type="body" idx="1"/>
          </p:nvPr>
        </p:nvSpPr>
        <p:spPr>
          <a:xfrm>
            <a:off x="729450" y="1948925"/>
            <a:ext cx="7688700" cy="2766300"/>
          </a:xfrm>
          <a:prstGeom prst="rect">
            <a:avLst/>
          </a:prstGeom>
        </p:spPr>
        <p:txBody>
          <a:bodyPr spcFirstLastPara="1" wrap="square" lIns="91425" tIns="91425" rIns="91425" bIns="91425" anchor="t" anchorCtr="0">
            <a:noAutofit/>
          </a:bodyPr>
          <a:lstStyle/>
          <a:p>
            <a:pPr marL="0" marR="0" lvl="0" indent="0" algn="l" rtl="0">
              <a:lnSpc>
                <a:spcPct val="95000"/>
              </a:lnSpc>
              <a:spcBef>
                <a:spcPts val="800"/>
              </a:spcBef>
              <a:spcAft>
                <a:spcPts val="0"/>
              </a:spcAft>
              <a:buNone/>
            </a:pPr>
            <a:r>
              <a:rPr lang="en" sz="1500">
                <a:solidFill>
                  <a:srgbClr val="000000"/>
                </a:solidFill>
                <a:highlight>
                  <a:schemeClr val="lt1"/>
                </a:highlight>
                <a:latin typeface="Raleway"/>
                <a:ea typeface="Raleway"/>
                <a:cs typeface="Raleway"/>
                <a:sym typeface="Raleway"/>
              </a:rPr>
              <a:t>“притежател на данни“ означава юридическо лице, включително организации от обществения сектор, както и международни организации или физическо лице, което не е субект на данни по отношение на въпросните конкретни данни, което, в съответствие с приложимото право на Съюза или национално право, има право да предоставя достъп или да споделя определени лични данни или нелични данни</a:t>
            </a:r>
            <a:endParaRPr sz="1500">
              <a:solidFill>
                <a:srgbClr val="000000"/>
              </a:solidFill>
              <a:highlight>
                <a:schemeClr val="lt1"/>
              </a:highlight>
              <a:latin typeface="Raleway"/>
              <a:ea typeface="Raleway"/>
              <a:cs typeface="Raleway"/>
              <a:sym typeface="Raleway"/>
            </a:endParaRPr>
          </a:p>
          <a:p>
            <a:pPr marL="0" marR="0" lvl="0" indent="0" algn="l" rtl="0">
              <a:lnSpc>
                <a:spcPct val="95000"/>
              </a:lnSpc>
              <a:spcBef>
                <a:spcPts val="800"/>
              </a:spcBef>
              <a:spcAft>
                <a:spcPts val="0"/>
              </a:spcAft>
              <a:buNone/>
            </a:pPr>
            <a:r>
              <a:rPr lang="en" sz="1500">
                <a:solidFill>
                  <a:srgbClr val="000000"/>
                </a:solidFill>
                <a:highlight>
                  <a:schemeClr val="lt1"/>
                </a:highlight>
                <a:latin typeface="Raleway"/>
                <a:ea typeface="Raleway"/>
                <a:cs typeface="Raleway"/>
                <a:sym typeface="Raleway"/>
              </a:rPr>
              <a:t>“ползвател на данни“ означава физическо или юридическо лице, което има законен достъп до определени лични или нелични данни и има право, включително в съответствие с Регламент (ЕС) 2016/679 в случай на лични данни, да използва тези данни за търговски или нетърговски цели</a:t>
            </a:r>
            <a:endParaRPr sz="1500">
              <a:solidFill>
                <a:srgbClr val="000000"/>
              </a:solidFill>
              <a:highlight>
                <a:schemeClr val="lt1"/>
              </a:highlight>
              <a:latin typeface="Raleway"/>
              <a:ea typeface="Raleway"/>
              <a:cs typeface="Raleway"/>
              <a:sym typeface="Raleway"/>
            </a:endParaRPr>
          </a:p>
          <a:p>
            <a:pPr marL="457200" marR="0" lvl="0" indent="0" algn="l" rtl="0">
              <a:lnSpc>
                <a:spcPct val="95000"/>
              </a:lnSpc>
              <a:spcBef>
                <a:spcPts val="800"/>
              </a:spcBef>
              <a:spcAft>
                <a:spcPts val="0"/>
              </a:spcAft>
              <a:buNone/>
            </a:pPr>
            <a:endParaRPr sz="1500">
              <a:solidFill>
                <a:srgbClr val="000000"/>
              </a:solidFill>
              <a:highlight>
                <a:schemeClr val="lt1"/>
              </a:highlight>
              <a:latin typeface="Raleway"/>
              <a:ea typeface="Raleway"/>
              <a:cs typeface="Raleway"/>
              <a:sym typeface="Raleway"/>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Акт за управление на данните - механизми</a:t>
            </a:r>
            <a:endParaRPr sz="2240" b="0"/>
          </a:p>
        </p:txBody>
      </p:sp>
      <p:sp>
        <p:nvSpPr>
          <p:cNvPr id="386" name="Google Shape;386;p52"/>
          <p:cNvSpPr txBox="1">
            <a:spLocks noGrp="1"/>
          </p:cNvSpPr>
          <p:nvPr>
            <p:ph type="body" idx="1"/>
          </p:nvPr>
        </p:nvSpPr>
        <p:spPr>
          <a:xfrm>
            <a:off x="729450" y="1948925"/>
            <a:ext cx="7688700" cy="2766300"/>
          </a:xfrm>
          <a:prstGeom prst="rect">
            <a:avLst/>
          </a:prstGeom>
        </p:spPr>
        <p:txBody>
          <a:bodyPr spcFirstLastPara="1" wrap="square" lIns="91425" tIns="91425" rIns="91425" bIns="91425" anchor="t" anchorCtr="0">
            <a:noAutofit/>
          </a:bodyPr>
          <a:lstStyle/>
          <a:p>
            <a:pPr marL="0" marR="0" lvl="0" indent="0" algn="l" rtl="0">
              <a:lnSpc>
                <a:spcPct val="95000"/>
              </a:lnSpc>
              <a:spcBef>
                <a:spcPts val="800"/>
              </a:spcBef>
              <a:spcAft>
                <a:spcPts val="0"/>
              </a:spcAft>
              <a:buNone/>
            </a:pPr>
            <a:r>
              <a:rPr lang="en" sz="1500">
                <a:solidFill>
                  <a:srgbClr val="000000"/>
                </a:solidFill>
                <a:highlight>
                  <a:schemeClr val="lt1"/>
                </a:highlight>
                <a:latin typeface="Raleway"/>
                <a:ea typeface="Raleway"/>
                <a:cs typeface="Raleway"/>
                <a:sym typeface="Raleway"/>
              </a:rPr>
              <a:t>Компетентни органи</a:t>
            </a:r>
            <a:endParaRPr sz="1500">
              <a:solidFill>
                <a:srgbClr val="000000"/>
              </a:solidFill>
              <a:highlight>
                <a:schemeClr val="lt1"/>
              </a:highlight>
              <a:latin typeface="Raleway"/>
              <a:ea typeface="Raleway"/>
              <a:cs typeface="Raleway"/>
              <a:sym typeface="Raleway"/>
            </a:endParaRPr>
          </a:p>
          <a:p>
            <a:pPr marL="0" marR="0" lvl="0" indent="0" algn="l" rtl="0">
              <a:lnSpc>
                <a:spcPct val="95000"/>
              </a:lnSpc>
              <a:spcBef>
                <a:spcPts val="800"/>
              </a:spcBef>
              <a:spcAft>
                <a:spcPts val="0"/>
              </a:spcAft>
              <a:buNone/>
            </a:pPr>
            <a:r>
              <a:rPr lang="en" sz="1500">
                <a:solidFill>
                  <a:srgbClr val="000000"/>
                </a:solidFill>
                <a:highlight>
                  <a:schemeClr val="lt1"/>
                </a:highlight>
                <a:latin typeface="Raleway"/>
                <a:ea typeface="Raleway"/>
                <a:cs typeface="Raleway"/>
                <a:sym typeface="Raleway"/>
              </a:rPr>
              <a:t>Единни информационни точки</a:t>
            </a:r>
            <a:endParaRPr sz="1500">
              <a:solidFill>
                <a:srgbClr val="000000"/>
              </a:solidFill>
              <a:highlight>
                <a:schemeClr val="lt1"/>
              </a:highlight>
              <a:latin typeface="Raleway"/>
              <a:ea typeface="Raleway"/>
              <a:cs typeface="Raleway"/>
              <a:sym typeface="Raleway"/>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Акт за управление на данните - повторно използване</a:t>
            </a:r>
            <a:endParaRPr sz="2240" b="0"/>
          </a:p>
        </p:txBody>
      </p:sp>
      <p:sp>
        <p:nvSpPr>
          <p:cNvPr id="392" name="Google Shape;392;p53"/>
          <p:cNvSpPr txBox="1">
            <a:spLocks noGrp="1"/>
          </p:cNvSpPr>
          <p:nvPr>
            <p:ph type="body" idx="1"/>
          </p:nvPr>
        </p:nvSpPr>
        <p:spPr>
          <a:xfrm>
            <a:off x="729450" y="1948925"/>
            <a:ext cx="7962000" cy="3065100"/>
          </a:xfrm>
          <a:prstGeom prst="rect">
            <a:avLst/>
          </a:prstGeom>
        </p:spPr>
        <p:txBody>
          <a:bodyPr spcFirstLastPara="1" wrap="square" lIns="91425" tIns="91425" rIns="91425" bIns="91425" anchor="t" anchorCtr="0">
            <a:noAutofit/>
          </a:bodyPr>
          <a:lstStyle/>
          <a:p>
            <a:pPr marL="457200" marR="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Raleway"/>
                <a:ea typeface="Raleway"/>
                <a:cs typeface="Raleway"/>
                <a:sym typeface="Raleway"/>
              </a:rPr>
              <a:t>„Забраняват се споразумения или други практики, свързани с повторното използване на данни, притежавани от организации от обществения сектор, с които се предоставят изключителни права или които имат за цел или резултат предоставянето на такива изключителни права или ограничаването на наличността на данните за повторно използване от субекти, различни от страните по такива споразумения, или други практики.</a:t>
            </a:r>
            <a:endParaRPr sz="1100">
              <a:solidFill>
                <a:srgbClr val="000000"/>
              </a:solidFill>
              <a:latin typeface="Raleway"/>
              <a:ea typeface="Raleway"/>
              <a:cs typeface="Raleway"/>
              <a:sym typeface="Raleway"/>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Raleway"/>
                <a:ea typeface="Raleway"/>
                <a:cs typeface="Raleway"/>
                <a:sym typeface="Raleway"/>
              </a:rPr>
              <a:t>Условията за повторно използване са </a:t>
            </a:r>
            <a:r>
              <a:rPr lang="en" sz="1100" b="1">
                <a:solidFill>
                  <a:srgbClr val="000000"/>
                </a:solidFill>
                <a:latin typeface="Raleway"/>
                <a:ea typeface="Raleway"/>
                <a:cs typeface="Raleway"/>
                <a:sym typeface="Raleway"/>
              </a:rPr>
              <a:t>недискриминационни, прозрачни, пропорционални и обективно обосновани </a:t>
            </a:r>
            <a:r>
              <a:rPr lang="en" sz="1100">
                <a:solidFill>
                  <a:srgbClr val="000000"/>
                </a:solidFill>
                <a:latin typeface="Raleway"/>
                <a:ea typeface="Raleway"/>
                <a:cs typeface="Raleway"/>
                <a:sym typeface="Raleway"/>
              </a:rPr>
              <a:t>по отношение на категориите данни и целите на повторното използване, както и естеството на данните, за които е разрешено повторно използване. Тези условия не се използват за ограничаване на конкуренцията.</a:t>
            </a:r>
            <a:endParaRPr sz="1100">
              <a:solidFill>
                <a:srgbClr val="000000"/>
              </a:solidFill>
              <a:latin typeface="Raleway"/>
              <a:ea typeface="Raleway"/>
              <a:cs typeface="Raleway"/>
              <a:sym typeface="Raleway"/>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Raleway"/>
                <a:ea typeface="Raleway"/>
                <a:cs typeface="Raleway"/>
                <a:sym typeface="Raleway"/>
              </a:rPr>
              <a:t>Повторното използване на данни се разрешава само ако то се извършва в съответствие с правата върху интелектуалната собственост. </a:t>
            </a:r>
            <a:r>
              <a:rPr lang="en" sz="1100">
                <a:solidFill>
                  <a:srgbClr val="000000"/>
                </a:solidFill>
                <a:highlight>
                  <a:schemeClr val="accent6"/>
                </a:highlight>
                <a:latin typeface="Raleway"/>
                <a:ea typeface="Raleway"/>
                <a:cs typeface="Raleway"/>
                <a:sym typeface="Raleway"/>
              </a:rPr>
              <a:t>Правото на производителя на база данни</a:t>
            </a:r>
            <a:r>
              <a:rPr lang="en" sz="1100">
                <a:solidFill>
                  <a:srgbClr val="000000"/>
                </a:solidFill>
                <a:latin typeface="Raleway"/>
                <a:ea typeface="Raleway"/>
                <a:cs typeface="Raleway"/>
                <a:sym typeface="Raleway"/>
              </a:rPr>
              <a:t> </a:t>
            </a:r>
            <a:r>
              <a:rPr lang="en" sz="1100" b="1">
                <a:solidFill>
                  <a:srgbClr val="000000"/>
                </a:solidFill>
                <a:latin typeface="Raleway"/>
                <a:ea typeface="Raleway"/>
                <a:cs typeface="Raleway"/>
                <a:sym typeface="Raleway"/>
              </a:rPr>
              <a:t>не се упражнява</a:t>
            </a:r>
            <a:r>
              <a:rPr lang="en" sz="1100">
                <a:solidFill>
                  <a:srgbClr val="000000"/>
                </a:solidFill>
                <a:latin typeface="Raleway"/>
                <a:ea typeface="Raleway"/>
                <a:cs typeface="Raleway"/>
                <a:sym typeface="Raleway"/>
              </a:rPr>
              <a:t> от организациите от обществения сектор с цел да се предотврати или да се ограничи повторното използване извън границите, определени в настоящия регламент.</a:t>
            </a:r>
            <a:endParaRPr sz="1100">
              <a:solidFill>
                <a:srgbClr val="000000"/>
              </a:solidFill>
              <a:latin typeface="Raleway"/>
              <a:ea typeface="Raleway"/>
              <a:cs typeface="Raleway"/>
              <a:sym typeface="Raleway"/>
            </a:endParaRPr>
          </a:p>
          <a:p>
            <a:pPr marL="457200" lvl="0" indent="-298450" algn="l" rtl="0">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Организациите от обществения сектор могат да събират </a:t>
            </a:r>
            <a:r>
              <a:rPr lang="en" sz="1100">
                <a:solidFill>
                  <a:srgbClr val="000000"/>
                </a:solidFill>
                <a:highlight>
                  <a:schemeClr val="accent4"/>
                </a:highlight>
                <a:latin typeface="Raleway"/>
                <a:ea typeface="Raleway"/>
                <a:cs typeface="Raleway"/>
                <a:sym typeface="Raleway"/>
              </a:rPr>
              <a:t>такси</a:t>
            </a:r>
            <a:r>
              <a:rPr lang="en" sz="1100">
                <a:solidFill>
                  <a:srgbClr val="000000"/>
                </a:solidFill>
                <a:latin typeface="Raleway"/>
                <a:ea typeface="Raleway"/>
                <a:cs typeface="Raleway"/>
                <a:sym typeface="Raleway"/>
              </a:rPr>
              <a:t> за разрешаване на повторното използване. Таксите са прозрачни, недискриминационни, пропорционални и обективно обосновани, като не ограничават конкуренцията.</a:t>
            </a:r>
            <a:endParaRPr sz="1600">
              <a:solidFill>
                <a:srgbClr val="000000"/>
              </a:solidFill>
              <a:highlight>
                <a:schemeClr val="lt1"/>
              </a:highlight>
              <a:latin typeface="Raleway"/>
              <a:ea typeface="Raleway"/>
              <a:cs typeface="Raleway"/>
              <a:sym typeface="Raleway"/>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4196"/>
              <a:buNone/>
            </a:pPr>
            <a:r>
              <a:rPr lang="en" sz="2240" b="0"/>
              <a:t>Акт за управление на данните - посредничедски услуги</a:t>
            </a:r>
            <a:endParaRPr sz="2240" b="0"/>
          </a:p>
        </p:txBody>
      </p:sp>
      <p:sp>
        <p:nvSpPr>
          <p:cNvPr id="398" name="Google Shape;398;p54"/>
          <p:cNvSpPr txBox="1">
            <a:spLocks noGrp="1"/>
          </p:cNvSpPr>
          <p:nvPr>
            <p:ph type="body" idx="1"/>
          </p:nvPr>
        </p:nvSpPr>
        <p:spPr>
          <a:xfrm>
            <a:off x="729450" y="1948925"/>
            <a:ext cx="7688700" cy="2766300"/>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Clr>
                <a:srgbClr val="000000"/>
              </a:buClr>
              <a:buSzPts val="1300"/>
              <a:buFont typeface="Raleway"/>
              <a:buChar char="●"/>
            </a:pPr>
            <a:r>
              <a:rPr lang="en">
                <a:solidFill>
                  <a:srgbClr val="000000"/>
                </a:solidFill>
                <a:latin typeface="Raleway"/>
                <a:ea typeface="Raleway"/>
                <a:cs typeface="Raleway"/>
                <a:sym typeface="Raleway"/>
              </a:rPr>
              <a:t>Доставчик на посреднически услуги на данни</a:t>
            </a:r>
            <a:endParaRPr>
              <a:solidFill>
                <a:srgbClr val="000000"/>
              </a:solidFill>
              <a:latin typeface="Raleway"/>
              <a:ea typeface="Raleway"/>
              <a:cs typeface="Raleway"/>
              <a:sym typeface="Raleway"/>
            </a:endParaRPr>
          </a:p>
          <a:p>
            <a:pPr marL="0" lvl="0" indent="0" algn="l" rtl="0">
              <a:spcBef>
                <a:spcPts val="1200"/>
              </a:spcBef>
              <a:spcAft>
                <a:spcPts val="0"/>
              </a:spcAft>
              <a:buNone/>
            </a:pPr>
            <a:r>
              <a:rPr lang="en">
                <a:solidFill>
                  <a:srgbClr val="000000"/>
                </a:solidFill>
                <a:latin typeface="Raleway"/>
                <a:ea typeface="Raleway"/>
                <a:cs typeface="Raleway"/>
                <a:sym typeface="Raleway"/>
              </a:rPr>
              <a:t>Уведомителен режим</a:t>
            </a:r>
            <a:endParaRPr>
              <a:solidFill>
                <a:srgbClr val="000000"/>
              </a:solidFill>
              <a:latin typeface="Raleway"/>
              <a:ea typeface="Raleway"/>
              <a:cs typeface="Raleway"/>
              <a:sym typeface="Raleway"/>
            </a:endParaRPr>
          </a:p>
          <a:p>
            <a:pPr marL="0" lvl="0" indent="0" algn="l" rtl="0">
              <a:spcBef>
                <a:spcPts val="1200"/>
              </a:spcBef>
              <a:spcAft>
                <a:spcPts val="0"/>
              </a:spcAft>
              <a:buNone/>
            </a:pPr>
            <a:r>
              <a:rPr lang="en">
                <a:solidFill>
                  <a:srgbClr val="000000"/>
                </a:solidFill>
                <a:latin typeface="Raleway"/>
                <a:ea typeface="Raleway"/>
                <a:cs typeface="Raleway"/>
                <a:sym typeface="Raleway"/>
              </a:rPr>
              <a:t>Всеки доставчик на посреднически услуги за данни, който възнамерява да предоставя посреднически услуги за данни, изпраща уведомление до компетентния орган за посреднически услуги за данни.</a:t>
            </a:r>
            <a:endParaRPr>
              <a:solidFill>
                <a:srgbClr val="000000"/>
              </a:solidFill>
              <a:latin typeface="Raleway"/>
              <a:ea typeface="Raleway"/>
              <a:cs typeface="Raleway"/>
              <a:sym typeface="Raleway"/>
            </a:endParaRPr>
          </a:p>
          <a:p>
            <a:pPr marL="0" lvl="0" indent="0" algn="l" rtl="0">
              <a:spcBef>
                <a:spcPts val="1200"/>
              </a:spcBef>
              <a:spcAft>
                <a:spcPts val="0"/>
              </a:spcAft>
              <a:buNone/>
            </a:pPr>
            <a:endParaRPr>
              <a:solidFill>
                <a:srgbClr val="000000"/>
              </a:solidFill>
              <a:latin typeface="Raleway"/>
              <a:ea typeface="Raleway"/>
              <a:cs typeface="Raleway"/>
              <a:sym typeface="Raleway"/>
            </a:endParaRPr>
          </a:p>
          <a:p>
            <a:pPr marL="457200" marR="0" lvl="0" indent="0" algn="l" rtl="0">
              <a:lnSpc>
                <a:spcPct val="95000"/>
              </a:lnSpc>
              <a:spcBef>
                <a:spcPts val="1200"/>
              </a:spcBef>
              <a:spcAft>
                <a:spcPts val="0"/>
              </a:spcAft>
              <a:buNone/>
            </a:pPr>
            <a:endParaRPr sz="1500">
              <a:solidFill>
                <a:srgbClr val="000000"/>
              </a:solidFill>
              <a:highlight>
                <a:schemeClr val="lt1"/>
              </a:highlight>
              <a:latin typeface="Raleway"/>
              <a:ea typeface="Raleway"/>
              <a:cs typeface="Raleway"/>
              <a:sym typeface="Raleway"/>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Акт за управление на данните - алтруизъм</a:t>
            </a:r>
            <a:endParaRPr sz="2240" b="0"/>
          </a:p>
        </p:txBody>
      </p:sp>
      <p:sp>
        <p:nvSpPr>
          <p:cNvPr id="404" name="Google Shape;404;p55"/>
          <p:cNvSpPr txBox="1">
            <a:spLocks noGrp="1"/>
          </p:cNvSpPr>
          <p:nvPr>
            <p:ph type="body" idx="1"/>
          </p:nvPr>
        </p:nvSpPr>
        <p:spPr>
          <a:xfrm>
            <a:off x="729450" y="1948925"/>
            <a:ext cx="7688700" cy="27663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rgbClr val="000000"/>
              </a:buClr>
              <a:buSzPts val="1100"/>
              <a:buFont typeface="Raleway"/>
              <a:buChar char="●"/>
            </a:pPr>
            <a:r>
              <a:rPr lang="en" sz="1000" b="1" i="1">
                <a:solidFill>
                  <a:srgbClr val="000000"/>
                </a:solidFill>
                <a:latin typeface="Raleway"/>
                <a:ea typeface="Raleway"/>
                <a:cs typeface="Raleway"/>
                <a:sym typeface="Raleway"/>
              </a:rPr>
              <a:t>Алтруизъм по отношение на данните</a:t>
            </a:r>
            <a:endParaRPr sz="1100">
              <a:solidFill>
                <a:srgbClr val="000000"/>
              </a:solidFill>
              <a:latin typeface="Raleway"/>
              <a:ea typeface="Raleway"/>
              <a:cs typeface="Raleway"/>
              <a:sym typeface="Raleway"/>
            </a:endParaRPr>
          </a:p>
          <a:p>
            <a:pPr marL="0" lvl="0" indent="0" algn="l" rtl="0">
              <a:spcBef>
                <a:spcPts val="1200"/>
              </a:spcBef>
              <a:spcAft>
                <a:spcPts val="0"/>
              </a:spcAft>
              <a:buNone/>
            </a:pPr>
            <a:r>
              <a:rPr lang="en" sz="1100">
                <a:solidFill>
                  <a:srgbClr val="000000"/>
                </a:solidFill>
                <a:latin typeface="Raleway"/>
                <a:ea typeface="Raleway"/>
                <a:cs typeface="Raleway"/>
                <a:sym typeface="Raleway"/>
              </a:rPr>
              <a:t>Държавите членки </a:t>
            </a:r>
            <a:r>
              <a:rPr lang="en" sz="1100" b="1">
                <a:solidFill>
                  <a:srgbClr val="000000"/>
                </a:solidFill>
                <a:latin typeface="Raleway"/>
                <a:ea typeface="Raleway"/>
                <a:cs typeface="Raleway"/>
                <a:sym typeface="Raleway"/>
              </a:rPr>
              <a:t>могат </a:t>
            </a:r>
            <a:r>
              <a:rPr lang="en" sz="1100">
                <a:solidFill>
                  <a:srgbClr val="000000"/>
                </a:solidFill>
                <a:latin typeface="Raleway"/>
                <a:ea typeface="Raleway"/>
                <a:cs typeface="Raleway"/>
                <a:sym typeface="Raleway"/>
              </a:rPr>
              <a:t>да въведат организационни или технически мерки, или и двете, за улесняване на алтруизма по отношение на данните. За тази цел държавите членки могат да определят </a:t>
            </a:r>
            <a:r>
              <a:rPr lang="en" sz="1100">
                <a:solidFill>
                  <a:srgbClr val="000000"/>
                </a:solidFill>
                <a:highlight>
                  <a:schemeClr val="accent6"/>
                </a:highlight>
                <a:latin typeface="Raleway"/>
                <a:ea typeface="Raleway"/>
                <a:cs typeface="Raleway"/>
                <a:sym typeface="Raleway"/>
              </a:rPr>
              <a:t>национални политики за алтруизъм по отношение на данните</a:t>
            </a:r>
            <a:r>
              <a:rPr lang="en" sz="1100">
                <a:solidFill>
                  <a:srgbClr val="000000"/>
                </a:solidFill>
                <a:latin typeface="Raleway"/>
                <a:ea typeface="Raleway"/>
                <a:cs typeface="Raleway"/>
                <a:sym typeface="Raleway"/>
              </a:rPr>
              <a:t>. Тези национални политики могат по-специално да помагат на субектите на данни да предоставят свързани с тях лични данни, притежавани от организации от обществения сектор, доброволно, за целите на алтруизма по отношение на данните, и да определят необходимата информация, която трябва да бъде предоставена на субектите на данни относно повторното използване на техните данни в обществен интерес.</a:t>
            </a:r>
            <a:endParaRPr sz="1100">
              <a:solidFill>
                <a:srgbClr val="000000"/>
              </a:solidFill>
              <a:latin typeface="Raleway"/>
              <a:ea typeface="Raleway"/>
              <a:cs typeface="Raleway"/>
              <a:sym typeface="Raleway"/>
            </a:endParaRPr>
          </a:p>
          <a:p>
            <a:pPr marL="0" lvl="0" indent="0" algn="l" rtl="0">
              <a:spcBef>
                <a:spcPts val="1200"/>
              </a:spcBef>
              <a:spcAft>
                <a:spcPts val="0"/>
              </a:spcAft>
              <a:buNone/>
            </a:pPr>
            <a:r>
              <a:rPr lang="en" sz="1100">
                <a:solidFill>
                  <a:srgbClr val="000000"/>
                </a:solidFill>
                <a:latin typeface="Raleway"/>
                <a:ea typeface="Raleway"/>
                <a:cs typeface="Raleway"/>
                <a:sym typeface="Raleway"/>
              </a:rPr>
              <a:t>Всеки компетентен орган за </a:t>
            </a:r>
            <a:r>
              <a:rPr lang="en" sz="1100">
                <a:solidFill>
                  <a:srgbClr val="000000"/>
                </a:solidFill>
                <a:highlight>
                  <a:schemeClr val="accent4"/>
                </a:highlight>
                <a:latin typeface="Raleway"/>
                <a:ea typeface="Raleway"/>
                <a:cs typeface="Raleway"/>
                <a:sym typeface="Raleway"/>
              </a:rPr>
              <a:t>регистрация</a:t>
            </a:r>
            <a:r>
              <a:rPr lang="en" sz="1100">
                <a:solidFill>
                  <a:srgbClr val="000000"/>
                </a:solidFill>
                <a:latin typeface="Raleway"/>
                <a:ea typeface="Raleway"/>
                <a:cs typeface="Raleway"/>
                <a:sym typeface="Raleway"/>
              </a:rPr>
              <a:t> на организации за алтруистично споделяне на данни води и редовно актуализира публичен национален регистър на признатите организации за алтруистично споделяне на данни.</a:t>
            </a:r>
            <a:endParaRPr sz="1000">
              <a:solidFill>
                <a:srgbClr val="000000"/>
              </a:solidFill>
              <a:latin typeface="Arial"/>
              <a:ea typeface="Arial"/>
              <a:cs typeface="Arial"/>
              <a:sym typeface="Arial"/>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457200" marR="0" lvl="0" indent="0" algn="l" rtl="0">
              <a:lnSpc>
                <a:spcPct val="95000"/>
              </a:lnSpc>
              <a:spcBef>
                <a:spcPts val="1200"/>
              </a:spcBef>
              <a:spcAft>
                <a:spcPts val="0"/>
              </a:spcAft>
              <a:buNone/>
            </a:pPr>
            <a:endParaRPr sz="1500">
              <a:solidFill>
                <a:srgbClr val="000000"/>
              </a:solidFill>
              <a:highlight>
                <a:schemeClr val="lt1"/>
              </a:highlight>
              <a:latin typeface="Raleway"/>
              <a:ea typeface="Raleway"/>
              <a:cs typeface="Raleway"/>
              <a:sym typeface="Raleway"/>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акт за данните (data act)</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Акт за данните (Регламент (ЕС) 2023/2854)</a:t>
            </a:r>
            <a:endParaRPr sz="2240" b="0"/>
          </a:p>
        </p:txBody>
      </p:sp>
      <p:sp>
        <p:nvSpPr>
          <p:cNvPr id="415" name="Google Shape;415;p57"/>
          <p:cNvSpPr txBox="1">
            <a:spLocks noGrp="1"/>
          </p:cNvSpPr>
          <p:nvPr>
            <p:ph type="body" idx="1"/>
          </p:nvPr>
        </p:nvSpPr>
        <p:spPr>
          <a:xfrm>
            <a:off x="729450" y="1948925"/>
            <a:ext cx="7688700" cy="2766300"/>
          </a:xfrm>
          <a:prstGeom prst="rect">
            <a:avLst/>
          </a:prstGeom>
        </p:spPr>
        <p:txBody>
          <a:bodyPr spcFirstLastPara="1" wrap="square" lIns="91425" tIns="91425" rIns="91425" bIns="91425" anchor="t" anchorCtr="0">
            <a:noAutofit/>
          </a:bodyPr>
          <a:lstStyle/>
          <a:p>
            <a:pPr marL="457200" marR="0" lvl="0" indent="-285750" algn="l" rtl="0">
              <a:lnSpc>
                <a:spcPct val="115000"/>
              </a:lnSpc>
              <a:spcBef>
                <a:spcPts val="1200"/>
              </a:spcBef>
              <a:spcAft>
                <a:spcPts val="0"/>
              </a:spcAft>
              <a:buClr>
                <a:srgbClr val="000000"/>
              </a:buClr>
              <a:buSzPts val="900"/>
              <a:buFont typeface="Arial"/>
              <a:buChar char="●"/>
            </a:pPr>
            <a:r>
              <a:rPr lang="en">
                <a:solidFill>
                  <a:srgbClr val="000000"/>
                </a:solidFill>
                <a:highlight>
                  <a:srgbClr val="FFFFFF"/>
                </a:highlight>
                <a:latin typeface="Raleway"/>
                <a:ea typeface="Raleway"/>
                <a:cs typeface="Raleway"/>
                <a:sym typeface="Raleway"/>
              </a:rPr>
              <a:t>Публикуван на 22 декември 2023</a:t>
            </a:r>
            <a:endParaRPr sz="1000" b="1" i="1">
              <a:solidFill>
                <a:srgbClr val="000000"/>
              </a:solidFill>
              <a:latin typeface="Raleway"/>
              <a:ea typeface="Raleway"/>
              <a:cs typeface="Raleway"/>
              <a:sym typeface="Raleway"/>
            </a:endParaRPr>
          </a:p>
          <a:p>
            <a:pPr marL="457200" lvl="0" indent="-285750" algn="l" rtl="0">
              <a:spcBef>
                <a:spcPts val="0"/>
              </a:spcBef>
              <a:spcAft>
                <a:spcPts val="0"/>
              </a:spcAft>
              <a:buClr>
                <a:srgbClr val="000000"/>
              </a:buClr>
              <a:buSzPts val="900"/>
              <a:buFont typeface="Arial"/>
              <a:buChar char="●"/>
            </a:pPr>
            <a:r>
              <a:rPr lang="en">
                <a:solidFill>
                  <a:srgbClr val="000000"/>
                </a:solidFill>
                <a:highlight>
                  <a:srgbClr val="FFFFFF"/>
                </a:highlight>
                <a:latin typeface="Raleway"/>
                <a:ea typeface="Raleway"/>
                <a:cs typeface="Raleway"/>
                <a:sym typeface="Raleway"/>
              </a:rPr>
              <a:t>Прилага се от 12 септември 2025 г.</a:t>
            </a:r>
            <a:r>
              <a:rPr lang="en" sz="1000" b="1" i="1">
                <a:solidFill>
                  <a:srgbClr val="000000"/>
                </a:solidFill>
                <a:latin typeface="Raleway"/>
                <a:ea typeface="Raleway"/>
                <a:cs typeface="Raleway"/>
                <a:sym typeface="Raleway"/>
              </a:rPr>
              <a:t> </a:t>
            </a:r>
            <a:endParaRPr sz="1100">
              <a:solidFill>
                <a:srgbClr val="000000"/>
              </a:solidFill>
              <a:latin typeface="Raleway"/>
              <a:ea typeface="Raleway"/>
              <a:cs typeface="Raleway"/>
              <a:sym typeface="Raleway"/>
            </a:endParaRPr>
          </a:p>
          <a:p>
            <a:pPr marL="0" lvl="0" indent="0" algn="l" rtl="0">
              <a:spcBef>
                <a:spcPts val="1200"/>
              </a:spcBef>
              <a:spcAft>
                <a:spcPts val="0"/>
              </a:spcAft>
              <a:buNone/>
            </a:pPr>
            <a:r>
              <a:rPr lang="en" sz="1200">
                <a:solidFill>
                  <a:srgbClr val="000000"/>
                </a:solidFill>
                <a:latin typeface="Raleway"/>
                <a:ea typeface="Raleway"/>
                <a:cs typeface="Raleway"/>
                <a:sym typeface="Raleway"/>
              </a:rPr>
              <a:t>Задължение за осигуряване на достъп на ползвателя до данни от продукти и от свързани услуги</a:t>
            </a:r>
            <a:endParaRPr sz="1200">
              <a:solidFill>
                <a:srgbClr val="000000"/>
              </a:solidFill>
              <a:latin typeface="Raleway"/>
              <a:ea typeface="Raleway"/>
              <a:cs typeface="Raleway"/>
              <a:sym typeface="Raleway"/>
            </a:endParaRPr>
          </a:p>
          <a:p>
            <a:pPr marL="0" lvl="0" indent="0" algn="l" rtl="0">
              <a:spcBef>
                <a:spcPts val="1200"/>
              </a:spcBef>
              <a:spcAft>
                <a:spcPts val="0"/>
              </a:spcAft>
              <a:buNone/>
            </a:pPr>
            <a:r>
              <a:rPr lang="en" sz="1200">
                <a:solidFill>
                  <a:srgbClr val="000000"/>
                </a:solidFill>
                <a:latin typeface="Raleway"/>
                <a:ea typeface="Raleway"/>
                <a:cs typeface="Raleway"/>
                <a:sym typeface="Raleway"/>
              </a:rPr>
              <a:t>1.   Свързаните продукти се проектират и произвеждат, а свързаните услуги се проектират и предоставят по такъв начин, че данните от продуктите и данните от свързаните услуги, включително съответните метаданни, необходими за тълкуването и използването на посочените данни, по подразбиране да са лесно, сигурно, безплатно, в изчерпателен, структуриран, широко използван и машинночетим формат, и пряко достъпни за ползвателя.</a:t>
            </a:r>
            <a:endParaRPr sz="1100">
              <a:solidFill>
                <a:srgbClr val="000000"/>
              </a:solidFill>
              <a:latin typeface="Arial"/>
              <a:ea typeface="Arial"/>
              <a:cs typeface="Arial"/>
              <a:sym typeface="Arial"/>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457200" marR="0" lvl="0" indent="0" algn="l" rtl="0">
              <a:lnSpc>
                <a:spcPct val="95000"/>
              </a:lnSpc>
              <a:spcBef>
                <a:spcPts val="1200"/>
              </a:spcBef>
              <a:spcAft>
                <a:spcPts val="0"/>
              </a:spcAft>
              <a:buNone/>
            </a:pPr>
            <a:endParaRPr sz="1500">
              <a:solidFill>
                <a:srgbClr val="000000"/>
              </a:solidFill>
              <a:highlight>
                <a:schemeClr val="lt1"/>
              </a:highlight>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1"/>
          <p:cNvPicPr preferRelativeResize="0"/>
          <p:nvPr/>
        </p:nvPicPr>
        <p:blipFill>
          <a:blip r:embed="rId3">
            <a:alphaModFix/>
          </a:blip>
          <a:stretch>
            <a:fillRect/>
          </a:stretch>
        </p:blipFill>
        <p:spPr>
          <a:xfrm>
            <a:off x="152400" y="946925"/>
            <a:ext cx="8839204" cy="3862836"/>
          </a:xfrm>
          <a:prstGeom prst="rect">
            <a:avLst/>
          </a:prstGeom>
          <a:noFill/>
          <a:ln>
            <a:noFill/>
          </a:ln>
        </p:spPr>
      </p:pic>
      <p:sp>
        <p:nvSpPr>
          <p:cNvPr id="320" name="Google Shape;320;p41"/>
          <p:cNvSpPr txBox="1"/>
          <p:nvPr/>
        </p:nvSpPr>
        <p:spPr>
          <a:xfrm>
            <a:off x="808500" y="250900"/>
            <a:ext cx="7527000" cy="36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a:latin typeface="Raleway"/>
                <a:ea typeface="Raleway"/>
                <a:cs typeface="Raleway"/>
                <a:sym typeface="Raleway"/>
              </a:rPr>
              <a:t>Произведение ли е вкусът на сиренето?</a:t>
            </a:r>
            <a:endParaRPr sz="1700">
              <a:latin typeface="Raleway"/>
              <a:ea typeface="Raleway"/>
              <a:cs typeface="Raleway"/>
              <a:sym typeface="Raleway"/>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Акт за данните (Регламент (ЕС) 2023/2854)</a:t>
            </a:r>
            <a:endParaRPr sz="2240" b="0"/>
          </a:p>
        </p:txBody>
      </p:sp>
      <p:sp>
        <p:nvSpPr>
          <p:cNvPr id="421" name="Google Shape;421;p58"/>
          <p:cNvSpPr txBox="1">
            <a:spLocks noGrp="1"/>
          </p:cNvSpPr>
          <p:nvPr>
            <p:ph type="body" idx="1"/>
          </p:nvPr>
        </p:nvSpPr>
        <p:spPr>
          <a:xfrm>
            <a:off x="729450" y="1948925"/>
            <a:ext cx="7688700" cy="27663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 sz="1200">
                <a:solidFill>
                  <a:srgbClr val="000000"/>
                </a:solidFill>
                <a:latin typeface="Raleway"/>
                <a:ea typeface="Raleway"/>
                <a:cs typeface="Raleway"/>
                <a:sym typeface="Raleway"/>
              </a:rPr>
              <a:t>„държател на данни“ означава физическо или юридическо лице, което в съответствие с настоящия регламент, приложимото право на Съюза или националното законодателство, прието съгласно правото на Съюза, има правото или задължението да използва и предоставя данни, включително, когато е постигнато договорно съгласие, данни от продукти или от свързани услуги, които лицето е извлякло или генерирало при предоставянето на свързана услуга</a:t>
            </a:r>
            <a:endParaRPr sz="1200">
              <a:solidFill>
                <a:srgbClr val="000000"/>
              </a:solidFill>
              <a:latin typeface="Raleway"/>
              <a:ea typeface="Raleway"/>
              <a:cs typeface="Raleway"/>
              <a:sym typeface="Raleway"/>
            </a:endParaRPr>
          </a:p>
          <a:p>
            <a:pPr marL="0" marR="0" lvl="0" indent="0" algn="l" rtl="0">
              <a:lnSpc>
                <a:spcPct val="115000"/>
              </a:lnSpc>
              <a:spcBef>
                <a:spcPts val="1200"/>
              </a:spcBef>
              <a:spcAft>
                <a:spcPts val="0"/>
              </a:spcAft>
              <a:buNone/>
            </a:pPr>
            <a:r>
              <a:rPr lang="en" sz="1200">
                <a:solidFill>
                  <a:srgbClr val="000000"/>
                </a:solidFill>
                <a:latin typeface="Raleway"/>
                <a:ea typeface="Raleway"/>
                <a:cs typeface="Raleway"/>
                <a:sym typeface="Raleway"/>
              </a:rPr>
              <a:t>„получател на данни“ означава физическо или юридическо лице, действащо за цели, свързани с неговата търговска или стопанска дейност, занаят или професия, различно от ползвателя на свързан продукт или свързана услуга, на което държателят на данни предоставя данни, включително трета страна по искане от ползвателя до държателя на данни или в съответствие с правно задължение, произтичащо от правото на Съюза или от национално законодателство, прието в съответствие с правото на Съюза</a:t>
            </a:r>
            <a:endParaRPr>
              <a:solidFill>
                <a:srgbClr val="000000"/>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457200" marR="0" lvl="0" indent="0" algn="l" rtl="0">
              <a:lnSpc>
                <a:spcPct val="95000"/>
              </a:lnSpc>
              <a:spcBef>
                <a:spcPts val="1200"/>
              </a:spcBef>
              <a:spcAft>
                <a:spcPts val="0"/>
              </a:spcAft>
              <a:buNone/>
            </a:pPr>
            <a:endParaRPr sz="1500">
              <a:solidFill>
                <a:srgbClr val="000000"/>
              </a:solidFill>
              <a:highlight>
                <a:schemeClr val="lt1"/>
              </a:highlight>
              <a:latin typeface="Raleway"/>
              <a:ea typeface="Raleway"/>
              <a:cs typeface="Raleway"/>
              <a:sym typeface="Raleway"/>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Акт за данните (Регламент (ЕС) 2023/2854)</a:t>
            </a:r>
            <a:endParaRPr sz="2240" b="0"/>
          </a:p>
        </p:txBody>
      </p:sp>
      <p:sp>
        <p:nvSpPr>
          <p:cNvPr id="427" name="Google Shape;427;p59"/>
          <p:cNvSpPr txBox="1">
            <a:spLocks noGrp="1"/>
          </p:cNvSpPr>
          <p:nvPr>
            <p:ph type="body" idx="1"/>
          </p:nvPr>
        </p:nvSpPr>
        <p:spPr>
          <a:xfrm>
            <a:off x="729450" y="1948925"/>
            <a:ext cx="7688700" cy="27663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
                <a:solidFill>
                  <a:srgbClr val="000000"/>
                </a:solidFill>
                <a:latin typeface="Raleway"/>
                <a:ea typeface="Raleway"/>
                <a:cs typeface="Raleway"/>
                <a:sym typeface="Raleway"/>
              </a:rPr>
              <a:t>Правото sui generis, предвидено в член 7 от Директива 96/9/ЕО, не се прилага, когато данните са получени или генерирани от свързан продукт или от свързана услуга, попадащи в обхвата на настоящия регламент, по-специално във връзка с членове 4 и 5 от него.</a:t>
            </a:r>
            <a:endParaRPr sz="1200">
              <a:solidFill>
                <a:srgbClr val="000000"/>
              </a:solidFill>
              <a:latin typeface="Raleway"/>
              <a:ea typeface="Raleway"/>
              <a:cs typeface="Raleway"/>
              <a:sym typeface="Raleway"/>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0" lvl="0" indent="0" algn="l" rtl="0">
              <a:spcBef>
                <a:spcPts val="1200"/>
              </a:spcBef>
              <a:spcAft>
                <a:spcPts val="0"/>
              </a:spcAft>
              <a:buNone/>
            </a:pPr>
            <a:endParaRPr sz="1000">
              <a:solidFill>
                <a:srgbClr val="000000"/>
              </a:solidFill>
              <a:latin typeface="Arial"/>
              <a:ea typeface="Arial"/>
              <a:cs typeface="Arial"/>
              <a:sym typeface="Arial"/>
            </a:endParaRPr>
          </a:p>
          <a:p>
            <a:pPr marL="457200" marR="0" lvl="0" indent="0" algn="l" rtl="0">
              <a:lnSpc>
                <a:spcPct val="95000"/>
              </a:lnSpc>
              <a:spcBef>
                <a:spcPts val="1200"/>
              </a:spcBef>
              <a:spcAft>
                <a:spcPts val="0"/>
              </a:spcAft>
              <a:buNone/>
            </a:pPr>
            <a:endParaRPr sz="1500">
              <a:solidFill>
                <a:srgbClr val="000000"/>
              </a:solidFill>
              <a:highlight>
                <a:schemeClr val="lt1"/>
              </a:highlight>
              <a:latin typeface="Raleway"/>
              <a:ea typeface="Raleway"/>
              <a:cs typeface="Raleway"/>
              <a:sym typeface="Raleway"/>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0"/>
          <p:cNvSpPr txBox="1">
            <a:spLocks noGrp="1"/>
          </p:cNvSpPr>
          <p:nvPr>
            <p:ph type="title"/>
          </p:nvPr>
        </p:nvSpPr>
        <p:spPr>
          <a:xfrm>
            <a:off x="729450" y="1289250"/>
            <a:ext cx="7688700" cy="9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60">
                <a:solidFill>
                  <a:srgbClr val="000000"/>
                </a:solidFill>
              </a:rPr>
              <a:t>Благодаря за вниманието!</a:t>
            </a:r>
            <a:endParaRPr sz="3040"/>
          </a:p>
        </p:txBody>
      </p:sp>
      <p:sp>
        <p:nvSpPr>
          <p:cNvPr id="433" name="Google Shape;433;p60"/>
          <p:cNvSpPr txBox="1">
            <a:spLocks noGrp="1"/>
          </p:cNvSpPr>
          <p:nvPr>
            <p:ph type="body" idx="1"/>
          </p:nvPr>
        </p:nvSpPr>
        <p:spPr>
          <a:xfrm>
            <a:off x="729450" y="3076800"/>
            <a:ext cx="7688700" cy="1263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Ана Лазарова</a:t>
            </a:r>
            <a:endParaRPr sz="1165">
              <a:solidFill>
                <a:srgbClr val="000000"/>
              </a:solidFill>
              <a:latin typeface="Raleway"/>
              <a:ea typeface="Raleway"/>
              <a:cs typeface="Raleway"/>
              <a:sym typeface="Raleway"/>
            </a:endParaRPr>
          </a:p>
          <a:p>
            <a:pPr marL="0" lvl="0" indent="0" algn="l" rtl="0">
              <a:lnSpc>
                <a:spcPct val="95000"/>
              </a:lnSpc>
              <a:spcBef>
                <a:spcPts val="0"/>
              </a:spcBef>
              <a:spcAft>
                <a:spcPts val="0"/>
              </a:spcAft>
              <a:buSzPts val="605"/>
              <a:buNone/>
            </a:pP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имейл: ana@digrep.bg</a:t>
            </a: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094">
                <a:solidFill>
                  <a:srgbClr val="000000"/>
                </a:solidFill>
                <a:latin typeface="Raleway"/>
                <a:ea typeface="Raleway"/>
                <a:cs typeface="Raleway"/>
                <a:sym typeface="Raleway"/>
              </a:rPr>
              <a:t>Презентацията може да бъде използвана под лиценз CC-BY-SA 4.0</a:t>
            </a:r>
            <a:endParaRPr sz="109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236">
              <a:solidFill>
                <a:srgbClr val="000000"/>
              </a:solidFill>
              <a:latin typeface="Raleway"/>
              <a:ea typeface="Raleway"/>
              <a:cs typeface="Raleway"/>
              <a:sym typeface="Raleway"/>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авоъгълник 3"/>
          <p:cNvSpPr/>
          <p:nvPr/>
        </p:nvSpPr>
        <p:spPr>
          <a:xfrm>
            <a:off x="3662333" y="1079246"/>
            <a:ext cx="4938764" cy="872931"/>
          </a:xfrm>
          <a:prstGeom prst="rect">
            <a:avLst/>
          </a:prstGeom>
          <a:solidFill>
            <a:schemeClr val="accent6">
              <a:lumMod val="20000"/>
              <a:lumOff val="80000"/>
            </a:schemeClr>
          </a:solidFill>
          <a:effectLst>
            <a:softEdge rad="31750"/>
          </a:effectLst>
        </p:spPr>
        <p:txBody>
          <a:bodyPr wrap="square">
            <a:spAutoFit/>
          </a:bodyPr>
          <a:lstStyle/>
          <a:p>
            <a:pPr algn="ctr">
              <a:lnSpc>
                <a:spcPts val="3247"/>
              </a:lnSpc>
            </a:pPr>
            <a:r>
              <a:rPr lang="bg-BG" sz="2078" b="1" dirty="0">
                <a:solidFill>
                  <a:srgbClr val="344068"/>
                </a:solidFill>
                <a:latin typeface="Times New Roman" panose="02020603050405020304" pitchFamily="18" charset="0"/>
                <a:cs typeface="Times New Roman" panose="02020603050405020304" pitchFamily="18" charset="0"/>
              </a:rPr>
              <a:t>Електронен документ и е</a:t>
            </a:r>
            <a:r>
              <a:rPr lang="ru-RU" sz="2078" b="1" dirty="0">
                <a:solidFill>
                  <a:srgbClr val="344068"/>
                </a:solidFill>
                <a:latin typeface="Times New Roman" panose="02020603050405020304" pitchFamily="18" charset="0"/>
                <a:cs typeface="Times New Roman" panose="02020603050405020304" pitchFamily="18" charset="0"/>
              </a:rPr>
              <a:t>лектрон</a:t>
            </a:r>
            <a:r>
              <a:rPr lang="en-US" sz="2078" b="1" dirty="0">
                <a:solidFill>
                  <a:srgbClr val="344068"/>
                </a:solidFill>
                <a:latin typeface="Times New Roman" panose="02020603050405020304" pitchFamily="18" charset="0"/>
                <a:cs typeface="Times New Roman" panose="02020603050405020304" pitchFamily="18" charset="0"/>
              </a:rPr>
              <a:t>e</a:t>
            </a:r>
            <a:r>
              <a:rPr lang="bg-BG" sz="2078" b="1" dirty="0">
                <a:solidFill>
                  <a:srgbClr val="344068"/>
                </a:solidFill>
                <a:latin typeface="Times New Roman" panose="02020603050405020304" pitchFamily="18" charset="0"/>
                <a:cs typeface="Times New Roman" panose="02020603050405020304" pitchFamily="18" charset="0"/>
              </a:rPr>
              <a:t>н подпис. Електронна идентификация</a:t>
            </a:r>
            <a:endParaRPr lang="ru-RU" sz="2078" b="1" dirty="0">
              <a:solidFill>
                <a:srgbClr val="344068"/>
              </a:solidFill>
              <a:latin typeface="Times New Roman" panose="02020603050405020304" pitchFamily="18" charset="0"/>
              <a:cs typeface="Times New Roman" panose="02020603050405020304" pitchFamily="18" charset="0"/>
            </a:endParaRPr>
          </a:p>
        </p:txBody>
      </p:sp>
      <p:sp>
        <p:nvSpPr>
          <p:cNvPr id="10" name="Контейнер за долния колонтитул 3"/>
          <p:cNvSpPr txBox="1">
            <a:spLocks/>
          </p:cNvSpPr>
          <p:nvPr/>
        </p:nvSpPr>
        <p:spPr>
          <a:xfrm>
            <a:off x="695936" y="4343790"/>
            <a:ext cx="7633061" cy="478046"/>
          </a:xfrm>
          <a:prstGeom prst="rect">
            <a:avLst/>
          </a:prstGeom>
        </p:spPr>
        <p:txBody>
          <a:bodyPr vert="horz" lIns="57209" tIns="28604" rIns="57209" bIns="28604" rtlCol="0" anchor="ctr"/>
          <a:lstStyle>
            <a:defPPr>
              <a:defRPr lang="en-US"/>
            </a:defPPr>
            <a:lvl1pPr marL="0" algn="l" defTabSz="1053389" rtl="0" eaLnBrk="1" latinLnBrk="0" hangingPunct="1">
              <a:defRPr sz="1125" b="0" i="0" kern="1200">
                <a:solidFill>
                  <a:schemeClr val="tx1"/>
                </a:solidFill>
                <a:effectLst/>
                <a:latin typeface="+mn-lt"/>
                <a:ea typeface="+mn-ea"/>
                <a:cs typeface="+mn-cs"/>
              </a:defRPr>
            </a:lvl1pPr>
            <a:lvl2pPr marL="526694" algn="l" defTabSz="1053389" rtl="0" eaLnBrk="1" latinLnBrk="0" hangingPunct="1">
              <a:defRPr sz="2074" kern="1200">
                <a:solidFill>
                  <a:schemeClr val="tx1"/>
                </a:solidFill>
                <a:latin typeface="+mn-lt"/>
                <a:ea typeface="+mn-ea"/>
                <a:cs typeface="+mn-cs"/>
              </a:defRPr>
            </a:lvl2pPr>
            <a:lvl3pPr marL="1053389" algn="l" defTabSz="1053389" rtl="0" eaLnBrk="1" latinLnBrk="0" hangingPunct="1">
              <a:defRPr sz="2074" kern="1200">
                <a:solidFill>
                  <a:schemeClr val="tx1"/>
                </a:solidFill>
                <a:latin typeface="+mn-lt"/>
                <a:ea typeface="+mn-ea"/>
                <a:cs typeface="+mn-cs"/>
              </a:defRPr>
            </a:lvl3pPr>
            <a:lvl4pPr marL="1580083" algn="l" defTabSz="1053389" rtl="0" eaLnBrk="1" latinLnBrk="0" hangingPunct="1">
              <a:defRPr sz="2074" kern="1200">
                <a:solidFill>
                  <a:schemeClr val="tx1"/>
                </a:solidFill>
                <a:latin typeface="+mn-lt"/>
                <a:ea typeface="+mn-ea"/>
                <a:cs typeface="+mn-cs"/>
              </a:defRPr>
            </a:lvl4pPr>
            <a:lvl5pPr marL="2106778" algn="l" defTabSz="1053389" rtl="0" eaLnBrk="1" latinLnBrk="0" hangingPunct="1">
              <a:defRPr sz="2074" kern="1200">
                <a:solidFill>
                  <a:schemeClr val="tx1"/>
                </a:solidFill>
                <a:latin typeface="+mn-lt"/>
                <a:ea typeface="+mn-ea"/>
                <a:cs typeface="+mn-cs"/>
              </a:defRPr>
            </a:lvl5pPr>
            <a:lvl6pPr marL="2633472" algn="l" defTabSz="1053389" rtl="0" eaLnBrk="1" latinLnBrk="0" hangingPunct="1">
              <a:defRPr sz="2074" kern="1200">
                <a:solidFill>
                  <a:schemeClr val="tx1"/>
                </a:solidFill>
                <a:latin typeface="+mn-lt"/>
                <a:ea typeface="+mn-ea"/>
                <a:cs typeface="+mn-cs"/>
              </a:defRPr>
            </a:lvl6pPr>
            <a:lvl7pPr marL="3160166" algn="l" defTabSz="1053389" rtl="0" eaLnBrk="1" latinLnBrk="0" hangingPunct="1">
              <a:defRPr sz="2074" kern="1200">
                <a:solidFill>
                  <a:schemeClr val="tx1"/>
                </a:solidFill>
                <a:latin typeface="+mn-lt"/>
                <a:ea typeface="+mn-ea"/>
                <a:cs typeface="+mn-cs"/>
              </a:defRPr>
            </a:lvl7pPr>
            <a:lvl8pPr marL="3686861" algn="l" defTabSz="1053389" rtl="0" eaLnBrk="1" latinLnBrk="0" hangingPunct="1">
              <a:defRPr sz="2074" kern="1200">
                <a:solidFill>
                  <a:schemeClr val="tx1"/>
                </a:solidFill>
                <a:latin typeface="+mn-lt"/>
                <a:ea typeface="+mn-ea"/>
                <a:cs typeface="+mn-cs"/>
              </a:defRPr>
            </a:lvl8pPr>
            <a:lvl9pPr marL="4213555" algn="l" defTabSz="1053389" rtl="0" eaLnBrk="1" latinLnBrk="0" hangingPunct="1">
              <a:defRPr sz="2074" kern="1200">
                <a:solidFill>
                  <a:schemeClr val="tx1"/>
                </a:solidFill>
                <a:latin typeface="+mn-lt"/>
                <a:ea typeface="+mn-ea"/>
                <a:cs typeface="+mn-cs"/>
              </a:defRPr>
            </a:lvl9pPr>
          </a:lstStyle>
          <a:p>
            <a:pPr algn="ctr"/>
            <a:endParaRPr lang="en-US" sz="909" i="1" dirty="0">
              <a:solidFill>
                <a:schemeClr val="bg1"/>
              </a:solidFill>
              <a:latin typeface="Times New Roman" panose="02020603050405020304" pitchFamily="18" charset="0"/>
              <a:cs typeface="Times New Roman" panose="02020603050405020304" pitchFamily="18" charset="0"/>
            </a:endParaRPr>
          </a:p>
        </p:txBody>
      </p:sp>
      <p:pic>
        <p:nvPicPr>
          <p:cNvPr id="2" name="Картина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815" y="750241"/>
            <a:ext cx="2685330" cy="2760822"/>
          </a:xfrm>
          <a:prstGeom prst="rect">
            <a:avLst/>
          </a:prstGeom>
        </p:spPr>
      </p:pic>
      <p:pic>
        <p:nvPicPr>
          <p:cNvPr id="3" name="Картина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833030">
            <a:off x="1772023" y="2472597"/>
            <a:ext cx="1104287" cy="1102562"/>
          </a:xfrm>
          <a:prstGeom prst="rect">
            <a:avLst/>
          </a:prstGeom>
        </p:spPr>
      </p:pic>
      <p:sp>
        <p:nvSpPr>
          <p:cNvPr id="5" name="TextBox 4"/>
          <p:cNvSpPr txBox="1"/>
          <p:nvPr/>
        </p:nvSpPr>
        <p:spPr>
          <a:xfrm>
            <a:off x="5096089" y="2388402"/>
            <a:ext cx="3622471" cy="232243"/>
          </a:xfrm>
          <a:prstGeom prst="rect">
            <a:avLst/>
          </a:prstGeom>
          <a:noFill/>
        </p:spPr>
        <p:txBody>
          <a:bodyPr wrap="square" rtlCol="0">
            <a:spAutoFit/>
          </a:bodyPr>
          <a:lstStyle/>
          <a:p>
            <a:pPr algn="r"/>
            <a:r>
              <a:rPr lang="bg-BG" sz="909" dirty="0"/>
              <a:t>д-р Маргарита Хубенова-Попова</a:t>
            </a:r>
            <a:endParaRPr lang="en-US" sz="909" dirty="0"/>
          </a:p>
        </p:txBody>
      </p:sp>
    </p:spTree>
    <p:extLst>
      <p:ext uri="{BB962C8B-B14F-4D97-AF65-F5344CB8AC3E}">
        <p14:creationId xmlns:p14="http://schemas.microsoft.com/office/powerpoint/2010/main" val="16196874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txBox="1">
            <a:spLocks/>
          </p:cNvSpPr>
          <p:nvPr/>
        </p:nvSpPr>
        <p:spPr>
          <a:xfrm>
            <a:off x="392970" y="195742"/>
            <a:ext cx="8363213" cy="425054"/>
          </a:xfrm>
          <a:prstGeom prst="rect">
            <a:avLst/>
          </a:prstGeom>
          <a:solidFill>
            <a:srgbClr val="E3E9ED"/>
          </a:solidFill>
        </p:spPr>
        <p:txBody>
          <a:bodyPr/>
          <a:lstStyle>
            <a:lvl1pPr algn="l" defTabSz="512978" rtl="0" eaLnBrk="1" latinLnBrk="0" hangingPunct="1">
              <a:spcBef>
                <a:spcPct val="0"/>
              </a:spcBef>
              <a:buNone/>
              <a:defRPr sz="3142"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33128">
              <a:buClrTx/>
              <a:defRPr/>
            </a:pPr>
            <a:endParaRPr lang="en-US" sz="2040" b="1" dirty="0">
              <a:solidFill>
                <a:srgbClr val="002060"/>
              </a:solidFill>
              <a:latin typeface="Times New Roman" panose="02020603050405020304" pitchFamily="18" charset="0"/>
              <a:cs typeface="Times New Roman" panose="02020603050405020304" pitchFamily="18" charset="0"/>
            </a:endParaRPr>
          </a:p>
        </p:txBody>
      </p:sp>
      <p:cxnSp>
        <p:nvCxnSpPr>
          <p:cNvPr id="3" name="Право съединение 2"/>
          <p:cNvCxnSpPr/>
          <p:nvPr/>
        </p:nvCxnSpPr>
        <p:spPr>
          <a:xfrm>
            <a:off x="392971" y="636948"/>
            <a:ext cx="8363212" cy="5969"/>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 name="Правоъгълник 3"/>
          <p:cNvSpPr/>
          <p:nvPr/>
        </p:nvSpPr>
        <p:spPr>
          <a:xfrm flipV="1">
            <a:off x="392970" y="164955"/>
            <a:ext cx="8363213" cy="52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96906">
              <a:buClrTx/>
              <a:defRPr/>
            </a:pPr>
            <a:endParaRPr lang="en-US" sz="1169" kern="1200">
              <a:solidFill>
                <a:prstClr val="white"/>
              </a:solidFill>
              <a:latin typeface="Gill Sans MT" panose="020B0502020104020203"/>
            </a:endParaRPr>
          </a:p>
        </p:txBody>
      </p:sp>
      <p:sp>
        <p:nvSpPr>
          <p:cNvPr id="5" name="Правоъгълник 4"/>
          <p:cNvSpPr/>
          <p:nvPr/>
        </p:nvSpPr>
        <p:spPr>
          <a:xfrm>
            <a:off x="392970" y="191389"/>
            <a:ext cx="8363212" cy="461729"/>
          </a:xfrm>
          <a:prstGeom prst="rect">
            <a:avLst/>
          </a:prstGeom>
        </p:spPr>
        <p:txBody>
          <a:bodyPr wrap="square">
            <a:spAutoFit/>
          </a:bodyPr>
          <a:lstStyle/>
          <a:p>
            <a:pPr lvl="0" algn="ctr">
              <a:lnSpc>
                <a:spcPct val="150000"/>
              </a:lnSpc>
            </a:pPr>
            <a:r>
              <a:rPr lang="ru-RU" sz="1818" b="1" dirty="0">
                <a:solidFill>
                  <a:srgbClr val="002060"/>
                </a:solidFill>
                <a:latin typeface="Times New Roman" panose="02020603050405020304" pitchFamily="18" charset="0"/>
                <a:cs typeface="Times New Roman" panose="02020603050405020304" pitchFamily="18" charset="0"/>
              </a:rPr>
              <a:t>Правна рамка:</a:t>
            </a:r>
            <a:endParaRPr lang="en-US" sz="1818" b="1" kern="1200" dirty="0">
              <a:solidFill>
                <a:srgbClr val="002060"/>
              </a:solidFill>
              <a:latin typeface="Times New Roman" panose="02020603050405020304" pitchFamily="18" charset="0"/>
              <a:cs typeface="Times New Roman" panose="02020603050405020304" pitchFamily="18" charset="0"/>
            </a:endParaRPr>
          </a:p>
        </p:txBody>
      </p:sp>
      <p:sp>
        <p:nvSpPr>
          <p:cNvPr id="7" name="Правоъгълник 6"/>
          <p:cNvSpPr/>
          <p:nvPr/>
        </p:nvSpPr>
        <p:spPr>
          <a:xfrm>
            <a:off x="392970" y="963564"/>
            <a:ext cx="8363212" cy="372153"/>
          </a:xfrm>
          <a:prstGeom prst="rect">
            <a:avLst/>
          </a:prstGeom>
        </p:spPr>
        <p:txBody>
          <a:bodyPr wrap="square">
            <a:spAutoFit/>
          </a:bodyPr>
          <a:lstStyle/>
          <a:p>
            <a:pPr algn="just" defTabSz="296906">
              <a:buClrTx/>
              <a:defRPr/>
            </a:pPr>
            <a:endParaRPr lang="ru-RU" sz="909" kern="1200" dirty="0">
              <a:solidFill>
                <a:schemeClr val="tx2"/>
              </a:solidFill>
              <a:latin typeface="Times New Roman" panose="02020603050405020304" pitchFamily="18" charset="0"/>
              <a:ea typeface="+mn-ea"/>
              <a:cs typeface="Times New Roman" panose="02020603050405020304" pitchFamily="18" charset="0"/>
            </a:endParaRPr>
          </a:p>
          <a:p>
            <a:pPr algn="just" defTabSz="296906">
              <a:buClrTx/>
              <a:defRPr/>
            </a:pPr>
            <a:endParaRPr lang="ru-RU" sz="909" kern="1200" dirty="0">
              <a:solidFill>
                <a:schemeClr val="tx2"/>
              </a:solidFill>
              <a:latin typeface="Times New Roman" panose="02020603050405020304" pitchFamily="18" charset="0"/>
              <a:ea typeface="+mn-ea"/>
              <a:cs typeface="Times New Roman" panose="02020603050405020304" pitchFamily="18" charset="0"/>
            </a:endParaRPr>
          </a:p>
        </p:txBody>
      </p:sp>
      <p:sp>
        <p:nvSpPr>
          <p:cNvPr id="8" name="Правоъгълник 7"/>
          <p:cNvSpPr/>
          <p:nvPr/>
        </p:nvSpPr>
        <p:spPr>
          <a:xfrm>
            <a:off x="392970" y="841174"/>
            <a:ext cx="8363212" cy="2671244"/>
          </a:xfrm>
          <a:prstGeom prst="rect">
            <a:avLst/>
          </a:prstGeom>
        </p:spPr>
        <p:txBody>
          <a:bodyPr wrap="square">
            <a:spAutoFit/>
          </a:bodyPr>
          <a:lstStyle/>
          <a:p>
            <a:pPr marL="222679" indent="-222679">
              <a:buFont typeface="Wingdings" panose="05000000000000000000" pitchFamily="2" charset="2"/>
              <a:buChar char="v"/>
            </a:pPr>
            <a:r>
              <a:rPr lang="bg-BG" sz="1299" b="1" dirty="0">
                <a:solidFill>
                  <a:srgbClr val="002060"/>
                </a:solidFill>
                <a:latin typeface="Times New Roman" panose="02020603050405020304" pitchFamily="18" charset="0"/>
                <a:cs typeface="Times New Roman" panose="02020603050405020304" pitchFamily="18" charset="0"/>
              </a:rPr>
              <a:t>Европейско законодателство:</a:t>
            </a:r>
          </a:p>
          <a:p>
            <a:endParaRPr lang="bg-BG" sz="584" b="1" dirty="0">
              <a:solidFill>
                <a:schemeClr val="tx2"/>
              </a:solidFill>
              <a:latin typeface="Times New Roman" panose="02020603050405020304" pitchFamily="18" charset="0"/>
              <a:cs typeface="Times New Roman" panose="02020603050405020304" pitchFamily="18" charset="0"/>
            </a:endParaRPr>
          </a:p>
          <a:p>
            <a:pPr marL="463915" indent="-222679" algn="just">
              <a:buFont typeface="Wingdings" panose="05000000000000000000" pitchFamily="2" charset="2"/>
              <a:buChar char="§"/>
            </a:pPr>
            <a:r>
              <a:rPr lang="ru-RU" sz="1299" dirty="0">
                <a:solidFill>
                  <a:schemeClr val="tx2"/>
                </a:solidFill>
                <a:latin typeface="Times New Roman" panose="02020603050405020304" pitchFamily="18" charset="0"/>
                <a:cs typeface="Times New Roman" panose="02020603050405020304" pitchFamily="18" charset="0"/>
              </a:rPr>
              <a:t>Регламент (ЕС) № 910/2014 </a:t>
            </a:r>
            <a:r>
              <a:rPr lang="ru-RU" sz="1299" dirty="0" err="1">
                <a:solidFill>
                  <a:schemeClr val="tx2"/>
                </a:solidFill>
                <a:latin typeface="Times New Roman" panose="02020603050405020304" pitchFamily="18" charset="0"/>
                <a:cs typeface="Times New Roman" panose="02020603050405020304" pitchFamily="18" charset="0"/>
              </a:rPr>
              <a:t>относно</a:t>
            </a:r>
            <a:r>
              <a:rPr lang="ru-RU" sz="1299" dirty="0">
                <a:solidFill>
                  <a:schemeClr val="tx2"/>
                </a:solidFill>
                <a:latin typeface="Times New Roman" panose="02020603050405020304" pitchFamily="18" charset="0"/>
                <a:cs typeface="Times New Roman" panose="02020603050405020304" pitchFamily="18" charset="0"/>
              </a:rPr>
              <a:t> </a:t>
            </a:r>
            <a:r>
              <a:rPr lang="ru-RU" sz="1299" dirty="0" err="1">
                <a:solidFill>
                  <a:schemeClr val="tx2"/>
                </a:solidFill>
                <a:latin typeface="Times New Roman" panose="02020603050405020304" pitchFamily="18" charset="0"/>
                <a:cs typeface="Times New Roman" panose="02020603050405020304" pitchFamily="18" charset="0"/>
              </a:rPr>
              <a:t>електронната</a:t>
            </a:r>
            <a:r>
              <a:rPr lang="ru-RU" sz="1299" dirty="0">
                <a:solidFill>
                  <a:schemeClr val="tx2"/>
                </a:solidFill>
                <a:latin typeface="Times New Roman" panose="02020603050405020304" pitchFamily="18" charset="0"/>
                <a:cs typeface="Times New Roman" panose="02020603050405020304" pitchFamily="18" charset="0"/>
              </a:rPr>
              <a:t> идентификация и </a:t>
            </a:r>
            <a:r>
              <a:rPr lang="ru-RU" sz="1299" dirty="0" err="1">
                <a:solidFill>
                  <a:schemeClr val="tx2"/>
                </a:solidFill>
                <a:latin typeface="Times New Roman" panose="02020603050405020304" pitchFamily="18" charset="0"/>
                <a:cs typeface="Times New Roman" panose="02020603050405020304" pitchFamily="18" charset="0"/>
              </a:rPr>
              <a:t>удостоверителните</a:t>
            </a:r>
            <a:r>
              <a:rPr lang="ru-RU" sz="1299" dirty="0">
                <a:solidFill>
                  <a:schemeClr val="tx2"/>
                </a:solidFill>
                <a:latin typeface="Times New Roman" panose="02020603050405020304" pitchFamily="18" charset="0"/>
                <a:cs typeface="Times New Roman" panose="02020603050405020304" pitchFamily="18" charset="0"/>
              </a:rPr>
              <a:t> услуги при </a:t>
            </a:r>
            <a:r>
              <a:rPr lang="ru-RU" sz="1299" dirty="0" err="1">
                <a:solidFill>
                  <a:schemeClr val="tx2"/>
                </a:solidFill>
                <a:latin typeface="Times New Roman" panose="02020603050405020304" pitchFamily="18" charset="0"/>
                <a:cs typeface="Times New Roman" panose="02020603050405020304" pitchFamily="18" charset="0"/>
              </a:rPr>
              <a:t>електронни</a:t>
            </a:r>
            <a:r>
              <a:rPr lang="ru-RU" sz="1299" dirty="0">
                <a:solidFill>
                  <a:schemeClr val="tx2"/>
                </a:solidFill>
                <a:latin typeface="Times New Roman" panose="02020603050405020304" pitchFamily="18" charset="0"/>
                <a:cs typeface="Times New Roman" panose="02020603050405020304" pitchFamily="18" charset="0"/>
              </a:rPr>
              <a:t> трансакции на </a:t>
            </a:r>
            <a:r>
              <a:rPr lang="ru-RU" sz="1299" dirty="0" err="1">
                <a:solidFill>
                  <a:schemeClr val="tx2"/>
                </a:solidFill>
                <a:latin typeface="Times New Roman" panose="02020603050405020304" pitchFamily="18" charset="0"/>
                <a:cs typeface="Times New Roman" panose="02020603050405020304" pitchFamily="18" charset="0"/>
              </a:rPr>
              <a:t>вътрешния</a:t>
            </a:r>
            <a:r>
              <a:rPr lang="ru-RU" sz="1299" dirty="0">
                <a:solidFill>
                  <a:schemeClr val="tx2"/>
                </a:solidFill>
                <a:latin typeface="Times New Roman" panose="02020603050405020304" pitchFamily="18" charset="0"/>
                <a:cs typeface="Times New Roman" panose="02020603050405020304" pitchFamily="18" charset="0"/>
              </a:rPr>
              <a:t> </a:t>
            </a:r>
            <a:r>
              <a:rPr lang="ru-RU" sz="1299" dirty="0" err="1">
                <a:solidFill>
                  <a:schemeClr val="tx2"/>
                </a:solidFill>
                <a:latin typeface="Times New Roman" panose="02020603050405020304" pitchFamily="18" charset="0"/>
                <a:cs typeface="Times New Roman" panose="02020603050405020304" pitchFamily="18" charset="0"/>
              </a:rPr>
              <a:t>пазар</a:t>
            </a:r>
            <a:r>
              <a:rPr lang="ru-RU" sz="1299" dirty="0">
                <a:solidFill>
                  <a:schemeClr val="tx2"/>
                </a:solidFill>
                <a:latin typeface="Times New Roman" panose="02020603050405020304" pitchFamily="18" charset="0"/>
                <a:cs typeface="Times New Roman" panose="02020603050405020304" pitchFamily="18" charset="0"/>
              </a:rPr>
              <a:t> и за </a:t>
            </a:r>
            <a:r>
              <a:rPr lang="ru-RU" sz="1299" dirty="0" err="1">
                <a:solidFill>
                  <a:schemeClr val="tx2"/>
                </a:solidFill>
                <a:latin typeface="Times New Roman" panose="02020603050405020304" pitchFamily="18" charset="0"/>
                <a:cs typeface="Times New Roman" panose="02020603050405020304" pitchFamily="18" charset="0"/>
              </a:rPr>
              <a:t>отмяна</a:t>
            </a:r>
            <a:r>
              <a:rPr lang="ru-RU" sz="1299" dirty="0">
                <a:solidFill>
                  <a:schemeClr val="tx2"/>
                </a:solidFill>
                <a:latin typeface="Times New Roman" panose="02020603050405020304" pitchFamily="18" charset="0"/>
                <a:cs typeface="Times New Roman" panose="02020603050405020304" pitchFamily="18" charset="0"/>
              </a:rPr>
              <a:t> на Директива 1999/93/ЕО, </a:t>
            </a:r>
            <a:r>
              <a:rPr lang="ru-RU" sz="1299" dirty="0" err="1">
                <a:solidFill>
                  <a:schemeClr val="tx2"/>
                </a:solidFill>
                <a:latin typeface="Times New Roman" panose="02020603050405020304" pitchFamily="18" charset="0"/>
                <a:cs typeface="Times New Roman" panose="02020603050405020304" pitchFamily="18" charset="0"/>
              </a:rPr>
              <a:t>приет</a:t>
            </a:r>
            <a:r>
              <a:rPr lang="ru-RU" sz="1299" dirty="0">
                <a:solidFill>
                  <a:schemeClr val="tx2"/>
                </a:solidFill>
                <a:latin typeface="Times New Roman" panose="02020603050405020304" pitchFamily="18" charset="0"/>
                <a:cs typeface="Times New Roman" panose="02020603050405020304" pitchFamily="18" charset="0"/>
              </a:rPr>
              <a:t> от </a:t>
            </a:r>
            <a:r>
              <a:rPr lang="ru-RU" sz="1299" dirty="0" err="1">
                <a:solidFill>
                  <a:schemeClr val="tx2"/>
                </a:solidFill>
                <a:latin typeface="Times New Roman" panose="02020603050405020304" pitchFamily="18" charset="0"/>
                <a:cs typeface="Times New Roman" panose="02020603050405020304" pitchFamily="18" charset="0"/>
              </a:rPr>
              <a:t>Европейския</a:t>
            </a:r>
            <a:r>
              <a:rPr lang="ru-RU" sz="1299" dirty="0">
                <a:solidFill>
                  <a:schemeClr val="tx2"/>
                </a:solidFill>
                <a:latin typeface="Times New Roman" panose="02020603050405020304" pitchFamily="18" charset="0"/>
                <a:cs typeface="Times New Roman" panose="02020603050405020304" pitchFamily="18" charset="0"/>
              </a:rPr>
              <a:t> парламент и </a:t>
            </a:r>
            <a:r>
              <a:rPr lang="ru-RU" sz="1299" dirty="0" err="1">
                <a:solidFill>
                  <a:schemeClr val="tx2"/>
                </a:solidFill>
                <a:latin typeface="Times New Roman" panose="02020603050405020304" pitchFamily="18" charset="0"/>
                <a:cs typeface="Times New Roman" panose="02020603050405020304" pitchFamily="18" charset="0"/>
              </a:rPr>
              <a:t>Съвета</a:t>
            </a:r>
            <a:r>
              <a:rPr lang="ru-RU" sz="1299" dirty="0">
                <a:solidFill>
                  <a:schemeClr val="tx2"/>
                </a:solidFill>
                <a:latin typeface="Times New Roman" panose="02020603050405020304" pitchFamily="18" charset="0"/>
                <a:cs typeface="Times New Roman" panose="02020603050405020304" pitchFamily="18" charset="0"/>
              </a:rPr>
              <a:t>.</a:t>
            </a:r>
          </a:p>
          <a:p>
            <a:pPr marL="241236" algn="just"/>
            <a:endParaRPr lang="ru-RU" sz="1299" dirty="0">
              <a:solidFill>
                <a:schemeClr val="tx2"/>
              </a:solidFill>
              <a:latin typeface="Times New Roman" panose="02020603050405020304" pitchFamily="18" charset="0"/>
              <a:cs typeface="Times New Roman" panose="02020603050405020304" pitchFamily="18" charset="0"/>
            </a:endParaRPr>
          </a:p>
          <a:p>
            <a:endParaRPr lang="ru-RU" sz="1299" dirty="0">
              <a:solidFill>
                <a:schemeClr val="tx2"/>
              </a:solidFill>
              <a:latin typeface="Times New Roman" panose="02020603050405020304" pitchFamily="18" charset="0"/>
              <a:cs typeface="Times New Roman" panose="02020603050405020304" pitchFamily="18" charset="0"/>
            </a:endParaRPr>
          </a:p>
          <a:p>
            <a:pPr marL="222679" indent="-222679">
              <a:buFont typeface="Wingdings" panose="05000000000000000000" pitchFamily="2" charset="2"/>
              <a:buChar char="v"/>
            </a:pPr>
            <a:r>
              <a:rPr lang="ru-RU" sz="1299" b="1" dirty="0">
                <a:solidFill>
                  <a:srgbClr val="002060"/>
                </a:solidFill>
                <a:latin typeface="Times New Roman" panose="02020603050405020304" pitchFamily="18" charset="0"/>
                <a:cs typeface="Times New Roman" panose="02020603050405020304" pitchFamily="18" charset="0"/>
              </a:rPr>
              <a:t>Национално </a:t>
            </a:r>
            <a:r>
              <a:rPr lang="ru-RU" sz="1299" b="1" dirty="0" err="1">
                <a:solidFill>
                  <a:srgbClr val="002060"/>
                </a:solidFill>
                <a:latin typeface="Times New Roman" panose="02020603050405020304" pitchFamily="18" charset="0"/>
                <a:cs typeface="Times New Roman" panose="02020603050405020304" pitchFamily="18" charset="0"/>
              </a:rPr>
              <a:t>законодателство</a:t>
            </a:r>
            <a:r>
              <a:rPr lang="ru-RU" sz="1299" b="1" dirty="0">
                <a:solidFill>
                  <a:srgbClr val="002060"/>
                </a:solidFill>
                <a:latin typeface="Times New Roman" panose="02020603050405020304" pitchFamily="18" charset="0"/>
                <a:cs typeface="Times New Roman" panose="02020603050405020304" pitchFamily="18" charset="0"/>
              </a:rPr>
              <a:t>:</a:t>
            </a:r>
          </a:p>
          <a:p>
            <a:endParaRPr lang="ru-RU" sz="584" b="1" dirty="0">
              <a:solidFill>
                <a:srgbClr val="002060"/>
              </a:solidFill>
              <a:latin typeface="Times New Roman" panose="02020603050405020304" pitchFamily="18" charset="0"/>
              <a:cs typeface="Times New Roman" panose="02020603050405020304" pitchFamily="18" charset="0"/>
            </a:endParaRPr>
          </a:p>
          <a:p>
            <a:pPr marL="463915" indent="-222679">
              <a:buFont typeface="Wingdings" panose="05000000000000000000" pitchFamily="2" charset="2"/>
              <a:buChar char="§"/>
            </a:pPr>
            <a:r>
              <a:rPr lang="ru-RU" sz="1299" dirty="0">
                <a:solidFill>
                  <a:schemeClr val="tx2"/>
                </a:solidFill>
                <a:latin typeface="Times New Roman" panose="02020603050405020304" pitchFamily="18" charset="0"/>
                <a:cs typeface="Times New Roman" panose="02020603050405020304" pitchFamily="18" charset="0"/>
              </a:rPr>
              <a:t>Закон за електронния документ и електронните </a:t>
            </a:r>
            <a:r>
              <a:rPr lang="ru-RU" sz="1299" dirty="0" err="1">
                <a:solidFill>
                  <a:schemeClr val="tx2"/>
                </a:solidFill>
                <a:latin typeface="Times New Roman" panose="02020603050405020304" pitchFamily="18" charset="0"/>
                <a:cs typeface="Times New Roman" panose="02020603050405020304" pitchFamily="18" charset="0"/>
              </a:rPr>
              <a:t>удостоверителни</a:t>
            </a:r>
            <a:r>
              <a:rPr lang="ru-RU" sz="1299" dirty="0">
                <a:solidFill>
                  <a:schemeClr val="tx2"/>
                </a:solidFill>
                <a:latin typeface="Times New Roman" panose="02020603050405020304" pitchFamily="18" charset="0"/>
                <a:cs typeface="Times New Roman" panose="02020603050405020304" pitchFamily="18" charset="0"/>
              </a:rPr>
              <a:t> услуги</a:t>
            </a:r>
          </a:p>
          <a:p>
            <a:pPr marL="463915" indent="-222679">
              <a:buFont typeface="Wingdings" panose="05000000000000000000" pitchFamily="2" charset="2"/>
              <a:buChar char="§"/>
            </a:pPr>
            <a:r>
              <a:rPr lang="ru-RU" sz="1299" dirty="0" err="1">
                <a:solidFill>
                  <a:schemeClr val="tx2"/>
                </a:solidFill>
                <a:latin typeface="Times New Roman" panose="02020603050405020304" pitchFamily="18" charset="0"/>
                <a:cs typeface="Times New Roman" panose="02020603050405020304" pitchFamily="18" charset="0"/>
              </a:rPr>
              <a:t>Наредба</a:t>
            </a:r>
            <a:r>
              <a:rPr lang="ru-RU" sz="1299" dirty="0">
                <a:solidFill>
                  <a:schemeClr val="tx2"/>
                </a:solidFill>
                <a:latin typeface="Times New Roman" panose="02020603050405020304" pitchFamily="18" charset="0"/>
                <a:cs typeface="Times New Roman" panose="02020603050405020304" pitchFamily="18" charset="0"/>
              </a:rPr>
              <a:t> за </a:t>
            </a:r>
            <a:r>
              <a:rPr lang="ru-RU" sz="1299" dirty="0" err="1">
                <a:solidFill>
                  <a:schemeClr val="tx2"/>
                </a:solidFill>
                <a:latin typeface="Times New Roman" panose="02020603050405020304" pitchFamily="18" charset="0"/>
                <a:cs typeface="Times New Roman" panose="02020603050405020304" pitchFamily="18" charset="0"/>
              </a:rPr>
              <a:t>отговорността</a:t>
            </a:r>
            <a:r>
              <a:rPr lang="ru-RU" sz="1299" dirty="0">
                <a:solidFill>
                  <a:schemeClr val="tx2"/>
                </a:solidFill>
                <a:latin typeface="Times New Roman" panose="02020603050405020304" pitchFamily="18" charset="0"/>
                <a:cs typeface="Times New Roman" panose="02020603050405020304" pitchFamily="18" charset="0"/>
              </a:rPr>
              <a:t> и за </a:t>
            </a:r>
            <a:r>
              <a:rPr lang="ru-RU" sz="1299" dirty="0" err="1">
                <a:solidFill>
                  <a:schemeClr val="tx2"/>
                </a:solidFill>
                <a:latin typeface="Times New Roman" panose="02020603050405020304" pitchFamily="18" charset="0"/>
                <a:cs typeface="Times New Roman" panose="02020603050405020304" pitchFamily="18" charset="0"/>
              </a:rPr>
              <a:t>прекратяването</a:t>
            </a:r>
            <a:r>
              <a:rPr lang="ru-RU" sz="1299" dirty="0">
                <a:solidFill>
                  <a:schemeClr val="tx2"/>
                </a:solidFill>
                <a:latin typeface="Times New Roman" panose="02020603050405020304" pitchFamily="18" charset="0"/>
                <a:cs typeface="Times New Roman" panose="02020603050405020304" pitchFamily="18" charset="0"/>
              </a:rPr>
              <a:t> на </a:t>
            </a:r>
            <a:r>
              <a:rPr lang="ru-RU" sz="1299" dirty="0" err="1">
                <a:solidFill>
                  <a:schemeClr val="tx2"/>
                </a:solidFill>
                <a:latin typeface="Times New Roman" panose="02020603050405020304" pitchFamily="18" charset="0"/>
                <a:cs typeface="Times New Roman" panose="02020603050405020304" pitchFamily="18" charset="0"/>
              </a:rPr>
              <a:t>дейността</a:t>
            </a:r>
            <a:r>
              <a:rPr lang="ru-RU" sz="1299" dirty="0">
                <a:solidFill>
                  <a:schemeClr val="tx2"/>
                </a:solidFill>
                <a:latin typeface="Times New Roman" panose="02020603050405020304" pitchFamily="18" charset="0"/>
                <a:cs typeface="Times New Roman" panose="02020603050405020304" pitchFamily="18" charset="0"/>
              </a:rPr>
              <a:t> </a:t>
            </a:r>
          </a:p>
          <a:p>
            <a:pPr marL="241236"/>
            <a:r>
              <a:rPr lang="ru-RU" sz="1299" dirty="0">
                <a:solidFill>
                  <a:schemeClr val="tx2"/>
                </a:solidFill>
                <a:latin typeface="Times New Roman" panose="02020603050405020304" pitchFamily="18" charset="0"/>
                <a:cs typeface="Times New Roman" panose="02020603050405020304" pitchFamily="18" charset="0"/>
              </a:rPr>
              <a:t>на </a:t>
            </a:r>
            <a:r>
              <a:rPr lang="ru-RU" sz="1299" dirty="0" err="1">
                <a:solidFill>
                  <a:schemeClr val="tx2"/>
                </a:solidFill>
                <a:latin typeface="Times New Roman" panose="02020603050405020304" pitchFamily="18" charset="0"/>
                <a:cs typeface="Times New Roman" panose="02020603050405020304" pitchFamily="18" charset="0"/>
              </a:rPr>
              <a:t>доставчиците</a:t>
            </a:r>
            <a:r>
              <a:rPr lang="ru-RU" sz="1299" dirty="0">
                <a:solidFill>
                  <a:schemeClr val="tx2"/>
                </a:solidFill>
                <a:latin typeface="Times New Roman" panose="02020603050405020304" pitchFamily="18" charset="0"/>
                <a:cs typeface="Times New Roman" panose="02020603050405020304" pitchFamily="18" charset="0"/>
              </a:rPr>
              <a:t> на </a:t>
            </a:r>
            <a:r>
              <a:rPr lang="ru-RU" sz="1299" dirty="0" err="1">
                <a:solidFill>
                  <a:schemeClr val="tx2"/>
                </a:solidFill>
                <a:latin typeface="Times New Roman" panose="02020603050405020304" pitchFamily="18" charset="0"/>
                <a:cs typeface="Times New Roman" panose="02020603050405020304" pitchFamily="18" charset="0"/>
              </a:rPr>
              <a:t>удостоверителни</a:t>
            </a:r>
            <a:r>
              <a:rPr lang="ru-RU" sz="1299" dirty="0">
                <a:solidFill>
                  <a:schemeClr val="tx2"/>
                </a:solidFill>
                <a:latin typeface="Times New Roman" panose="02020603050405020304" pitchFamily="18" charset="0"/>
                <a:cs typeface="Times New Roman" panose="02020603050405020304" pitchFamily="18" charset="0"/>
              </a:rPr>
              <a:t> услуги</a:t>
            </a:r>
          </a:p>
          <a:p>
            <a:endParaRPr lang="ru-RU" sz="1299" dirty="0">
              <a:solidFill>
                <a:schemeClr val="tx2"/>
              </a:solidFill>
              <a:latin typeface="Times New Roman" panose="02020603050405020304" pitchFamily="18" charset="0"/>
              <a:cs typeface="Times New Roman" panose="02020603050405020304" pitchFamily="18" charset="0"/>
            </a:endParaRPr>
          </a:p>
          <a:p>
            <a:pPr marL="222679" indent="-222679">
              <a:buFont typeface="Wingdings" panose="05000000000000000000" pitchFamily="2" charset="2"/>
              <a:buChar char="Ø"/>
            </a:pPr>
            <a:endParaRPr lang="ru-RU" sz="1299" dirty="0">
              <a:solidFill>
                <a:schemeClr val="tx2"/>
              </a:solidFill>
              <a:latin typeface="Times New Roman" panose="02020603050405020304" pitchFamily="18" charset="0"/>
              <a:cs typeface="Times New Roman" panose="02020603050405020304" pitchFamily="18" charset="0"/>
            </a:endParaRPr>
          </a:p>
        </p:txBody>
      </p:sp>
      <p:pic>
        <p:nvPicPr>
          <p:cNvPr id="10" name="Картина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96528" y="1508141"/>
            <a:ext cx="3911676" cy="2773743"/>
          </a:xfrm>
          <a:prstGeom prst="rect">
            <a:avLst/>
          </a:prstGeom>
        </p:spPr>
      </p:pic>
      <p:sp>
        <p:nvSpPr>
          <p:cNvPr id="9" name="Правоъгълник 8"/>
          <p:cNvSpPr/>
          <p:nvPr/>
        </p:nvSpPr>
        <p:spPr>
          <a:xfrm rot="20859721">
            <a:off x="6319326" y="2528141"/>
            <a:ext cx="2541915" cy="1136786"/>
          </a:xfrm>
          <a:prstGeom prst="rect">
            <a:avLst/>
          </a:prstGeom>
        </p:spPr>
        <p:txBody>
          <a:bodyPr wrap="square">
            <a:spAutoFit/>
          </a:bodyPr>
          <a:lstStyle/>
          <a:p>
            <a:pPr algn="ctr">
              <a:lnSpc>
                <a:spcPct val="115000"/>
              </a:lnSpc>
            </a:pPr>
            <a:r>
              <a:rPr lang="bg-BG" sz="1559"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Общо правило: </a:t>
            </a:r>
          </a:p>
          <a:p>
            <a:pPr algn="ctr">
              <a:lnSpc>
                <a:spcPct val="115000"/>
              </a:lnSpc>
            </a:pPr>
            <a:endParaRPr lang="bg-BG" sz="779"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185566" indent="-185566" algn="just">
              <a:lnSpc>
                <a:spcPct val="115000"/>
              </a:lnSpc>
              <a:buFont typeface="Symbol" panose="05050102010706020507" pitchFamily="18" charset="2"/>
              <a:buChar char="Þ"/>
            </a:pPr>
            <a:r>
              <a:rPr lang="bg-BG" sz="909"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Нормативната уредба не урежда конкретна технология за е-документите и за извършване на УУ(електронни подписи напр.)</a:t>
            </a:r>
          </a:p>
        </p:txBody>
      </p:sp>
    </p:spTree>
    <p:extLst>
      <p:ext uri="{BB962C8B-B14F-4D97-AF65-F5344CB8AC3E}">
        <p14:creationId xmlns:p14="http://schemas.microsoft.com/office/powerpoint/2010/main" val="12192777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bg-BG" dirty="0">
                <a:latin typeface="Times New Roman" panose="02020603050405020304" pitchFamily="18" charset="0"/>
                <a:cs typeface="Times New Roman" panose="02020603050405020304" pitchFamily="18" charset="0"/>
              </a:rPr>
              <a:t>Понятие за електронен документ:</a:t>
            </a:r>
            <a:endParaRPr lang="en-US" dirty="0">
              <a:latin typeface="Times New Roman" panose="02020603050405020304" pitchFamily="18" charset="0"/>
              <a:cs typeface="Times New Roman" panose="02020603050405020304" pitchFamily="18" charset="0"/>
            </a:endParaRPr>
          </a:p>
        </p:txBody>
      </p:sp>
      <p:sp>
        <p:nvSpPr>
          <p:cNvPr id="10" name="Text Placeholder 9"/>
          <p:cNvSpPr>
            <a:spLocks noGrp="1"/>
          </p:cNvSpPr>
          <p:nvPr>
            <p:ph type="body" idx="1"/>
          </p:nvPr>
        </p:nvSpPr>
        <p:spPr/>
        <p:txBody>
          <a:bodyPr/>
          <a:lstStyle/>
          <a:p>
            <a:r>
              <a:rPr lang="bg-BG" sz="1818" u="sng" dirty="0">
                <a:latin typeface="Times New Roman"/>
                <a:ea typeface="Times New Roman"/>
              </a:rPr>
              <a:t>Регламент (ЕО) 910/2014:</a:t>
            </a:r>
            <a:endParaRPr lang="en-US" dirty="0"/>
          </a:p>
        </p:txBody>
      </p:sp>
      <p:sp>
        <p:nvSpPr>
          <p:cNvPr id="11" name="Content Placeholder 10"/>
          <p:cNvSpPr>
            <a:spLocks noGrp="1"/>
          </p:cNvSpPr>
          <p:nvPr>
            <p:ph sz="half" idx="2"/>
          </p:nvPr>
        </p:nvSpPr>
        <p:spPr/>
        <p:txBody>
          <a:bodyPr>
            <a:normAutofit fontScale="92500"/>
          </a:bodyPr>
          <a:lstStyle/>
          <a:p>
            <a:r>
              <a:rPr lang="ru-RU" dirty="0">
                <a:latin typeface="Times New Roman" panose="02020603050405020304" pitchFamily="18" charset="0"/>
                <a:cs typeface="Times New Roman" panose="02020603050405020304" pitchFamily="18" charset="0"/>
              </a:rPr>
              <a:t>„Всяко </a:t>
            </a:r>
            <a:r>
              <a:rPr lang="ru-RU" dirty="0" err="1">
                <a:solidFill>
                  <a:srgbClr val="FF0000"/>
                </a:solidFill>
                <a:latin typeface="Times New Roman" panose="02020603050405020304" pitchFamily="18" charset="0"/>
                <a:cs typeface="Times New Roman" panose="02020603050405020304" pitchFamily="18" charset="0"/>
              </a:rPr>
              <a:t>съдържание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съхранявано</a:t>
            </a:r>
            <a:r>
              <a:rPr lang="ru-RU" dirty="0">
                <a:latin typeface="Times New Roman" panose="02020603050405020304" pitchFamily="18" charset="0"/>
                <a:cs typeface="Times New Roman" panose="02020603050405020304" pitchFamily="18" charset="0"/>
              </a:rPr>
              <a:t> в </a:t>
            </a:r>
            <a:r>
              <a:rPr lang="ru-RU" dirty="0" err="1">
                <a:latin typeface="Times New Roman" panose="02020603050405020304" pitchFamily="18" charset="0"/>
                <a:cs typeface="Times New Roman" panose="02020603050405020304" pitchFamily="18" charset="0"/>
              </a:rPr>
              <a:t>електронна</a:t>
            </a:r>
            <a:r>
              <a:rPr lang="ru-RU" dirty="0">
                <a:latin typeface="Times New Roman" panose="02020603050405020304" pitchFamily="18" charset="0"/>
                <a:cs typeface="Times New Roman" panose="02020603050405020304" pitchFamily="18" charset="0"/>
              </a:rPr>
              <a:t> форма, </a:t>
            </a:r>
            <a:r>
              <a:rPr lang="ru-RU" dirty="0" err="1">
                <a:latin typeface="Times New Roman" panose="02020603050405020304" pitchFamily="18" charset="0"/>
                <a:cs typeface="Times New Roman" panose="02020603050405020304" pitchFamily="18" charset="0"/>
              </a:rPr>
              <a:t>по-специално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текстови</a:t>
            </a:r>
            <a:r>
              <a:rPr lang="ru-RU" dirty="0">
                <a:latin typeface="Times New Roman" panose="02020603050405020304" pitchFamily="18" charset="0"/>
                <a:cs typeface="Times New Roman" panose="02020603050405020304" pitchFamily="18" charset="0"/>
              </a:rPr>
              <a:t> или звуков, </a:t>
            </a:r>
            <a:r>
              <a:rPr lang="ru-RU" dirty="0">
                <a:solidFill>
                  <a:schemeClr val="tx1"/>
                </a:solidFill>
                <a:latin typeface="Times New Roman" panose="02020603050405020304" pitchFamily="18" charset="0"/>
                <a:cs typeface="Times New Roman" panose="02020603050405020304" pitchFamily="18" charset="0"/>
              </a:rPr>
              <a:t>визуален </a:t>
            </a:r>
            <a:r>
              <a:rPr lang="ru-RU" dirty="0">
                <a:latin typeface="Times New Roman" panose="02020603050405020304" pitchFamily="18" charset="0"/>
                <a:cs typeface="Times New Roman" panose="02020603050405020304" pitchFamily="18" charset="0"/>
              </a:rPr>
              <a:t>или аудио-визуален </a:t>
            </a:r>
            <a:r>
              <a:rPr lang="ru-RU" dirty="0" err="1">
                <a:latin typeface="Times New Roman" panose="02020603050405020304" pitchFamily="18" charset="0"/>
                <a:cs typeface="Times New Roman" panose="02020603050405020304" pitchFamily="18" charset="0"/>
              </a:rPr>
              <a:t>запис</a:t>
            </a:r>
            <a:r>
              <a:rPr lang="ru-RU" dirty="0">
                <a:latin typeface="Times New Roman" panose="02020603050405020304" pitchFamily="18" charset="0"/>
                <a:cs typeface="Times New Roman" panose="02020603050405020304" pitchFamily="18" charset="0"/>
              </a:rPr>
              <a:t>” (чл. 3, т. 35).</a:t>
            </a:r>
          </a:p>
          <a:p>
            <a:r>
              <a:rPr lang="ru-RU" dirty="0" err="1">
                <a:latin typeface="Times New Roman" panose="02020603050405020304" pitchFamily="18" charset="0"/>
                <a:cs typeface="Times New Roman" panose="02020603050405020304" pitchFamily="18" charset="0"/>
              </a:rPr>
              <a:t>Може</a:t>
            </a:r>
            <a:r>
              <a:rPr lang="ru-RU" dirty="0">
                <a:latin typeface="Times New Roman" panose="02020603050405020304" pitchFamily="18" charset="0"/>
                <a:cs typeface="Times New Roman" panose="02020603050405020304" pitchFamily="18" charset="0"/>
              </a:rPr>
              <a:t> да не </a:t>
            </a:r>
            <a:r>
              <a:rPr lang="ru-RU" dirty="0" err="1">
                <a:latin typeface="Times New Roman" panose="02020603050405020304" pitchFamily="18" charset="0"/>
                <a:cs typeface="Times New Roman" panose="02020603050405020304" pitchFamily="18" charset="0"/>
              </a:rPr>
              <a:t>съдържа</a:t>
            </a:r>
            <a:r>
              <a:rPr lang="ru-RU" dirty="0">
                <a:latin typeface="Times New Roman" panose="02020603050405020304" pitchFamily="18" charset="0"/>
                <a:cs typeface="Times New Roman" panose="02020603050405020304" pitchFamily="18" charset="0"/>
              </a:rPr>
              <a:t> словесно изявление.</a:t>
            </a:r>
          </a:p>
          <a:p>
            <a:r>
              <a:rPr lang="ru-RU" dirty="0" err="1">
                <a:latin typeface="Times New Roman" panose="02020603050405020304" pitchFamily="18" charset="0"/>
                <a:cs typeface="Times New Roman" panose="02020603050405020304" pitchFamily="18" charset="0"/>
              </a:rPr>
              <a:t>Правната</a:t>
            </a:r>
            <a:r>
              <a:rPr lang="ru-RU" dirty="0">
                <a:latin typeface="Times New Roman" panose="02020603050405020304" pitchFamily="18" charset="0"/>
                <a:cs typeface="Times New Roman" panose="02020603050405020304" pitchFamily="18" charset="0"/>
              </a:rPr>
              <a:t> сила и </a:t>
            </a:r>
            <a:r>
              <a:rPr lang="ru-RU" dirty="0" err="1">
                <a:latin typeface="Times New Roman" panose="02020603050405020304" pitchFamily="18" charset="0"/>
                <a:cs typeface="Times New Roman" panose="02020603050405020304" pitchFamily="18" charset="0"/>
              </a:rPr>
              <a:t>допустимостта</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електронен</a:t>
            </a:r>
            <a:r>
              <a:rPr lang="ru-RU" dirty="0">
                <a:latin typeface="Times New Roman" panose="02020603050405020304" pitchFamily="18" charset="0"/>
                <a:cs typeface="Times New Roman" panose="02020603050405020304" pitchFamily="18" charset="0"/>
              </a:rPr>
              <a:t> документ </a:t>
            </a:r>
            <a:r>
              <a:rPr lang="ru-RU" dirty="0" err="1">
                <a:latin typeface="Times New Roman" panose="02020603050405020304" pitchFamily="18" charset="0"/>
                <a:cs typeface="Times New Roman" panose="02020603050405020304" pitchFamily="18" charset="0"/>
              </a:rPr>
              <a:t>като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доказателство</a:t>
            </a:r>
            <a:r>
              <a:rPr lang="ru-RU" dirty="0">
                <a:latin typeface="Times New Roman" panose="02020603050405020304" pitchFamily="18" charset="0"/>
                <a:cs typeface="Times New Roman" panose="02020603050405020304" pitchFamily="18" charset="0"/>
              </a:rPr>
              <a:t> в </a:t>
            </a:r>
            <a:r>
              <a:rPr lang="ru-RU" dirty="0" err="1">
                <a:latin typeface="Times New Roman" panose="02020603050405020304" pitchFamily="18" charset="0"/>
                <a:cs typeface="Times New Roman" panose="02020603050405020304" pitchFamily="18" charset="0"/>
              </a:rPr>
              <a:t>съдебни</a:t>
            </a:r>
            <a:r>
              <a:rPr lang="ru-RU" dirty="0">
                <a:latin typeface="Times New Roman" panose="02020603050405020304" pitchFamily="18" charset="0"/>
                <a:cs typeface="Times New Roman" panose="02020603050405020304" pitchFamily="18" charset="0"/>
              </a:rPr>
              <a:t> производства не </a:t>
            </a:r>
            <a:r>
              <a:rPr lang="ru-RU" dirty="0" err="1">
                <a:latin typeface="Times New Roman" panose="02020603050405020304" pitchFamily="18" charset="0"/>
                <a:cs typeface="Times New Roman" panose="02020603050405020304" pitchFamily="18" charset="0"/>
              </a:rPr>
              <a:t>могат</a:t>
            </a:r>
            <a:r>
              <a:rPr lang="ru-RU" dirty="0">
                <a:latin typeface="Times New Roman" panose="02020603050405020304" pitchFamily="18" charset="0"/>
                <a:cs typeface="Times New Roman" panose="02020603050405020304" pitchFamily="18" charset="0"/>
              </a:rPr>
              <a:t> да </a:t>
            </a:r>
            <a:r>
              <a:rPr lang="ru-RU" dirty="0" err="1">
                <a:latin typeface="Times New Roman" panose="02020603050405020304" pitchFamily="18" charset="0"/>
                <a:cs typeface="Times New Roman" panose="02020603050405020304" pitchFamily="18" charset="0"/>
              </a:rPr>
              <a:t>бъдат</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оспорени</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единствено</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основанието</a:t>
            </a:r>
            <a:r>
              <a:rPr lang="ru-RU" dirty="0">
                <a:latin typeface="Times New Roman" panose="02020603050405020304" pitchFamily="18" charset="0"/>
                <a:cs typeface="Times New Roman" panose="02020603050405020304" pitchFamily="18" charset="0"/>
              </a:rPr>
              <a:t>, че той е в </a:t>
            </a:r>
            <a:r>
              <a:rPr lang="ru-RU" dirty="0" err="1">
                <a:latin typeface="Times New Roman" panose="02020603050405020304" pitchFamily="18" charset="0"/>
                <a:cs typeface="Times New Roman" panose="02020603050405020304" pitchFamily="18" charset="0"/>
              </a:rPr>
              <a:t>електронна</a:t>
            </a:r>
            <a:r>
              <a:rPr lang="ru-RU" dirty="0">
                <a:latin typeface="Times New Roman" panose="02020603050405020304" pitchFamily="18" charset="0"/>
                <a:cs typeface="Times New Roman" panose="02020603050405020304" pitchFamily="18" charset="0"/>
              </a:rPr>
              <a:t> форма(чл.46).</a:t>
            </a:r>
          </a:p>
          <a:p>
            <a:endParaRPr lang="en-US" dirty="0"/>
          </a:p>
        </p:txBody>
      </p:sp>
      <p:sp>
        <p:nvSpPr>
          <p:cNvPr id="12" name="Text Placeholder 11"/>
          <p:cNvSpPr>
            <a:spLocks noGrp="1"/>
          </p:cNvSpPr>
          <p:nvPr>
            <p:ph type="body" sz="quarter" idx="3"/>
          </p:nvPr>
        </p:nvSpPr>
        <p:spPr/>
        <p:txBody>
          <a:bodyPr/>
          <a:lstStyle/>
          <a:p>
            <a:r>
              <a:rPr lang="ru-RU" dirty="0"/>
              <a:t>ЗЕДЕУУ</a:t>
            </a:r>
          </a:p>
        </p:txBody>
      </p:sp>
      <p:graphicFrame>
        <p:nvGraphicFramePr>
          <p:cNvPr id="14" name="Content Placeholder 13"/>
          <p:cNvGraphicFramePr>
            <a:graphicFrameLocks noGrp="1"/>
          </p:cNvGraphicFramePr>
          <p:nvPr>
            <p:ph sz="quarter" idx="4"/>
          </p:nvPr>
        </p:nvGraphicFramePr>
        <p:xfrm>
          <a:off x="4661859" y="2194540"/>
          <a:ext cx="3981739" cy="25464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63725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g-BG" dirty="0">
                <a:latin typeface="Times New Roman" panose="02020603050405020304" pitchFamily="18" charset="0"/>
                <a:cs typeface="Times New Roman" panose="02020603050405020304" pitchFamily="18" charset="0"/>
              </a:rPr>
              <a:t>Качества на лицата, от гледна точка на е-изявлението:</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700527" y="1687003"/>
            <a:ext cx="3755800" cy="402004"/>
          </a:xfrm>
        </p:spPr>
        <p:txBody>
          <a:bodyPr/>
          <a:lstStyle/>
          <a:p>
            <a:r>
              <a:rPr lang="bg-BG" dirty="0">
                <a:latin typeface="Times New Roman" panose="02020603050405020304" pitchFamily="18" charset="0"/>
                <a:cs typeface="Times New Roman" panose="02020603050405020304" pitchFamily="18" charset="0"/>
              </a:rPr>
              <a:t>Създател: Автор и Титуляр(чл.4 ЗЕДЕУУ):</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2"/>
          </p:nvPr>
        </p:nvSpPr>
        <p:spPr/>
        <p:txBody>
          <a:bodyPr/>
          <a:lstStyle/>
          <a:p>
            <a:r>
              <a:rPr lang="ru-RU" dirty="0"/>
              <a:t> </a:t>
            </a:r>
            <a:r>
              <a:rPr lang="ru-RU" dirty="0">
                <a:latin typeface="Times New Roman" panose="02020603050405020304" pitchFamily="18" charset="0"/>
                <a:cs typeface="Times New Roman" panose="02020603050405020304" pitchFamily="18" charset="0"/>
              </a:rPr>
              <a:t>Автор на </a:t>
            </a:r>
            <a:r>
              <a:rPr lang="ru-RU" dirty="0" err="1">
                <a:latin typeface="Times New Roman" panose="02020603050405020304" pitchFamily="18" charset="0"/>
                <a:cs typeface="Times New Roman" panose="02020603050405020304" pitchFamily="18" charset="0"/>
              </a:rPr>
              <a:t>електронното</a:t>
            </a:r>
            <a:r>
              <a:rPr lang="ru-RU" dirty="0">
                <a:latin typeface="Times New Roman" panose="02020603050405020304" pitchFamily="18" charset="0"/>
                <a:cs typeface="Times New Roman" panose="02020603050405020304" pitchFamily="18" charset="0"/>
              </a:rPr>
              <a:t> изявление е </a:t>
            </a:r>
            <a:r>
              <a:rPr lang="ru-RU" dirty="0" err="1">
                <a:latin typeface="Times New Roman" panose="02020603050405020304" pitchFamily="18" charset="0"/>
                <a:cs typeface="Times New Roman" panose="02020603050405020304" pitchFamily="18" charset="0"/>
              </a:rPr>
              <a:t>физическото</a:t>
            </a:r>
            <a:r>
              <a:rPr lang="ru-RU" dirty="0">
                <a:latin typeface="Times New Roman" panose="02020603050405020304" pitchFamily="18" charset="0"/>
                <a:cs typeface="Times New Roman" panose="02020603050405020304" pitchFamily="18" charset="0"/>
              </a:rPr>
              <a:t> лице, </a:t>
            </a:r>
            <a:r>
              <a:rPr lang="ru-RU" dirty="0" err="1">
                <a:latin typeface="Times New Roman" panose="02020603050405020304" pitchFamily="18" charset="0"/>
                <a:cs typeface="Times New Roman" panose="02020603050405020304" pitchFamily="18" charset="0"/>
              </a:rPr>
              <a:t>което</a:t>
            </a:r>
            <a:r>
              <a:rPr lang="ru-RU" dirty="0">
                <a:latin typeface="Times New Roman" panose="02020603050405020304" pitchFamily="18" charset="0"/>
                <a:cs typeface="Times New Roman" panose="02020603050405020304" pitchFamily="18" charset="0"/>
              </a:rPr>
              <a:t> в </a:t>
            </a:r>
            <a:r>
              <a:rPr lang="ru-RU" dirty="0" err="1">
                <a:latin typeface="Times New Roman" panose="02020603050405020304" pitchFamily="18" charset="0"/>
                <a:cs typeface="Times New Roman" panose="02020603050405020304" pitchFamily="18" charset="0"/>
              </a:rPr>
              <a:t>изявлението</a:t>
            </a:r>
            <a:r>
              <a:rPr lang="ru-RU" dirty="0">
                <a:latin typeface="Times New Roman" panose="02020603050405020304" pitchFamily="18" charset="0"/>
                <a:cs typeface="Times New Roman" panose="02020603050405020304" pitchFamily="18" charset="0"/>
              </a:rPr>
              <a:t> се сочи </a:t>
            </a:r>
            <a:r>
              <a:rPr lang="ru-RU" dirty="0" err="1">
                <a:latin typeface="Times New Roman" panose="02020603050405020304" pitchFamily="18" charset="0"/>
                <a:cs typeface="Times New Roman" panose="02020603050405020304" pitchFamily="18" charset="0"/>
              </a:rPr>
              <a:t>като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негов</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извършител</a:t>
            </a:r>
            <a:r>
              <a:rPr lang="ru-RU" dirty="0">
                <a:latin typeface="Times New Roman" panose="02020603050405020304" pitchFamily="18" charset="0"/>
                <a:cs typeface="Times New Roman" panose="02020603050405020304" pitchFamily="18" charset="0"/>
              </a:rPr>
              <a:t>. </a:t>
            </a:r>
          </a:p>
          <a:p>
            <a:r>
              <a:rPr lang="ru-RU" dirty="0" err="1">
                <a:latin typeface="Times New Roman" panose="02020603050405020304" pitchFamily="18" charset="0"/>
                <a:cs typeface="Times New Roman" panose="02020603050405020304" pitchFamily="18" charset="0"/>
              </a:rPr>
              <a:t>Титуляр</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електронното</a:t>
            </a:r>
            <a:r>
              <a:rPr lang="ru-RU" dirty="0">
                <a:latin typeface="Times New Roman" panose="02020603050405020304" pitchFamily="18" charset="0"/>
                <a:cs typeface="Times New Roman" panose="02020603050405020304" pitchFamily="18" charset="0"/>
              </a:rPr>
              <a:t> изявление е </a:t>
            </a:r>
            <a:r>
              <a:rPr lang="ru-RU" dirty="0" err="1">
                <a:latin typeface="Times New Roman" panose="02020603050405020304" pitchFamily="18" charset="0"/>
                <a:cs typeface="Times New Roman" panose="02020603050405020304" pitchFamily="18" charset="0"/>
              </a:rPr>
              <a:t>лицето</a:t>
            </a:r>
            <a:r>
              <a:rPr lang="ru-RU" dirty="0">
                <a:latin typeface="Times New Roman" panose="02020603050405020304" pitchFamily="18" charset="0"/>
                <a:cs typeface="Times New Roman" panose="02020603050405020304" pitchFamily="18" charset="0"/>
              </a:rPr>
              <a:t>, от </a:t>
            </a:r>
            <a:r>
              <a:rPr lang="ru-RU" dirty="0" err="1">
                <a:latin typeface="Times New Roman" panose="02020603050405020304" pitchFamily="18" charset="0"/>
                <a:cs typeface="Times New Roman" panose="02020603050405020304" pitchFamily="18" charset="0"/>
              </a:rPr>
              <a:t>името</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което</a:t>
            </a:r>
            <a:r>
              <a:rPr lang="ru-RU" dirty="0">
                <a:latin typeface="Times New Roman" panose="02020603050405020304" pitchFamily="18" charset="0"/>
                <a:cs typeface="Times New Roman" panose="02020603050405020304" pitchFamily="18" charset="0"/>
              </a:rPr>
              <a:t> е </a:t>
            </a:r>
            <a:r>
              <a:rPr lang="ru-RU" dirty="0" err="1">
                <a:latin typeface="Times New Roman" panose="02020603050405020304" pitchFamily="18" charset="0"/>
                <a:cs typeface="Times New Roman" panose="02020603050405020304" pitchFamily="18" charset="0"/>
              </a:rPr>
              <a:t>извършено</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електронното</a:t>
            </a:r>
            <a:r>
              <a:rPr lang="ru-RU" dirty="0">
                <a:latin typeface="Times New Roman" panose="02020603050405020304" pitchFamily="18" charset="0"/>
                <a:cs typeface="Times New Roman" panose="02020603050405020304" pitchFamily="18" charset="0"/>
              </a:rPr>
              <a:t> изявление</a:t>
            </a:r>
            <a:endParaRPr lang="en-US"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3"/>
          </p:nvPr>
        </p:nvSpPr>
        <p:spPr>
          <a:xfrm>
            <a:off x="4887799" y="1550576"/>
            <a:ext cx="3755798" cy="552624"/>
          </a:xfrm>
        </p:spPr>
        <p:txBody>
          <a:bodyPr/>
          <a:lstStyle/>
          <a:p>
            <a:r>
              <a:rPr lang="bg-BG" dirty="0"/>
              <a:t>Получател/ Адресат(чл.5 ЗЕДЕУУ):</a:t>
            </a:r>
            <a:endParaRPr lang="en-US" dirty="0"/>
          </a:p>
        </p:txBody>
      </p:sp>
      <p:sp>
        <p:nvSpPr>
          <p:cNvPr id="7" name="Content Placeholder 6"/>
          <p:cNvSpPr>
            <a:spLocks noGrp="1"/>
          </p:cNvSpPr>
          <p:nvPr>
            <p:ph sz="quarter" idx="4"/>
          </p:nvPr>
        </p:nvSpPr>
        <p:spPr/>
        <p:txBody>
          <a:bodyPr/>
          <a:lstStyle/>
          <a:p>
            <a:r>
              <a:rPr lang="ru-RU" dirty="0"/>
              <a:t>Адресат на </a:t>
            </a:r>
            <a:r>
              <a:rPr lang="ru-RU" dirty="0" err="1"/>
              <a:t>електронното</a:t>
            </a:r>
            <a:r>
              <a:rPr lang="ru-RU" dirty="0"/>
              <a:t> изявление </a:t>
            </a:r>
            <a:r>
              <a:rPr lang="ru-RU" dirty="0" err="1"/>
              <a:t>може</a:t>
            </a:r>
            <a:r>
              <a:rPr lang="ru-RU" dirty="0"/>
              <a:t> да </a:t>
            </a:r>
            <a:r>
              <a:rPr lang="ru-RU" dirty="0" err="1"/>
              <a:t>бъде</a:t>
            </a:r>
            <a:r>
              <a:rPr lang="ru-RU" dirty="0"/>
              <a:t> лице, </a:t>
            </a:r>
            <a:r>
              <a:rPr lang="ru-RU" dirty="0" err="1"/>
              <a:t>което</a:t>
            </a:r>
            <a:r>
              <a:rPr lang="ru-RU" dirty="0"/>
              <a:t> по </a:t>
            </a:r>
            <a:r>
              <a:rPr lang="ru-RU" dirty="0" err="1"/>
              <a:t>силата</a:t>
            </a:r>
            <a:r>
              <a:rPr lang="ru-RU" dirty="0"/>
              <a:t> на закон е </a:t>
            </a:r>
            <a:r>
              <a:rPr lang="ru-RU" dirty="0" err="1"/>
              <a:t>длъжно</a:t>
            </a:r>
            <a:r>
              <a:rPr lang="ru-RU" dirty="0"/>
              <a:t> да </a:t>
            </a:r>
            <a:r>
              <a:rPr lang="ru-RU" dirty="0" err="1"/>
              <a:t>получава</a:t>
            </a:r>
            <a:r>
              <a:rPr lang="ru-RU" dirty="0"/>
              <a:t> </a:t>
            </a:r>
            <a:r>
              <a:rPr lang="ru-RU" dirty="0" err="1"/>
              <a:t>електронни</a:t>
            </a:r>
            <a:r>
              <a:rPr lang="ru-RU" dirty="0"/>
              <a:t> </a:t>
            </a:r>
            <a:r>
              <a:rPr lang="ru-RU" dirty="0" err="1"/>
              <a:t>изявления</a:t>
            </a:r>
            <a:r>
              <a:rPr lang="ru-RU" dirty="0"/>
              <a:t> </a:t>
            </a:r>
          </a:p>
          <a:p>
            <a:r>
              <a:rPr lang="ru-RU" dirty="0"/>
              <a:t>или </a:t>
            </a:r>
          </a:p>
          <a:p>
            <a:r>
              <a:rPr lang="ru-RU" dirty="0"/>
              <a:t>за </a:t>
            </a:r>
            <a:r>
              <a:rPr lang="ru-RU" dirty="0" err="1"/>
              <a:t>което</a:t>
            </a:r>
            <a:r>
              <a:rPr lang="ru-RU" dirty="0"/>
              <a:t> </a:t>
            </a:r>
            <a:r>
              <a:rPr lang="ru-RU" dirty="0" err="1"/>
              <a:t>въз</a:t>
            </a:r>
            <a:r>
              <a:rPr lang="ru-RU" dirty="0"/>
              <a:t> основа </a:t>
            </a:r>
            <a:r>
              <a:rPr lang="ru-RU" dirty="0">
                <a:solidFill>
                  <a:srgbClr val="FF0000"/>
                </a:solidFill>
              </a:rPr>
              <a:t>на </a:t>
            </a:r>
            <a:r>
              <a:rPr lang="ru-RU" dirty="0" err="1">
                <a:solidFill>
                  <a:srgbClr val="FF0000"/>
                </a:solidFill>
              </a:rPr>
              <a:t>недвусмислени</a:t>
            </a:r>
            <a:r>
              <a:rPr lang="ru-RU" dirty="0">
                <a:solidFill>
                  <a:srgbClr val="FF0000"/>
                </a:solidFill>
              </a:rPr>
              <a:t> </a:t>
            </a:r>
            <a:r>
              <a:rPr lang="ru-RU" dirty="0" err="1">
                <a:solidFill>
                  <a:srgbClr val="FF0000"/>
                </a:solidFill>
              </a:rPr>
              <a:t>обстоятелства</a:t>
            </a:r>
            <a:r>
              <a:rPr lang="ru-RU" dirty="0"/>
              <a:t> </a:t>
            </a:r>
            <a:r>
              <a:rPr lang="ru-RU" dirty="0" err="1"/>
              <a:t>може</a:t>
            </a:r>
            <a:r>
              <a:rPr lang="ru-RU" dirty="0"/>
              <a:t> да се смята, че се е </a:t>
            </a:r>
            <a:r>
              <a:rPr lang="ru-RU" dirty="0" err="1"/>
              <a:t>съгласило</a:t>
            </a:r>
            <a:r>
              <a:rPr lang="ru-RU" dirty="0"/>
              <a:t> да получи </a:t>
            </a:r>
            <a:r>
              <a:rPr lang="ru-RU" dirty="0" err="1"/>
              <a:t>изявлението</a:t>
            </a:r>
            <a:r>
              <a:rPr lang="ru-RU" dirty="0"/>
              <a:t> в </a:t>
            </a:r>
            <a:r>
              <a:rPr lang="ru-RU" dirty="0" err="1"/>
              <a:t>електронна</a:t>
            </a:r>
            <a:r>
              <a:rPr lang="ru-RU" dirty="0"/>
              <a:t> форма.</a:t>
            </a:r>
            <a:endParaRPr lang="en-US" dirty="0"/>
          </a:p>
        </p:txBody>
      </p:sp>
    </p:spTree>
    <p:extLst>
      <p:ext uri="{BB962C8B-B14F-4D97-AF65-F5344CB8AC3E}">
        <p14:creationId xmlns:p14="http://schemas.microsoft.com/office/powerpoint/2010/main" val="20568754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bg-BG" dirty="0">
                <a:latin typeface="Times New Roman" panose="02020603050405020304" pitchFamily="18" charset="0"/>
                <a:cs typeface="Times New Roman" panose="02020603050405020304" pitchFamily="18" charset="0"/>
              </a:rPr>
              <a:t>Посредник при електронното изявление:</a:t>
            </a:r>
            <a:br>
              <a:rPr lang="bg-BG" dirty="0"/>
            </a:br>
            <a:endParaRPr lang="en-US" dirty="0"/>
          </a:p>
        </p:txBody>
      </p:sp>
      <p:sp>
        <p:nvSpPr>
          <p:cNvPr id="9" name="Content Placeholder 8"/>
          <p:cNvSpPr>
            <a:spLocks noGrp="1"/>
          </p:cNvSpPr>
          <p:nvPr>
            <p:ph sz="half" idx="1"/>
          </p:nvPr>
        </p:nvSpPr>
        <p:spPr/>
        <p:txBody>
          <a:bodyPr>
            <a:normAutofit fontScale="92500" lnSpcReduction="20000"/>
          </a:bodyPr>
          <a:lstStyle/>
          <a:p>
            <a:r>
              <a:rPr lang="ru-RU" dirty="0">
                <a:latin typeface="Times New Roman" panose="02020603050405020304" pitchFamily="18" charset="0"/>
                <a:cs typeface="Times New Roman" panose="02020603050405020304" pitchFamily="18" charset="0"/>
              </a:rPr>
              <a:t>По </a:t>
            </a:r>
            <a:r>
              <a:rPr lang="ru-RU" dirty="0" err="1">
                <a:latin typeface="Times New Roman" panose="02020603050405020304" pitchFamily="18" charset="0"/>
                <a:cs typeface="Times New Roman" panose="02020603050405020304" pitchFamily="18" charset="0"/>
              </a:rPr>
              <a:t>възлагане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изпраща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получава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записва</a:t>
            </a:r>
            <a:r>
              <a:rPr lang="ru-RU" dirty="0">
                <a:latin typeface="Times New Roman" panose="02020603050405020304" pitchFamily="18" charset="0"/>
                <a:cs typeface="Times New Roman" panose="02020603050405020304" pitchFamily="18" charset="0"/>
              </a:rPr>
              <a:t> или </a:t>
            </a:r>
            <a:r>
              <a:rPr lang="ru-RU" dirty="0" err="1">
                <a:latin typeface="Times New Roman" panose="02020603050405020304" pitchFamily="18" charset="0"/>
                <a:cs typeface="Times New Roman" panose="02020603050405020304" pitchFamily="18" charset="0"/>
              </a:rPr>
              <a:t>съхранява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електронно</a:t>
            </a:r>
            <a:r>
              <a:rPr lang="ru-RU" dirty="0">
                <a:latin typeface="Times New Roman" panose="02020603050405020304" pitchFamily="18" charset="0"/>
                <a:cs typeface="Times New Roman" panose="02020603050405020304" pitchFamily="18" charset="0"/>
              </a:rPr>
              <a:t> изявление или </a:t>
            </a:r>
            <a:r>
              <a:rPr lang="ru-RU" dirty="0" err="1">
                <a:latin typeface="Times New Roman" panose="02020603050405020304" pitchFamily="18" charset="0"/>
                <a:cs typeface="Times New Roman" panose="02020603050405020304" pitchFamily="18" charset="0"/>
              </a:rPr>
              <a:t>извършва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други</a:t>
            </a:r>
            <a:r>
              <a:rPr lang="ru-RU" dirty="0">
                <a:latin typeface="Times New Roman" panose="02020603050405020304" pitchFamily="18" charset="0"/>
                <a:cs typeface="Times New Roman" panose="02020603050405020304" pitchFamily="18" charset="0"/>
              </a:rPr>
              <a:t> услуги, </a:t>
            </a:r>
            <a:r>
              <a:rPr lang="ru-RU" dirty="0" err="1">
                <a:latin typeface="Times New Roman" panose="02020603050405020304" pitchFamily="18" charset="0"/>
                <a:cs typeface="Times New Roman" panose="02020603050405020304" pitchFamily="18" charset="0"/>
              </a:rPr>
              <a:t>свързани</a:t>
            </a:r>
            <a:r>
              <a:rPr lang="ru-RU" dirty="0">
                <a:latin typeface="Times New Roman" panose="02020603050405020304" pitchFamily="18" charset="0"/>
                <a:cs typeface="Times New Roman" panose="02020603050405020304" pitchFamily="18" charset="0"/>
              </a:rPr>
              <a:t> с него.</a:t>
            </a:r>
          </a:p>
          <a:p>
            <a:r>
              <a:rPr lang="ru-RU" dirty="0" err="1">
                <a:latin typeface="Times New Roman" panose="02020603050405020304" pitchFamily="18" charset="0"/>
                <a:cs typeface="Times New Roman" panose="02020603050405020304" pitchFamily="18" charset="0"/>
              </a:rPr>
              <a:t>Отговаря</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следните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изисквания</a:t>
            </a:r>
            <a:r>
              <a:rPr lang="ru-RU" dirty="0">
                <a:latin typeface="Times New Roman" panose="02020603050405020304" pitchFamily="18" charset="0"/>
                <a:cs typeface="Times New Roman" panose="02020603050405020304" pitchFamily="18" charset="0"/>
              </a:rPr>
              <a:t>:</a:t>
            </a:r>
          </a:p>
          <a:p>
            <a:pPr lvl="1"/>
            <a:r>
              <a:rPr lang="ru-RU" dirty="0" err="1">
                <a:latin typeface="Times New Roman" panose="02020603050405020304" pitchFamily="18" charset="0"/>
                <a:cs typeface="Times New Roman" panose="02020603050405020304" pitchFamily="18" charset="0"/>
              </a:rPr>
              <a:t>разполага</a:t>
            </a:r>
            <a:r>
              <a:rPr lang="ru-RU" dirty="0">
                <a:latin typeface="Times New Roman" panose="02020603050405020304" pitchFamily="18" charset="0"/>
                <a:cs typeface="Times New Roman" panose="02020603050405020304" pitchFamily="18" charset="0"/>
              </a:rPr>
              <a:t> с </a:t>
            </a:r>
            <a:r>
              <a:rPr lang="ru-RU" dirty="0" err="1">
                <a:latin typeface="Times New Roman" panose="02020603050405020304" pitchFamily="18" charset="0"/>
                <a:cs typeface="Times New Roman" panose="02020603050405020304" pitchFamily="18" charset="0"/>
              </a:rPr>
              <a:t>техническо</a:t>
            </a:r>
            <a:r>
              <a:rPr lang="ru-RU" dirty="0">
                <a:latin typeface="Times New Roman" panose="02020603050405020304" pitchFamily="18" charset="0"/>
                <a:cs typeface="Times New Roman" panose="02020603050405020304" pitchFamily="18" charset="0"/>
              </a:rPr>
              <a:t> и технологично </a:t>
            </a:r>
            <a:r>
              <a:rPr lang="ru-RU" dirty="0" err="1">
                <a:latin typeface="Times New Roman" panose="02020603050405020304" pitchFamily="18" charset="0"/>
                <a:cs typeface="Times New Roman" panose="02020603050405020304" pitchFamily="18" charset="0"/>
              </a:rPr>
              <a:t>оборудване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което</a:t>
            </a:r>
            <a:r>
              <a:rPr lang="ru-RU" dirty="0">
                <a:latin typeface="Times New Roman" panose="02020603050405020304" pitchFamily="18" charset="0"/>
                <a:cs typeface="Times New Roman" panose="02020603050405020304" pitchFamily="18" charset="0"/>
              </a:rPr>
              <a:t> да </a:t>
            </a:r>
            <a:r>
              <a:rPr lang="ru-RU" dirty="0" err="1">
                <a:latin typeface="Times New Roman" panose="02020603050405020304" pitchFamily="18" charset="0"/>
                <a:cs typeface="Times New Roman" panose="02020603050405020304" pitchFamily="18" charset="0"/>
              </a:rPr>
              <a:t>осигурява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надеждност</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използваните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системи</a:t>
            </a:r>
            <a:r>
              <a:rPr lang="ru-RU" dirty="0">
                <a:latin typeface="Times New Roman" panose="02020603050405020304" pitchFamily="18" charset="0"/>
                <a:cs typeface="Times New Roman" panose="02020603050405020304" pitchFamily="18" charset="0"/>
              </a:rPr>
              <a:t>;</a:t>
            </a:r>
          </a:p>
          <a:p>
            <a:pPr lvl="1"/>
            <a:r>
              <a:rPr lang="ru-RU" dirty="0" err="1">
                <a:latin typeface="Times New Roman" panose="02020603050405020304" pitchFamily="18" charset="0"/>
                <a:cs typeface="Times New Roman" panose="02020603050405020304" pitchFamily="18" charset="0"/>
              </a:rPr>
              <a:t>поддържа</a:t>
            </a:r>
            <a:r>
              <a:rPr lang="ru-RU" dirty="0">
                <a:latin typeface="Times New Roman" panose="02020603050405020304" pitchFamily="18" charset="0"/>
                <a:cs typeface="Times New Roman" panose="02020603050405020304" pitchFamily="18" charset="0"/>
              </a:rPr>
              <a:t> персонал, </a:t>
            </a:r>
            <a:r>
              <a:rPr lang="ru-RU" dirty="0" err="1">
                <a:latin typeface="Times New Roman" panose="02020603050405020304" pitchFamily="18" charset="0"/>
                <a:cs typeface="Times New Roman" panose="02020603050405020304" pitchFamily="18" charset="0"/>
              </a:rPr>
              <a:t>притежаващ</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необходимите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експертни</a:t>
            </a:r>
            <a:r>
              <a:rPr lang="ru-RU" dirty="0">
                <a:latin typeface="Times New Roman" panose="02020603050405020304" pitchFamily="18" charset="0"/>
                <a:cs typeface="Times New Roman" panose="02020603050405020304" pitchFamily="18" charset="0"/>
              </a:rPr>
              <a:t> знания, опит и квалификация;</a:t>
            </a:r>
          </a:p>
          <a:p>
            <a:pPr lvl="1"/>
            <a:r>
              <a:rPr lang="ru-RU" dirty="0" err="1">
                <a:latin typeface="Times New Roman" panose="02020603050405020304" pitchFamily="18" charset="0"/>
                <a:cs typeface="Times New Roman" panose="02020603050405020304" pitchFamily="18" charset="0"/>
              </a:rPr>
              <a:t>осигурява</a:t>
            </a:r>
            <a:r>
              <a:rPr lang="ru-RU" dirty="0">
                <a:latin typeface="Times New Roman" panose="02020603050405020304" pitchFamily="18" charset="0"/>
                <a:cs typeface="Times New Roman" panose="02020603050405020304" pitchFamily="18" charset="0"/>
              </a:rPr>
              <a:t> условия за точно </a:t>
            </a:r>
            <a:r>
              <a:rPr lang="ru-RU" dirty="0" err="1">
                <a:latin typeface="Times New Roman" panose="02020603050405020304" pitchFamily="18" charset="0"/>
                <a:cs typeface="Times New Roman" panose="02020603050405020304" pitchFamily="18" charset="0"/>
              </a:rPr>
              <a:t>определяне</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времето</a:t>
            </a:r>
            <a:r>
              <a:rPr lang="ru-RU" dirty="0">
                <a:latin typeface="Times New Roman" panose="02020603050405020304" pitchFamily="18" charset="0"/>
                <a:cs typeface="Times New Roman" panose="02020603050405020304" pitchFamily="18" charset="0"/>
              </a:rPr>
              <a:t> и </a:t>
            </a:r>
            <a:r>
              <a:rPr lang="ru-RU" dirty="0" err="1">
                <a:latin typeface="Times New Roman" panose="02020603050405020304" pitchFamily="18" charset="0"/>
                <a:cs typeface="Times New Roman" panose="02020603050405020304" pitchFamily="18" charset="0"/>
              </a:rPr>
              <a:t>източника</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предаваните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електронни</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изявления</a:t>
            </a:r>
            <a:r>
              <a:rPr lang="ru-RU" dirty="0">
                <a:latin typeface="Times New Roman" panose="02020603050405020304" pitchFamily="18" charset="0"/>
                <a:cs typeface="Times New Roman" panose="02020603050405020304" pitchFamily="18" charset="0"/>
              </a:rPr>
              <a:t>;</a:t>
            </a:r>
          </a:p>
          <a:p>
            <a:pPr lvl="1"/>
            <a:r>
              <a:rPr lang="ru-RU" dirty="0" err="1">
                <a:latin typeface="Times New Roman" panose="02020603050405020304" pitchFamily="18" charset="0"/>
                <a:cs typeface="Times New Roman" panose="02020603050405020304" pitchFamily="18" charset="0"/>
              </a:rPr>
              <a:t>използва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надеждни</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системи</a:t>
            </a:r>
            <a:r>
              <a:rPr lang="ru-RU" dirty="0">
                <a:latin typeface="Times New Roman" panose="02020603050405020304" pitchFamily="18" charset="0"/>
                <a:cs typeface="Times New Roman" panose="02020603050405020304" pitchFamily="18" charset="0"/>
              </a:rPr>
              <a:t> за </a:t>
            </a:r>
            <a:r>
              <a:rPr lang="ru-RU" dirty="0" err="1">
                <a:latin typeface="Times New Roman" panose="02020603050405020304" pitchFamily="18" charset="0"/>
                <a:cs typeface="Times New Roman" panose="02020603050405020304" pitchFamily="18" charset="0"/>
              </a:rPr>
              <a:t>съхраняване</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информацията</a:t>
            </a:r>
            <a:r>
              <a:rPr lang="ru-RU" dirty="0">
                <a:latin typeface="Times New Roman" panose="02020603050405020304" pitchFamily="18" charset="0"/>
                <a:cs typeface="Times New Roman" panose="02020603050405020304" pitchFamily="18" charset="0"/>
              </a:rPr>
              <a:t> за </a:t>
            </a:r>
            <a:r>
              <a:rPr lang="ru-RU" dirty="0" err="1">
                <a:latin typeface="Times New Roman" panose="02020603050405020304" pitchFamily="18" charset="0"/>
                <a:cs typeface="Times New Roman" panose="02020603050405020304" pitchFamily="18" charset="0"/>
              </a:rPr>
              <a:t>времето</a:t>
            </a:r>
            <a:r>
              <a:rPr lang="ru-RU" dirty="0">
                <a:latin typeface="Times New Roman" panose="02020603050405020304" pitchFamily="18" charset="0"/>
                <a:cs typeface="Times New Roman" panose="02020603050405020304" pitchFamily="18" charset="0"/>
              </a:rPr>
              <a:t> и </a:t>
            </a:r>
            <a:r>
              <a:rPr lang="ru-RU" dirty="0" err="1">
                <a:latin typeface="Times New Roman" panose="02020603050405020304" pitchFamily="18" charset="0"/>
                <a:cs typeface="Times New Roman" panose="02020603050405020304" pitchFamily="18" charset="0"/>
              </a:rPr>
              <a:t>източника</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предваните</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изявления</a:t>
            </a:r>
            <a:r>
              <a:rPr lang="ru-RU" dirty="0">
                <a:latin typeface="Times New Roman" panose="02020603050405020304" pitchFamily="18" charset="0"/>
                <a:cs typeface="Times New Roman" panose="02020603050405020304" pitchFamily="18" charset="0"/>
              </a:rPr>
              <a:t>;</a:t>
            </a:r>
          </a:p>
          <a:p>
            <a:pPr lvl="1"/>
            <a:r>
              <a:rPr lang="ru-RU" dirty="0" err="1">
                <a:latin typeface="Times New Roman" panose="02020603050405020304" pitchFamily="18" charset="0"/>
                <a:cs typeface="Times New Roman" panose="02020603050405020304" pitchFamily="18" charset="0"/>
              </a:rPr>
              <a:t>съхранява</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информацията</a:t>
            </a:r>
            <a:r>
              <a:rPr lang="ru-RU" dirty="0">
                <a:latin typeface="Times New Roman" panose="02020603050405020304" pitchFamily="18" charset="0"/>
                <a:cs typeface="Times New Roman" panose="02020603050405020304" pitchFamily="18" charset="0"/>
              </a:rPr>
              <a:t> за </a:t>
            </a:r>
            <a:r>
              <a:rPr lang="ru-RU" dirty="0" err="1">
                <a:latin typeface="Times New Roman" panose="02020603050405020304" pitchFamily="18" charset="0"/>
                <a:cs typeface="Times New Roman" panose="02020603050405020304" pitchFamily="18" charset="0"/>
              </a:rPr>
              <a:t>времето</a:t>
            </a:r>
            <a:r>
              <a:rPr lang="ru-RU" dirty="0">
                <a:latin typeface="Times New Roman" panose="02020603050405020304" pitchFamily="18" charset="0"/>
                <a:cs typeface="Times New Roman" panose="02020603050405020304" pitchFamily="18" charset="0"/>
              </a:rPr>
              <a:t> и </a:t>
            </a:r>
            <a:r>
              <a:rPr lang="ru-RU" dirty="0" err="1">
                <a:latin typeface="Times New Roman" panose="02020603050405020304" pitchFamily="18" charset="0"/>
                <a:cs typeface="Times New Roman" panose="02020603050405020304" pitchFamily="18" charset="0"/>
              </a:rPr>
              <a:t>източника</a:t>
            </a:r>
            <a:r>
              <a:rPr lang="ru-RU" dirty="0">
                <a:latin typeface="Times New Roman" panose="02020603050405020304" pitchFamily="18" charset="0"/>
                <a:cs typeface="Times New Roman" panose="02020603050405020304" pitchFamily="18" charset="0"/>
              </a:rPr>
              <a:t> в срок от </a:t>
            </a:r>
            <a:r>
              <a:rPr lang="ru-RU" dirty="0" err="1">
                <a:latin typeface="Times New Roman" panose="02020603050405020304" pitchFamily="18" charset="0"/>
                <a:cs typeface="Times New Roman" panose="02020603050405020304" pitchFamily="18" charset="0"/>
              </a:rPr>
              <a:t>една</a:t>
            </a:r>
            <a:r>
              <a:rPr lang="ru-RU" dirty="0">
                <a:latin typeface="Times New Roman" panose="02020603050405020304" pitchFamily="18" charset="0"/>
                <a:cs typeface="Times New Roman" panose="02020603050405020304" pitchFamily="18" charset="0"/>
              </a:rPr>
              <a:t> година.</a:t>
            </a:r>
          </a:p>
        </p:txBody>
      </p:sp>
      <p:graphicFrame>
        <p:nvGraphicFramePr>
          <p:cNvPr id="7" name="Content Placeholder 6"/>
          <p:cNvGraphicFramePr>
            <a:graphicFrameLocks noGrp="1"/>
          </p:cNvGraphicFramePr>
          <p:nvPr>
            <p:ph sz="half" idx="2"/>
          </p:nvPr>
        </p:nvGraphicFramePr>
        <p:xfrm>
          <a:off x="4634823" y="1671200"/>
          <a:ext cx="4008987" cy="2724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ight Arrow 9"/>
          <p:cNvSpPr/>
          <p:nvPr/>
        </p:nvSpPr>
        <p:spPr>
          <a:xfrm>
            <a:off x="5532033" y="2120387"/>
            <a:ext cx="316283" cy="238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9"/>
          </a:p>
        </p:txBody>
      </p:sp>
      <p:sp>
        <p:nvSpPr>
          <p:cNvPr id="11" name="Right Arrow 10"/>
          <p:cNvSpPr/>
          <p:nvPr/>
        </p:nvSpPr>
        <p:spPr>
          <a:xfrm>
            <a:off x="7342593" y="3776032"/>
            <a:ext cx="442151" cy="742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9"/>
          </a:p>
        </p:txBody>
      </p:sp>
    </p:spTree>
    <p:extLst>
      <p:ext uri="{BB962C8B-B14F-4D97-AF65-F5344CB8AC3E}">
        <p14:creationId xmlns:p14="http://schemas.microsoft.com/office/powerpoint/2010/main" val="21141005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Време :</a:t>
            </a:r>
            <a:endParaRPr lang="en-US" dirty="0"/>
          </a:p>
        </p:txBody>
      </p:sp>
      <p:graphicFrame>
        <p:nvGraphicFramePr>
          <p:cNvPr id="4" name="Content Placeholder 3"/>
          <p:cNvGraphicFramePr>
            <a:graphicFrameLocks noGrp="1"/>
          </p:cNvGraphicFramePr>
          <p:nvPr>
            <p:ph idx="1"/>
          </p:nvPr>
        </p:nvGraphicFramePr>
        <p:xfrm>
          <a:off x="500405" y="1635374"/>
          <a:ext cx="8143192" cy="27587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56526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latin typeface="Times New Roman" panose="02020603050405020304" pitchFamily="18" charset="0"/>
                <a:cs typeface="Times New Roman" panose="02020603050405020304" pitchFamily="18" charset="0"/>
              </a:rPr>
              <a:t>Потвърждаване на </a:t>
            </a:r>
            <a:r>
              <a:rPr lang="ru-RU" dirty="0" err="1">
                <a:latin typeface="Times New Roman" panose="02020603050405020304" pitchFamily="18" charset="0"/>
                <a:cs typeface="Times New Roman" panose="02020603050405020304" pitchFamily="18" charset="0"/>
              </a:rPr>
              <a:t>получаването</a:t>
            </a:r>
            <a:r>
              <a:rPr lang="ru-RU" dirty="0">
                <a:latin typeface="Times New Roman" panose="02020603050405020304" pitchFamily="18" charset="0"/>
                <a:cs typeface="Times New Roman" panose="02020603050405020304" pitchFamily="18" charset="0"/>
              </a:rPr>
              <a:t> на </a:t>
            </a:r>
            <a:r>
              <a:rPr lang="ru-RU" dirty="0" err="1">
                <a:latin typeface="Times New Roman" panose="02020603050405020304" pitchFamily="18" charset="0"/>
                <a:cs typeface="Times New Roman" panose="02020603050405020304" pitchFamily="18" charset="0"/>
              </a:rPr>
              <a:t>електронното</a:t>
            </a:r>
            <a:r>
              <a:rPr lang="ru-RU" dirty="0">
                <a:latin typeface="Times New Roman" panose="02020603050405020304" pitchFamily="18" charset="0"/>
                <a:cs typeface="Times New Roman" panose="02020603050405020304" pitchFamily="18" charset="0"/>
              </a:rPr>
              <a:t> изявление :</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500405" y="1635374"/>
          <a:ext cx="8143192" cy="27587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2646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Изключения</a:t>
            </a:r>
            <a:endParaRPr/>
          </a:p>
        </p:txBody>
      </p:sp>
      <p:sp>
        <p:nvSpPr>
          <p:cNvPr id="326" name="Google Shape;326;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32500" lnSpcReduction="20000"/>
          </a:bodyPr>
          <a:lstStyle/>
          <a:p>
            <a:pPr marL="457200" marR="0" lvl="0" indent="-330200" algn="l" rtl="0">
              <a:lnSpc>
                <a:spcPct val="115000"/>
              </a:lnSpc>
              <a:spcBef>
                <a:spcPts val="120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нормативни и индивидуални актове на държавни органи за управление, актовете на съдилищата, както и официалните им преводи</a:t>
            </a:r>
            <a:endParaRPr sz="6400">
              <a:solidFill>
                <a:srgbClr val="000000"/>
              </a:solidFill>
              <a:latin typeface="Raleway"/>
              <a:ea typeface="Raleway"/>
              <a:cs typeface="Raleway"/>
              <a:sym typeface="Raleway"/>
            </a:endParaRPr>
          </a:p>
          <a:p>
            <a:pPr marL="457200" marR="0" lvl="0"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идеи и концепции</a:t>
            </a:r>
            <a:endParaRPr sz="6400">
              <a:solidFill>
                <a:srgbClr val="000000"/>
              </a:solidFill>
              <a:latin typeface="Raleway"/>
              <a:ea typeface="Raleway"/>
              <a:cs typeface="Raleway"/>
              <a:sym typeface="Raleway"/>
            </a:endParaRPr>
          </a:p>
          <a:p>
            <a:pPr marL="457200" marR="0" lvl="0"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фолклорни творби</a:t>
            </a:r>
            <a:endParaRPr sz="6400">
              <a:solidFill>
                <a:srgbClr val="000000"/>
              </a:solidFill>
              <a:latin typeface="Raleway"/>
              <a:ea typeface="Raleway"/>
              <a:cs typeface="Raleway"/>
              <a:sym typeface="Raleway"/>
            </a:endParaRPr>
          </a:p>
          <a:p>
            <a:pPr marL="457200" marR="0" lvl="0"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новини, факти, сведения и данни</a:t>
            </a:r>
            <a:endParaRPr sz="64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6400">
              <a:solidFill>
                <a:srgbClr val="000000"/>
              </a:solidFill>
              <a:latin typeface="Raleway"/>
              <a:ea typeface="Raleway"/>
              <a:cs typeface="Raleway"/>
              <a:sym typeface="Raleway"/>
            </a:endParaRPr>
          </a:p>
          <a:p>
            <a:pPr marL="0" lvl="0" indent="0" algn="l" rtl="0">
              <a:spcBef>
                <a:spcPts val="1200"/>
              </a:spcBef>
              <a:spcAft>
                <a:spcPts val="0"/>
              </a:spcAft>
              <a:buNone/>
            </a:pPr>
            <a:endParaRPr sz="4800">
              <a:solidFill>
                <a:srgbClr val="000000"/>
              </a:solidFill>
              <a:latin typeface="Raleway"/>
              <a:ea typeface="Raleway"/>
              <a:cs typeface="Raleway"/>
              <a:sym typeface="Raleway"/>
            </a:endParaRPr>
          </a:p>
          <a:p>
            <a:pPr marL="0" lvl="0" indent="0" algn="l" rtl="0">
              <a:spcBef>
                <a:spcPts val="1800"/>
              </a:spcBef>
              <a:spcAft>
                <a:spcPts val="0"/>
              </a:spcAft>
              <a:buNone/>
            </a:pPr>
            <a:endParaRPr sz="7600">
              <a:solidFill>
                <a:srgbClr val="000000"/>
              </a:solidFill>
              <a:latin typeface="Calibri"/>
              <a:ea typeface="Calibri"/>
              <a:cs typeface="Calibri"/>
              <a:sym typeface="Calibri"/>
            </a:endParaRPr>
          </a:p>
          <a:p>
            <a:pPr marL="0" lvl="0" indent="0" algn="l" rtl="0">
              <a:spcBef>
                <a:spcPts val="0"/>
              </a:spcBef>
              <a:spcAft>
                <a:spcPts val="1200"/>
              </a:spcAft>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Електронен подпис</a:t>
            </a:r>
            <a:endParaRPr lang="en-US" dirty="0"/>
          </a:p>
        </p:txBody>
      </p:sp>
      <p:sp>
        <p:nvSpPr>
          <p:cNvPr id="3" name="Text Placeholder 2"/>
          <p:cNvSpPr>
            <a:spLocks noGrp="1"/>
          </p:cNvSpPr>
          <p:nvPr>
            <p:ph type="body" idx="1"/>
          </p:nvPr>
        </p:nvSpPr>
        <p:spPr/>
        <p:txBody>
          <a:bodyPr/>
          <a:lstStyle/>
          <a:p>
            <a:r>
              <a:rPr lang="bg-BG" dirty="0"/>
              <a:t>Същност и видове</a:t>
            </a:r>
            <a:endParaRPr lang="en-US" dirty="0"/>
          </a:p>
        </p:txBody>
      </p:sp>
    </p:spTree>
    <p:extLst>
      <p:ext uri="{BB962C8B-B14F-4D97-AF65-F5344CB8AC3E}">
        <p14:creationId xmlns:p14="http://schemas.microsoft.com/office/powerpoint/2010/main" val="313854573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latin typeface="Times New Roman" panose="02020603050405020304" pitchFamily="18" charset="0"/>
                <a:cs typeface="Times New Roman" panose="02020603050405020304" pitchFamily="18" charset="0"/>
              </a:rPr>
              <a:t>Подписът:</a:t>
            </a:r>
            <a:endParaRPr lang="en-US"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p:txBody>
          <a:bodyPr/>
          <a:lstStyle/>
          <a:p>
            <a:r>
              <a:rPr lang="bg-BG" dirty="0">
                <a:latin typeface="Times New Roman" panose="02020603050405020304" pitchFamily="18" charset="0"/>
                <a:cs typeface="Times New Roman" panose="02020603050405020304" pitchFamily="18" charset="0"/>
              </a:rPr>
              <a:t>В традиционна среда</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2"/>
          </p:nvPr>
        </p:nvSpPr>
        <p:spPr/>
        <p:txBody>
          <a:bodyPr>
            <a:normAutofit fontScale="70000" lnSpcReduction="20000"/>
          </a:bodyPr>
          <a:lstStyle/>
          <a:p>
            <a:pPr>
              <a:buFont typeface="Wingdings" panose="05000000000000000000" pitchFamily="2" charset="2"/>
              <a:buChar char="Ø"/>
            </a:pPr>
            <a:r>
              <a:rPr lang="ru-RU" sz="1234" dirty="0" err="1">
                <a:latin typeface="Times New Roman" panose="02020603050405020304" pitchFamily="18" charset="0"/>
                <a:cs typeface="Times New Roman" panose="02020603050405020304" pitchFamily="18" charset="0"/>
              </a:rPr>
              <a:t>Подписът</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представлява</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саморъчно</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изписване</a:t>
            </a:r>
            <a:r>
              <a:rPr lang="ru-RU" sz="1234" dirty="0">
                <a:latin typeface="Times New Roman" panose="02020603050405020304" pitchFamily="18" charset="0"/>
                <a:cs typeface="Times New Roman" panose="02020603050405020304" pitchFamily="18" charset="0"/>
              </a:rPr>
              <a:t> на </a:t>
            </a:r>
            <a:r>
              <a:rPr lang="ru-RU" sz="1234" dirty="0" err="1">
                <a:latin typeface="Times New Roman" panose="02020603050405020304" pitchFamily="18" charset="0"/>
                <a:cs typeface="Times New Roman" panose="02020603050405020304" pitchFamily="18" charset="0"/>
              </a:rPr>
              <a:t>името</a:t>
            </a:r>
            <a:r>
              <a:rPr lang="ru-RU" sz="1234" dirty="0">
                <a:latin typeface="Times New Roman" panose="02020603050405020304" pitchFamily="18" charset="0"/>
                <a:cs typeface="Times New Roman" panose="02020603050405020304" pitchFamily="18" charset="0"/>
              </a:rPr>
              <a:t> на </a:t>
            </a:r>
            <a:r>
              <a:rPr lang="ru-RU" sz="1234" dirty="0" err="1">
                <a:latin typeface="Times New Roman" panose="02020603050405020304" pitchFamily="18" charset="0"/>
                <a:cs typeface="Times New Roman" panose="02020603050405020304" pitchFamily="18" charset="0"/>
              </a:rPr>
              <a:t>лицето</a:t>
            </a:r>
            <a:r>
              <a:rPr lang="ru-RU" sz="1234" dirty="0">
                <a:latin typeface="Times New Roman" panose="02020603050405020304" pitchFamily="18" charset="0"/>
                <a:cs typeface="Times New Roman" panose="02020603050405020304" pitchFamily="18" charset="0"/>
              </a:rPr>
              <a:t>, по начин, по </a:t>
            </a:r>
            <a:r>
              <a:rPr lang="ru-RU" sz="1234" dirty="0" err="1">
                <a:latin typeface="Times New Roman" panose="02020603050405020304" pitchFamily="18" charset="0"/>
                <a:cs typeface="Times New Roman" panose="02020603050405020304" pitchFamily="18" charset="0"/>
              </a:rPr>
              <a:t>който</a:t>
            </a:r>
            <a:r>
              <a:rPr lang="ru-RU" sz="1234" dirty="0">
                <a:latin typeface="Times New Roman" panose="02020603050405020304" pitchFamily="18" charset="0"/>
                <a:cs typeface="Times New Roman" panose="02020603050405020304" pitchFamily="18" charset="0"/>
              </a:rPr>
              <a:t> то е </a:t>
            </a:r>
            <a:r>
              <a:rPr lang="ru-RU" sz="1234" dirty="0" err="1">
                <a:latin typeface="Times New Roman" panose="02020603050405020304" pitchFamily="18" charset="0"/>
                <a:cs typeface="Times New Roman" panose="02020603050405020304" pitchFamily="18" charset="0"/>
              </a:rPr>
              <a:t>свикнало</a:t>
            </a:r>
            <a:r>
              <a:rPr lang="ru-RU" sz="1234" dirty="0">
                <a:latin typeface="Times New Roman" panose="02020603050405020304" pitchFamily="18" charset="0"/>
                <a:cs typeface="Times New Roman" panose="02020603050405020304" pitchFamily="18" charset="0"/>
              </a:rPr>
              <a:t> да </a:t>
            </a:r>
            <a:r>
              <a:rPr lang="ru-RU" sz="1234" dirty="0" err="1">
                <a:latin typeface="Times New Roman" panose="02020603050405020304" pitchFamily="18" charset="0"/>
                <a:cs typeface="Times New Roman" panose="02020603050405020304" pitchFamily="18" charset="0"/>
              </a:rPr>
              <a:t>го</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изписва</a:t>
            </a:r>
            <a:r>
              <a:rPr lang="ru-RU" sz="1234"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ru-RU" sz="1234" dirty="0" err="1">
                <a:latin typeface="Times New Roman" panose="02020603050405020304" pitchFamily="18" charset="0"/>
                <a:cs typeface="Times New Roman" panose="02020603050405020304" pitchFamily="18" charset="0"/>
              </a:rPr>
              <a:t>Няма</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изискване</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написаното</a:t>
            </a:r>
            <a:r>
              <a:rPr lang="ru-RU" sz="1234" dirty="0">
                <a:latin typeface="Times New Roman" panose="02020603050405020304" pitchFamily="18" charset="0"/>
                <a:cs typeface="Times New Roman" panose="02020603050405020304" pitchFamily="18" charset="0"/>
              </a:rPr>
              <a:t> да </a:t>
            </a:r>
            <a:r>
              <a:rPr lang="ru-RU" sz="1234" dirty="0" err="1">
                <a:latin typeface="Times New Roman" panose="02020603050405020304" pitchFamily="18" charset="0"/>
                <a:cs typeface="Times New Roman" panose="02020603050405020304" pitchFamily="18" charset="0"/>
              </a:rPr>
              <a:t>може</a:t>
            </a:r>
            <a:r>
              <a:rPr lang="ru-RU" sz="1234" dirty="0">
                <a:latin typeface="Times New Roman" panose="02020603050405020304" pitchFamily="18" charset="0"/>
                <a:cs typeface="Times New Roman" panose="02020603050405020304" pitchFamily="18" charset="0"/>
              </a:rPr>
              <a:t> да </a:t>
            </a:r>
            <a:r>
              <a:rPr lang="ru-RU" sz="1234" dirty="0" err="1">
                <a:latin typeface="Times New Roman" panose="02020603050405020304" pitchFamily="18" charset="0"/>
                <a:cs typeface="Times New Roman" panose="02020603050405020304" pitchFamily="18" charset="0"/>
              </a:rPr>
              <a:t>бъде</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прочетено</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нито</a:t>
            </a:r>
            <a:r>
              <a:rPr lang="ru-RU" sz="1234" dirty="0">
                <a:latin typeface="Times New Roman" panose="02020603050405020304" pitchFamily="18" charset="0"/>
                <a:cs typeface="Times New Roman" panose="02020603050405020304" pitchFamily="18" charset="0"/>
              </a:rPr>
              <a:t> да </a:t>
            </a:r>
            <a:r>
              <a:rPr lang="ru-RU" sz="1234" dirty="0" err="1">
                <a:latin typeface="Times New Roman" panose="02020603050405020304" pitchFamily="18" charset="0"/>
                <a:cs typeface="Times New Roman" panose="02020603050405020304" pitchFamily="18" charset="0"/>
              </a:rPr>
              <a:t>бъдат</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изписвани</a:t>
            </a:r>
            <a:r>
              <a:rPr lang="ru-RU" sz="1234" dirty="0">
                <a:latin typeface="Times New Roman" panose="02020603050405020304" pitchFamily="18" charset="0"/>
                <a:cs typeface="Times New Roman" panose="02020603050405020304" pitchFamily="18" charset="0"/>
              </a:rPr>
              <a:t> трите имена на </a:t>
            </a:r>
            <a:r>
              <a:rPr lang="ru-RU" sz="1234" dirty="0" err="1">
                <a:latin typeface="Times New Roman" panose="02020603050405020304" pitchFamily="18" charset="0"/>
                <a:cs typeface="Times New Roman" panose="02020603050405020304" pitchFamily="18" charset="0"/>
              </a:rPr>
              <a:t>подписващия</a:t>
            </a:r>
            <a:r>
              <a:rPr lang="ru-RU" sz="1234" dirty="0">
                <a:latin typeface="Times New Roman" panose="02020603050405020304" pitchFamily="18" charset="0"/>
                <a:cs typeface="Times New Roman" panose="02020603050405020304" pitchFamily="18" charset="0"/>
              </a:rPr>
              <a:t> се.</a:t>
            </a:r>
          </a:p>
          <a:p>
            <a:pPr>
              <a:buFont typeface="Wingdings" panose="05000000000000000000" pitchFamily="2" charset="2"/>
              <a:buChar char="Ø"/>
            </a:pPr>
            <a:r>
              <a:rPr lang="ru-RU" sz="1234" dirty="0" err="1">
                <a:latin typeface="Times New Roman" panose="02020603050405020304" pitchFamily="18" charset="0"/>
                <a:cs typeface="Times New Roman" panose="02020603050405020304" pitchFamily="18" charset="0"/>
              </a:rPr>
              <a:t>Неграмотните</a:t>
            </a:r>
            <a:r>
              <a:rPr lang="ru-RU" sz="1234" dirty="0">
                <a:latin typeface="Times New Roman" panose="02020603050405020304" pitchFamily="18" charset="0"/>
                <a:cs typeface="Times New Roman" panose="02020603050405020304" pitchFamily="18" charset="0"/>
              </a:rPr>
              <a:t> лица </a:t>
            </a:r>
            <a:r>
              <a:rPr lang="ru-RU" sz="1234" dirty="0" err="1">
                <a:latin typeface="Times New Roman" panose="02020603050405020304" pitchFamily="18" charset="0"/>
                <a:cs typeface="Times New Roman" panose="02020603050405020304" pitchFamily="18" charset="0"/>
              </a:rPr>
              <a:t>използват</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пръстов</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отпечатък</a:t>
            </a:r>
            <a:r>
              <a:rPr lang="ru-RU" sz="1234"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ru-RU" sz="1234" dirty="0" err="1">
                <a:latin typeface="Times New Roman" panose="02020603050405020304" pitchFamily="18" charset="0"/>
                <a:cs typeface="Times New Roman" panose="02020603050405020304" pitchFamily="18" charset="0"/>
              </a:rPr>
              <a:t>Връзката</a:t>
            </a:r>
            <a:r>
              <a:rPr lang="ru-RU" sz="1234" dirty="0">
                <a:latin typeface="Times New Roman" panose="02020603050405020304" pitchFamily="18" charset="0"/>
                <a:cs typeface="Times New Roman" panose="02020603050405020304" pitchFamily="18" charset="0"/>
              </a:rPr>
              <a:t> между </a:t>
            </a:r>
            <a:r>
              <a:rPr lang="ru-RU" sz="1234" dirty="0" err="1">
                <a:latin typeface="Times New Roman" panose="02020603050405020304" pitchFamily="18" charset="0"/>
                <a:cs typeface="Times New Roman" panose="02020603050405020304" pitchFamily="18" charset="0"/>
              </a:rPr>
              <a:t>подписа</a:t>
            </a:r>
            <a:r>
              <a:rPr lang="ru-RU" sz="1234" dirty="0">
                <a:latin typeface="Times New Roman" panose="02020603050405020304" pitchFamily="18" charset="0"/>
                <a:cs typeface="Times New Roman" panose="02020603050405020304" pitchFamily="18" charset="0"/>
              </a:rPr>
              <a:t> и </a:t>
            </a:r>
            <a:r>
              <a:rPr lang="ru-RU" sz="1234" dirty="0" err="1">
                <a:latin typeface="Times New Roman" panose="02020603050405020304" pitchFamily="18" charset="0"/>
                <a:cs typeface="Times New Roman" panose="02020603050405020304" pitchFamily="18" charset="0"/>
              </a:rPr>
              <a:t>лицето</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което</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го</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полага</a:t>
            </a:r>
            <a:r>
              <a:rPr lang="ru-RU" sz="1234" dirty="0">
                <a:latin typeface="Times New Roman" panose="02020603050405020304" pitchFamily="18" charset="0"/>
                <a:cs typeface="Times New Roman" panose="02020603050405020304" pitchFamily="18" charset="0"/>
              </a:rPr>
              <a:t> е основана на </a:t>
            </a:r>
            <a:r>
              <a:rPr lang="ru-RU" sz="1234" dirty="0" err="1">
                <a:latin typeface="Times New Roman" panose="02020603050405020304" pitchFamily="18" charset="0"/>
                <a:cs typeface="Times New Roman" panose="02020603050405020304" pitchFamily="18" charset="0"/>
              </a:rPr>
              <a:t>биометрични</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данни</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поведенчески</a:t>
            </a:r>
            <a:r>
              <a:rPr lang="ru-RU" sz="1234" dirty="0">
                <a:latin typeface="Times New Roman" panose="02020603050405020304" pitchFamily="18" charset="0"/>
                <a:cs typeface="Times New Roman" panose="02020603050405020304" pitchFamily="18" charset="0"/>
              </a:rPr>
              <a:t> при </a:t>
            </a:r>
            <a:r>
              <a:rPr lang="ru-RU" sz="1234" dirty="0" err="1">
                <a:latin typeface="Times New Roman" panose="02020603050405020304" pitchFamily="18" charset="0"/>
                <a:cs typeface="Times New Roman" panose="02020603050405020304" pitchFamily="18" charset="0"/>
              </a:rPr>
              <a:t>изписване</a:t>
            </a:r>
            <a:r>
              <a:rPr lang="ru-RU" sz="1234" dirty="0">
                <a:latin typeface="Times New Roman" panose="02020603050405020304" pitchFamily="18" charset="0"/>
                <a:cs typeface="Times New Roman" panose="02020603050405020304" pitchFamily="18" charset="0"/>
              </a:rPr>
              <a:t> или физиологически при </a:t>
            </a:r>
            <a:r>
              <a:rPr lang="ru-RU" sz="1234" dirty="0" err="1">
                <a:latin typeface="Times New Roman" panose="02020603050405020304" pitchFamily="18" charset="0"/>
                <a:cs typeface="Times New Roman" panose="02020603050405020304" pitchFamily="18" charset="0"/>
              </a:rPr>
              <a:t>пръстов</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отпечатък</a:t>
            </a:r>
            <a:r>
              <a:rPr lang="ru-RU" sz="1234"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ru-RU" sz="1234" dirty="0" err="1">
                <a:latin typeface="Times New Roman" panose="02020603050405020304" pitchFamily="18" charset="0"/>
                <a:cs typeface="Times New Roman" panose="02020603050405020304" pitchFamily="18" charset="0"/>
              </a:rPr>
              <a:t>Размества</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доказателствената</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тежест</a:t>
            </a:r>
            <a:r>
              <a:rPr lang="ru-RU" sz="1234" dirty="0">
                <a:latin typeface="Times New Roman" panose="02020603050405020304" pitchFamily="18" charset="0"/>
                <a:cs typeface="Times New Roman" panose="02020603050405020304" pitchFamily="18" charset="0"/>
              </a:rPr>
              <a:t>-при </a:t>
            </a:r>
            <a:r>
              <a:rPr lang="ru-RU" sz="1234" dirty="0" err="1">
                <a:latin typeface="Times New Roman" panose="02020603050405020304" pitchFamily="18" charset="0"/>
                <a:cs typeface="Times New Roman" panose="02020603050405020304" pitchFamily="18" charset="0"/>
              </a:rPr>
              <a:t>наличието</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му</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върху</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частен</a:t>
            </a:r>
            <a:r>
              <a:rPr lang="ru-RU" sz="1234" dirty="0">
                <a:latin typeface="Times New Roman" panose="02020603050405020304" pitchFamily="18" charset="0"/>
                <a:cs typeface="Times New Roman" panose="02020603050405020304" pitchFamily="18" charset="0"/>
              </a:rPr>
              <a:t> документ, </a:t>
            </a:r>
            <a:r>
              <a:rPr lang="ru-RU" sz="1234" dirty="0" err="1">
                <a:latin typeface="Times New Roman" panose="02020603050405020304" pitchFamily="18" charset="0"/>
                <a:cs typeface="Times New Roman" panose="02020603050405020304" pitchFamily="18" charset="0"/>
              </a:rPr>
              <a:t>лицето</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което</a:t>
            </a:r>
            <a:r>
              <a:rPr lang="ru-RU" sz="1234" dirty="0">
                <a:latin typeface="Times New Roman" panose="02020603050405020304" pitchFamily="18" charset="0"/>
                <a:cs typeface="Times New Roman" panose="02020603050405020304" pitchFamily="18" charset="0"/>
              </a:rPr>
              <a:t> е положило </a:t>
            </a:r>
            <a:r>
              <a:rPr lang="ru-RU" sz="1234" dirty="0" err="1">
                <a:latin typeface="Times New Roman" panose="02020603050405020304" pitchFamily="18" charset="0"/>
                <a:cs typeface="Times New Roman" panose="02020603050405020304" pitchFamily="18" charset="0"/>
              </a:rPr>
              <a:t>подписа</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трябва</a:t>
            </a:r>
            <a:r>
              <a:rPr lang="ru-RU" sz="1234" dirty="0">
                <a:latin typeface="Times New Roman" panose="02020603050405020304" pitchFamily="18" charset="0"/>
                <a:cs typeface="Times New Roman" panose="02020603050405020304" pitchFamily="18" charset="0"/>
              </a:rPr>
              <a:t> да </a:t>
            </a:r>
            <a:r>
              <a:rPr lang="ru-RU" sz="1234" dirty="0" err="1">
                <a:latin typeface="Times New Roman" panose="02020603050405020304" pitchFamily="18" charset="0"/>
                <a:cs typeface="Times New Roman" panose="02020603050405020304" pitchFamily="18" charset="0"/>
              </a:rPr>
              <a:t>докаже</a:t>
            </a:r>
            <a:r>
              <a:rPr lang="ru-RU" sz="1234" dirty="0">
                <a:latin typeface="Times New Roman" panose="02020603050405020304" pitchFamily="18" charset="0"/>
                <a:cs typeface="Times New Roman" panose="02020603050405020304" pitchFamily="18" charset="0"/>
              </a:rPr>
              <a:t>, че не </a:t>
            </a:r>
            <a:r>
              <a:rPr lang="ru-RU" sz="1234" dirty="0" err="1">
                <a:latin typeface="Times New Roman" panose="02020603050405020304" pitchFamily="18" charset="0"/>
                <a:cs typeface="Times New Roman" panose="02020603050405020304" pitchFamily="18" charset="0"/>
              </a:rPr>
              <a:t>го</a:t>
            </a:r>
            <a:r>
              <a:rPr lang="ru-RU" sz="1234" dirty="0">
                <a:latin typeface="Times New Roman" panose="02020603050405020304" pitchFamily="18" charset="0"/>
                <a:cs typeface="Times New Roman" panose="02020603050405020304" pitchFamily="18" charset="0"/>
              </a:rPr>
              <a:t> е полагало /</a:t>
            </a:r>
            <a:r>
              <a:rPr lang="ru-RU" sz="1234" dirty="0" err="1">
                <a:latin typeface="Times New Roman" panose="02020603050405020304" pitchFamily="18" charset="0"/>
                <a:cs typeface="Times New Roman" panose="02020603050405020304" pitchFamily="18" charset="0"/>
              </a:rPr>
              <a:t>обикновено</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отрицателни</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факти</a:t>
            </a:r>
            <a:r>
              <a:rPr lang="ru-RU" sz="1234" dirty="0">
                <a:latin typeface="Times New Roman" panose="02020603050405020304" pitchFamily="18" charset="0"/>
                <a:cs typeface="Times New Roman" panose="02020603050405020304" pitchFamily="18" charset="0"/>
              </a:rPr>
              <a:t> не се </a:t>
            </a:r>
            <a:r>
              <a:rPr lang="ru-RU" sz="1234" dirty="0" err="1">
                <a:latin typeface="Times New Roman" panose="02020603050405020304" pitchFamily="18" charset="0"/>
                <a:cs typeface="Times New Roman" panose="02020603050405020304" pitchFamily="18" charset="0"/>
              </a:rPr>
              <a:t>доказват</a:t>
            </a:r>
            <a:r>
              <a:rPr lang="ru-RU" sz="1234"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ru-RU" sz="1234" dirty="0" err="1">
                <a:latin typeface="Times New Roman" panose="02020603050405020304" pitchFamily="18" charset="0"/>
                <a:cs typeface="Times New Roman" panose="02020603050405020304" pitchFamily="18" charset="0"/>
              </a:rPr>
              <a:t>Веднъж</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поставен</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остава</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относително</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трайно</a:t>
            </a:r>
            <a:r>
              <a:rPr lang="ru-RU" sz="1234" dirty="0">
                <a:latin typeface="Times New Roman" panose="02020603050405020304" pitchFamily="18" charset="0"/>
                <a:cs typeface="Times New Roman" panose="02020603050405020304" pitchFamily="18" charset="0"/>
              </a:rPr>
              <a:t> </a:t>
            </a:r>
            <a:r>
              <a:rPr lang="ru-RU" sz="1234" dirty="0" err="1">
                <a:latin typeface="Times New Roman" panose="02020603050405020304" pitchFamily="18" charset="0"/>
                <a:cs typeface="Times New Roman" panose="02020603050405020304" pitchFamily="18" charset="0"/>
              </a:rPr>
              <a:t>върху</a:t>
            </a:r>
            <a:r>
              <a:rPr lang="ru-RU" sz="1234" dirty="0">
                <a:latin typeface="Times New Roman" panose="02020603050405020304" pitchFamily="18" charset="0"/>
                <a:cs typeface="Times New Roman" panose="02020603050405020304" pitchFamily="18" charset="0"/>
              </a:rPr>
              <a:t> документа.</a:t>
            </a:r>
          </a:p>
          <a:p>
            <a:pPr marL="0" indent="0">
              <a:buNone/>
            </a:pPr>
            <a:endParaRPr lang="en-US" dirty="0"/>
          </a:p>
        </p:txBody>
      </p:sp>
      <p:sp>
        <p:nvSpPr>
          <p:cNvPr id="6" name="Text Placeholder 5"/>
          <p:cNvSpPr>
            <a:spLocks noGrp="1"/>
          </p:cNvSpPr>
          <p:nvPr>
            <p:ph type="body" sz="quarter" idx="3"/>
          </p:nvPr>
        </p:nvSpPr>
        <p:spPr/>
        <p:txBody>
          <a:bodyPr/>
          <a:lstStyle/>
          <a:p>
            <a:r>
              <a:rPr lang="bg-BG" dirty="0">
                <a:latin typeface="Times New Roman" panose="02020603050405020304" pitchFamily="18" charset="0"/>
                <a:cs typeface="Times New Roman" panose="02020603050405020304" pitchFamily="18" charset="0"/>
              </a:rPr>
              <a:t>В електронна среда</a:t>
            </a:r>
            <a:endParaRPr lang="en-US" dirty="0">
              <a:latin typeface="Times New Roman" panose="02020603050405020304" pitchFamily="18" charset="0"/>
              <a:cs typeface="Times New Roman" panose="02020603050405020304" pitchFamily="18" charset="0"/>
            </a:endParaRPr>
          </a:p>
        </p:txBody>
      </p:sp>
      <p:sp>
        <p:nvSpPr>
          <p:cNvPr id="7" name="Content Placeholder 6"/>
          <p:cNvSpPr>
            <a:spLocks noGrp="1"/>
          </p:cNvSpPr>
          <p:nvPr>
            <p:ph sz="quarter" idx="4"/>
          </p:nvPr>
        </p:nvSpPr>
        <p:spPr>
          <a:xfrm>
            <a:off x="4661859" y="2194540"/>
            <a:ext cx="3981739" cy="1955798"/>
          </a:xfrm>
        </p:spPr>
        <p:txBody>
          <a:bodyPr>
            <a:normAutofit fontScale="70000" lnSpcReduction="20000"/>
          </a:bodyPr>
          <a:lstStyle/>
          <a:p>
            <a:pPr>
              <a:buFont typeface="Wingdings" panose="05000000000000000000" pitchFamily="2" charset="2"/>
              <a:buChar char="Ø"/>
            </a:pPr>
            <a:r>
              <a:rPr lang="en-US" dirty="0"/>
              <a:t> </a:t>
            </a:r>
            <a:r>
              <a:rPr lang="bg-BG" dirty="0">
                <a:latin typeface="Times New Roman" panose="02020603050405020304" pitchFamily="18" charset="0"/>
                <a:cs typeface="Times New Roman" panose="02020603050405020304" pitchFamily="18" charset="0"/>
              </a:rPr>
              <a:t>Представлява цифрова информация.</a:t>
            </a:r>
          </a:p>
          <a:p>
            <a:pPr>
              <a:buFont typeface="Wingdings" panose="05000000000000000000" pitchFamily="2" charset="2"/>
              <a:buChar char="Ø"/>
            </a:pPr>
            <a:r>
              <a:rPr lang="bg-BG" dirty="0">
                <a:latin typeface="Times New Roman" panose="02020603050405020304" pitchFamily="18" charset="0"/>
                <a:cs typeface="Times New Roman" panose="02020603050405020304" pitchFamily="18" charset="0"/>
              </a:rPr>
              <a:t>Може да бъде положен чрез различни технологии, но технологията не влияе на правната сила.</a:t>
            </a:r>
          </a:p>
          <a:p>
            <a:pPr>
              <a:buFont typeface="Wingdings" panose="05000000000000000000" pitchFamily="2" charset="2"/>
              <a:buChar char="Ø"/>
            </a:pPr>
            <a:r>
              <a:rPr lang="bg-BG" dirty="0">
                <a:latin typeface="Times New Roman" panose="02020603050405020304" pitchFamily="18" charset="0"/>
                <a:cs typeface="Times New Roman" panose="02020603050405020304" pitchFamily="18" charset="0"/>
              </a:rPr>
              <a:t>Срочен е.</a:t>
            </a:r>
          </a:p>
          <a:p>
            <a:pPr>
              <a:buFont typeface="Wingdings" panose="05000000000000000000" pitchFamily="2" charset="2"/>
              <a:buChar char="Ø"/>
            </a:pPr>
            <a:r>
              <a:rPr lang="bg-BG" dirty="0">
                <a:latin typeface="Times New Roman" panose="02020603050405020304" pitchFamily="18" charset="0"/>
                <a:cs typeface="Times New Roman" panose="02020603050405020304" pitchFamily="18" charset="0"/>
              </a:rPr>
              <a:t>Влияе се от развитието на технологиите.</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Digital signature</a:t>
            </a:r>
            <a:r>
              <a:rPr lang="bg-B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vs. electronic signature</a:t>
            </a:r>
            <a:r>
              <a:rPr lang="bg-BG"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1312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bg-BG" dirty="0">
                <a:latin typeface="Verdana" panose="020B0604030504040204" pitchFamily="34" charset="0"/>
                <a:ea typeface="Verdana" panose="020B0604030504040204" pitchFamily="34" charset="0"/>
                <a:cs typeface="Verdana" panose="020B0604030504040204" pitchFamily="34" charset="0"/>
              </a:rPr>
            </a:br>
            <a:r>
              <a:rPr lang="bg-BG" dirty="0">
                <a:latin typeface="Times New Roman" panose="02020603050405020304" pitchFamily="18" charset="0"/>
                <a:ea typeface="Verdana" panose="020B0604030504040204" pitchFamily="34" charset="0"/>
                <a:cs typeface="Times New Roman" panose="02020603050405020304" pitchFamily="18" charset="0"/>
              </a:rPr>
              <a:t>Видове електронни подписи:</a:t>
            </a:r>
          </a:p>
        </p:txBody>
      </p:sp>
      <p:graphicFrame>
        <p:nvGraphicFramePr>
          <p:cNvPr id="4" name="Content Placeholder 3"/>
          <p:cNvGraphicFramePr>
            <a:graphicFrameLocks noGrp="1"/>
          </p:cNvGraphicFramePr>
          <p:nvPr>
            <p:ph idx="1"/>
          </p:nvPr>
        </p:nvGraphicFramePr>
        <p:xfrm>
          <a:off x="571386" y="1792784"/>
          <a:ext cx="6346940" cy="2707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19820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txBox="1">
            <a:spLocks/>
          </p:cNvSpPr>
          <p:nvPr/>
        </p:nvSpPr>
        <p:spPr>
          <a:xfrm>
            <a:off x="392971" y="217863"/>
            <a:ext cx="8363213" cy="425054"/>
          </a:xfrm>
          <a:prstGeom prst="rect">
            <a:avLst/>
          </a:prstGeom>
          <a:solidFill>
            <a:srgbClr val="E3E9ED"/>
          </a:solidFill>
        </p:spPr>
        <p:txBody>
          <a:bodyPr/>
          <a:lstStyle>
            <a:lvl1pPr algn="l" defTabSz="512978" rtl="0" eaLnBrk="1" latinLnBrk="0" hangingPunct="1">
              <a:spcBef>
                <a:spcPct val="0"/>
              </a:spcBef>
              <a:buNone/>
              <a:defRPr sz="3142"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333128">
              <a:buClrTx/>
              <a:defRPr/>
            </a:pPr>
            <a:endParaRPr lang="en-US" sz="2040" b="1" dirty="0">
              <a:solidFill>
                <a:srgbClr val="002060"/>
              </a:solidFill>
              <a:latin typeface="Times New Roman" panose="02020603050405020304" pitchFamily="18" charset="0"/>
              <a:cs typeface="Times New Roman" panose="02020603050405020304" pitchFamily="18" charset="0"/>
            </a:endParaRPr>
          </a:p>
        </p:txBody>
      </p:sp>
      <p:cxnSp>
        <p:nvCxnSpPr>
          <p:cNvPr id="3" name="Право съединение 2"/>
          <p:cNvCxnSpPr/>
          <p:nvPr/>
        </p:nvCxnSpPr>
        <p:spPr>
          <a:xfrm>
            <a:off x="392971" y="636948"/>
            <a:ext cx="8363212" cy="5969"/>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 name="Правоъгълник 3"/>
          <p:cNvSpPr/>
          <p:nvPr/>
        </p:nvSpPr>
        <p:spPr>
          <a:xfrm flipV="1">
            <a:off x="392970" y="164955"/>
            <a:ext cx="8363213" cy="52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96906">
              <a:buClrTx/>
              <a:defRPr/>
            </a:pPr>
            <a:endParaRPr lang="en-US" sz="1169" kern="1200">
              <a:solidFill>
                <a:prstClr val="white"/>
              </a:solidFill>
              <a:latin typeface="Gill Sans MT" panose="020B0502020104020203"/>
            </a:endParaRPr>
          </a:p>
        </p:txBody>
      </p:sp>
      <p:sp>
        <p:nvSpPr>
          <p:cNvPr id="5" name="Правоъгълник 4"/>
          <p:cNvSpPr/>
          <p:nvPr/>
        </p:nvSpPr>
        <p:spPr>
          <a:xfrm>
            <a:off x="392970" y="191389"/>
            <a:ext cx="8363212" cy="435312"/>
          </a:xfrm>
          <a:prstGeom prst="rect">
            <a:avLst/>
          </a:prstGeom>
        </p:spPr>
        <p:txBody>
          <a:bodyPr wrap="square">
            <a:spAutoFit/>
          </a:bodyPr>
          <a:lstStyle/>
          <a:p>
            <a:pPr lvl="0" algn="ctr">
              <a:lnSpc>
                <a:spcPct val="150000"/>
              </a:lnSpc>
              <a:defRPr/>
            </a:pPr>
            <a:r>
              <a:rPr lang="ru-RU" sz="1688" b="1" dirty="0">
                <a:solidFill>
                  <a:srgbClr val="002060"/>
                </a:solidFill>
                <a:latin typeface="Times New Roman" panose="02020603050405020304" pitchFamily="18" charset="0"/>
                <a:cs typeface="Times New Roman" panose="02020603050405020304" pitchFamily="18" charset="0"/>
              </a:rPr>
              <a:t>(ОБИКНОВЕН) ЕЛЕКТРОНЕН </a:t>
            </a:r>
            <a:r>
              <a:rPr lang="ru-RU" sz="1688" b="1" kern="1200" dirty="0">
                <a:solidFill>
                  <a:srgbClr val="002060"/>
                </a:solidFill>
                <a:latin typeface="Times New Roman" panose="02020603050405020304" pitchFamily="18" charset="0"/>
                <a:ea typeface="+mn-ea"/>
                <a:cs typeface="Times New Roman" panose="02020603050405020304" pitchFamily="18" charset="0"/>
              </a:rPr>
              <a:t>ПОДПИС:</a:t>
            </a:r>
            <a:endParaRPr lang="en-US" sz="1688" b="1" kern="1200" dirty="0">
              <a:solidFill>
                <a:srgbClr val="002060"/>
              </a:solidFill>
              <a:latin typeface="Times New Roman" panose="02020603050405020304" pitchFamily="18" charset="0"/>
              <a:ea typeface="+mn-ea"/>
              <a:cs typeface="Times New Roman" panose="02020603050405020304" pitchFamily="18" charset="0"/>
            </a:endParaRPr>
          </a:p>
        </p:txBody>
      </p:sp>
      <p:graphicFrame>
        <p:nvGraphicFramePr>
          <p:cNvPr id="7" name="Diagram 6"/>
          <p:cNvGraphicFramePr/>
          <p:nvPr/>
        </p:nvGraphicFramePr>
        <p:xfrm>
          <a:off x="392970" y="909946"/>
          <a:ext cx="8363212" cy="2698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54642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latin typeface="Times New Roman" panose="02020603050405020304" pitchFamily="18" charset="0"/>
                <a:cs typeface="Times New Roman" panose="02020603050405020304" pitchFamily="18" charset="0"/>
              </a:rPr>
              <a:t>Усъвършенстван електронен подпис: </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500405" y="1635374"/>
          <a:ext cx="8143192" cy="27587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684144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latin typeface="Times New Roman" panose="02020603050405020304" pitchFamily="18" charset="0"/>
                <a:cs typeface="Times New Roman" panose="02020603050405020304" pitchFamily="18" charset="0"/>
              </a:rPr>
              <a:t>Квалифициран електронен подпис:</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500405" y="1635374"/>
          <a:ext cx="8143192" cy="27587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8187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latin typeface="Times New Roman" panose="02020603050405020304" pitchFamily="18" charset="0"/>
                <a:ea typeface="Verdana" panose="020B0604030504040204" pitchFamily="34" charset="0"/>
                <a:cs typeface="Times New Roman" panose="02020603050405020304" pitchFamily="18" charset="0"/>
              </a:rPr>
              <a:t>Квалифицирано удостоверение за </a:t>
            </a:r>
            <a:r>
              <a:rPr lang="ru-RU" dirty="0" err="1">
                <a:latin typeface="Times New Roman" panose="02020603050405020304" pitchFamily="18" charset="0"/>
                <a:ea typeface="Verdana" panose="020B0604030504040204" pitchFamily="34" charset="0"/>
                <a:cs typeface="Times New Roman" panose="02020603050405020304" pitchFamily="18" charset="0"/>
              </a:rPr>
              <a:t>електронни</a:t>
            </a:r>
            <a:r>
              <a:rPr lang="ru-RU" dirty="0">
                <a:latin typeface="Times New Roman" panose="02020603050405020304" pitchFamily="18" charset="0"/>
                <a:ea typeface="Verdana" panose="020B0604030504040204" pitchFamily="34" charset="0"/>
                <a:cs typeface="Times New Roman" panose="02020603050405020304" pitchFamily="18" charset="0"/>
              </a:rPr>
              <a:t> подписи:</a:t>
            </a:r>
            <a:endParaRPr lang="bg-BG"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 name="Content Placeholder 2"/>
          <p:cNvSpPr>
            <a:spLocks noGrp="1"/>
          </p:cNvSpPr>
          <p:nvPr>
            <p:ph idx="1"/>
          </p:nvPr>
        </p:nvSpPr>
        <p:spPr>
          <a:xfrm>
            <a:off x="571386" y="1832628"/>
            <a:ext cx="6346940" cy="3034936"/>
          </a:xfrm>
        </p:spPr>
        <p:txBody>
          <a:bodyPr>
            <a:normAutofit/>
          </a:bodyPr>
          <a:lstStyle/>
          <a:p>
            <a:pPr algn="just">
              <a:buFont typeface="Wingdings" panose="05000000000000000000" pitchFamily="2" charset="2"/>
              <a:buChar char="Ø"/>
            </a:pPr>
            <a:r>
              <a:rPr lang="ru-RU" sz="1477" b="1" u="sng" dirty="0">
                <a:latin typeface="Times New Roman" panose="02020603050405020304" pitchFamily="18" charset="0"/>
                <a:ea typeface="Verdana" panose="020B0604030504040204" pitchFamily="34" charset="0"/>
                <a:cs typeface="Times New Roman" panose="02020603050405020304" pitchFamily="18" charset="0"/>
              </a:rPr>
              <a:t>Удостоверение за </a:t>
            </a:r>
            <a:r>
              <a:rPr lang="ru-RU" sz="1477" b="1" u="sng" dirty="0" err="1">
                <a:latin typeface="Times New Roman" panose="02020603050405020304" pitchFamily="18" charset="0"/>
                <a:ea typeface="Verdana" panose="020B0604030504040204" pitchFamily="34" charset="0"/>
                <a:cs typeface="Times New Roman" panose="02020603050405020304" pitchFamily="18" charset="0"/>
              </a:rPr>
              <a:t>електронни</a:t>
            </a:r>
            <a:r>
              <a:rPr lang="ru-RU" sz="1477" b="1" u="sng" dirty="0">
                <a:latin typeface="Times New Roman" panose="02020603050405020304" pitchFamily="18" charset="0"/>
                <a:ea typeface="Verdana" panose="020B0604030504040204" pitchFamily="34" charset="0"/>
                <a:cs typeface="Times New Roman" panose="02020603050405020304" pitchFamily="18" charset="0"/>
              </a:rPr>
              <a:t> подписи</a:t>
            </a:r>
          </a:p>
          <a:p>
            <a:pPr marL="0" indent="0" algn="just">
              <a:buNone/>
            </a:pPr>
            <a:r>
              <a:rPr lang="ru-RU" sz="1477" dirty="0" err="1">
                <a:latin typeface="Times New Roman" panose="02020603050405020304" pitchFamily="18" charset="0"/>
                <a:ea typeface="Verdana" panose="020B0604030504040204" pitchFamily="34" charset="0"/>
                <a:cs typeface="Times New Roman" panose="02020603050405020304" pitchFamily="18" charset="0"/>
              </a:rPr>
              <a:t>Електронен</a:t>
            </a:r>
            <a:r>
              <a:rPr lang="ru-RU" sz="1477" dirty="0">
                <a:latin typeface="Times New Roman" panose="02020603050405020304" pitchFamily="18" charset="0"/>
                <a:ea typeface="Verdana" panose="020B0604030504040204" pitchFamily="34" charset="0"/>
                <a:cs typeface="Times New Roman" panose="02020603050405020304" pitchFamily="18" charset="0"/>
              </a:rPr>
              <a:t> атестат, който свързва данните за валидиране на </a:t>
            </a:r>
            <a:r>
              <a:rPr lang="ru-RU" sz="1477" dirty="0" err="1">
                <a:latin typeface="Times New Roman" panose="02020603050405020304" pitchFamily="18" charset="0"/>
                <a:ea typeface="Verdana" panose="020B0604030504040204" pitchFamily="34" charset="0"/>
                <a:cs typeface="Times New Roman" panose="02020603050405020304" pitchFamily="18" charset="0"/>
              </a:rPr>
              <a:t>електронен</a:t>
            </a:r>
            <a:r>
              <a:rPr lang="ru-RU" sz="1477" dirty="0">
                <a:latin typeface="Times New Roman" panose="02020603050405020304" pitchFamily="18" charset="0"/>
                <a:ea typeface="Verdana" panose="020B0604030504040204" pitchFamily="34" charset="0"/>
                <a:cs typeface="Times New Roman" panose="02020603050405020304" pitchFamily="18" charset="0"/>
              </a:rPr>
              <a:t> </a:t>
            </a:r>
            <a:r>
              <a:rPr lang="ru-RU" sz="1477" dirty="0" err="1">
                <a:latin typeface="Times New Roman" panose="02020603050405020304" pitchFamily="18" charset="0"/>
                <a:ea typeface="Verdana" panose="020B0604030504040204" pitchFamily="34" charset="0"/>
                <a:cs typeface="Times New Roman" panose="02020603050405020304" pitchFamily="18" charset="0"/>
              </a:rPr>
              <a:t>подпис</a:t>
            </a:r>
            <a:r>
              <a:rPr lang="ru-RU" sz="1477" dirty="0">
                <a:latin typeface="Times New Roman" panose="02020603050405020304" pitchFamily="18" charset="0"/>
                <a:ea typeface="Verdana" panose="020B0604030504040204" pitchFamily="34" charset="0"/>
                <a:cs typeface="Times New Roman" panose="02020603050405020304" pitchFamily="18" charset="0"/>
              </a:rPr>
              <a:t> (публичен ключ) с физическо лице и потвърждава най-малко името или псевдонима на </a:t>
            </a:r>
            <a:r>
              <a:rPr lang="ru-RU" sz="1477" dirty="0" err="1">
                <a:latin typeface="Times New Roman" panose="02020603050405020304" pitchFamily="18" charset="0"/>
                <a:ea typeface="Verdana" panose="020B0604030504040204" pitchFamily="34" charset="0"/>
                <a:cs typeface="Times New Roman" panose="02020603050405020304" pitchFamily="18" charset="0"/>
              </a:rPr>
              <a:t>това</a:t>
            </a:r>
            <a:r>
              <a:rPr lang="ru-RU" sz="1477" dirty="0">
                <a:latin typeface="Times New Roman" panose="02020603050405020304" pitchFamily="18" charset="0"/>
                <a:ea typeface="Verdana" panose="020B0604030504040204" pitchFamily="34" charset="0"/>
                <a:cs typeface="Times New Roman" panose="02020603050405020304" pitchFamily="18" charset="0"/>
              </a:rPr>
              <a:t> лице.</a:t>
            </a:r>
            <a:endParaRPr lang="en-US" sz="1477" dirty="0">
              <a:latin typeface="Times New Roman" panose="02020603050405020304" pitchFamily="18" charset="0"/>
              <a:ea typeface="Verdana" panose="020B0604030504040204" pitchFamily="34" charset="0"/>
              <a:cs typeface="Times New Roman" panose="02020603050405020304" pitchFamily="18" charset="0"/>
            </a:endParaRPr>
          </a:p>
          <a:p>
            <a:pPr algn="just">
              <a:buFont typeface="Wingdings" panose="05000000000000000000" pitchFamily="2" charset="2"/>
              <a:buChar char="Ø"/>
            </a:pPr>
            <a:r>
              <a:rPr lang="bg-BG" sz="1477" b="1" u="sng" dirty="0">
                <a:latin typeface="Times New Roman" panose="02020603050405020304" pitchFamily="18" charset="0"/>
                <a:ea typeface="Verdana" panose="020B0604030504040204" pitchFamily="34" charset="0"/>
                <a:cs typeface="Times New Roman" panose="02020603050405020304" pitchFamily="18" charset="0"/>
              </a:rPr>
              <a:t>Квалифицирано удостоверение за електронни подписи</a:t>
            </a:r>
          </a:p>
          <a:p>
            <a:pPr marL="0" indent="0" algn="just">
              <a:buNone/>
            </a:pPr>
            <a:r>
              <a:rPr lang="bg-BG" sz="1477" dirty="0">
                <a:latin typeface="Times New Roman" panose="02020603050405020304" pitchFamily="18" charset="0"/>
                <a:ea typeface="Verdana" panose="020B0604030504040204" pitchFamily="34" charset="0"/>
                <a:cs typeface="Times New Roman" panose="02020603050405020304" pitchFamily="18" charset="0"/>
              </a:rPr>
              <a:t>Удостоверение за електронен подпис, </a:t>
            </a:r>
            <a:r>
              <a:rPr lang="ru-RU" sz="1477" dirty="0">
                <a:latin typeface="Times New Roman" panose="02020603050405020304" pitchFamily="18" charset="0"/>
                <a:ea typeface="Verdana" panose="020B0604030504040204" pitchFamily="34" charset="0"/>
                <a:cs typeface="Times New Roman" panose="02020603050405020304" pitchFamily="18" charset="0"/>
              </a:rPr>
              <a:t> което се издава от доставчик на квалифицирани удостоверителни услуги и </a:t>
            </a:r>
            <a:r>
              <a:rPr lang="ru-RU" sz="1477" dirty="0" err="1">
                <a:latin typeface="Times New Roman" panose="02020603050405020304" pitchFamily="18" charset="0"/>
                <a:ea typeface="Verdana" panose="020B0604030504040204" pitchFamily="34" charset="0"/>
                <a:cs typeface="Times New Roman" panose="02020603050405020304" pitchFamily="18" charset="0"/>
              </a:rPr>
              <a:t>отговаря</a:t>
            </a:r>
            <a:r>
              <a:rPr lang="ru-RU" sz="1477" dirty="0">
                <a:latin typeface="Times New Roman" panose="02020603050405020304" pitchFamily="18" charset="0"/>
                <a:ea typeface="Verdana" panose="020B0604030504040204" pitchFamily="34" charset="0"/>
                <a:cs typeface="Times New Roman" panose="02020603050405020304" pitchFamily="18" charset="0"/>
              </a:rPr>
              <a:t> на нормативно </a:t>
            </a:r>
            <a:r>
              <a:rPr lang="ru-RU" sz="1477" dirty="0" err="1">
                <a:latin typeface="Times New Roman" panose="02020603050405020304" pitchFamily="18" charset="0"/>
                <a:ea typeface="Verdana" panose="020B0604030504040204" pitchFamily="34" charset="0"/>
                <a:cs typeface="Times New Roman" panose="02020603050405020304" pitchFamily="18" charset="0"/>
              </a:rPr>
              <a:t>определени</a:t>
            </a:r>
            <a:r>
              <a:rPr lang="ru-RU" sz="1477" dirty="0">
                <a:latin typeface="Times New Roman" panose="02020603050405020304" pitchFamily="18" charset="0"/>
                <a:ea typeface="Verdana" panose="020B0604030504040204" pitchFamily="34" charset="0"/>
                <a:cs typeface="Times New Roman" panose="02020603050405020304" pitchFamily="18" charset="0"/>
              </a:rPr>
              <a:t> изисквания.</a:t>
            </a:r>
          </a:p>
          <a:p>
            <a:pPr marL="0" indent="0" algn="just">
              <a:buNone/>
            </a:pPr>
            <a:endParaRPr lang="bg-BG" dirty="0"/>
          </a:p>
        </p:txBody>
      </p:sp>
    </p:spTree>
    <p:extLst>
      <p:ext uri="{BB962C8B-B14F-4D97-AF65-F5344CB8AC3E}">
        <p14:creationId xmlns:p14="http://schemas.microsoft.com/office/powerpoint/2010/main" val="28652964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023" y="490180"/>
            <a:ext cx="6530304" cy="803067"/>
          </a:xfrm>
        </p:spPr>
        <p:txBody>
          <a:bodyPr>
            <a:normAutofit fontScale="90000"/>
          </a:bodyPr>
          <a:lstStyle/>
          <a:p>
            <a:r>
              <a:rPr lang="ru-RU" dirty="0">
                <a:latin typeface="Times New Roman" panose="02020603050405020304" pitchFamily="18" charset="0"/>
                <a:ea typeface="Verdana" panose="020B0604030504040204" pitchFamily="34" charset="0"/>
                <a:cs typeface="Times New Roman" panose="02020603050405020304" pitchFamily="18" charset="0"/>
              </a:rPr>
              <a:t>Устройство за създаване на </a:t>
            </a:r>
            <a:r>
              <a:rPr lang="ru-RU" dirty="0" err="1">
                <a:latin typeface="Times New Roman" panose="02020603050405020304" pitchFamily="18" charset="0"/>
                <a:ea typeface="Verdana" panose="020B0604030504040204" pitchFamily="34" charset="0"/>
                <a:cs typeface="Times New Roman" panose="02020603050405020304" pitchFamily="18" charset="0"/>
              </a:rPr>
              <a:t>квалифициран</a:t>
            </a:r>
            <a:r>
              <a:rPr lang="ru-RU" dirty="0">
                <a:latin typeface="Times New Roman" panose="02020603050405020304" pitchFamily="18" charset="0"/>
                <a:ea typeface="Verdana" panose="020B0604030504040204" pitchFamily="34" charset="0"/>
                <a:cs typeface="Times New Roman" panose="02020603050405020304" pitchFamily="18" charset="0"/>
              </a:rPr>
              <a:t> </a:t>
            </a:r>
            <a:r>
              <a:rPr lang="ru-RU" dirty="0" err="1">
                <a:latin typeface="Times New Roman" panose="02020603050405020304" pitchFamily="18" charset="0"/>
                <a:ea typeface="Verdana" panose="020B0604030504040204" pitchFamily="34" charset="0"/>
                <a:cs typeface="Times New Roman" panose="02020603050405020304" pitchFamily="18" charset="0"/>
              </a:rPr>
              <a:t>електронен</a:t>
            </a:r>
            <a:r>
              <a:rPr lang="ru-RU" dirty="0">
                <a:latin typeface="Times New Roman" panose="02020603050405020304" pitchFamily="18" charset="0"/>
                <a:ea typeface="Verdana" panose="020B0604030504040204" pitchFamily="34" charset="0"/>
                <a:cs typeface="Times New Roman" panose="02020603050405020304" pitchFamily="18" charset="0"/>
              </a:rPr>
              <a:t> </a:t>
            </a:r>
            <a:r>
              <a:rPr lang="ru-RU" dirty="0" err="1">
                <a:latin typeface="Times New Roman" panose="02020603050405020304" pitchFamily="18" charset="0"/>
                <a:ea typeface="Verdana" panose="020B0604030504040204" pitchFamily="34" charset="0"/>
                <a:cs typeface="Times New Roman" panose="02020603050405020304" pitchFamily="18" charset="0"/>
              </a:rPr>
              <a:t>подпис</a:t>
            </a:r>
            <a:r>
              <a:rPr lang="ru-RU" dirty="0">
                <a:latin typeface="Times New Roman" panose="02020603050405020304" pitchFamily="18" charset="0"/>
                <a:ea typeface="Verdana" panose="020B0604030504040204" pitchFamily="34" charset="0"/>
                <a:cs typeface="Times New Roman" panose="02020603050405020304" pitchFamily="18" charset="0"/>
              </a:rPr>
              <a:t>:</a:t>
            </a:r>
            <a:endParaRPr lang="bg-BG"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3" name="Content Placeholder 2"/>
          <p:cNvSpPr>
            <a:spLocks noGrp="1"/>
          </p:cNvSpPr>
          <p:nvPr>
            <p:ph idx="1"/>
          </p:nvPr>
        </p:nvSpPr>
        <p:spPr>
          <a:xfrm>
            <a:off x="388022" y="1363869"/>
            <a:ext cx="8336349" cy="3615231"/>
          </a:xfrm>
        </p:spPr>
        <p:txBody>
          <a:bodyPr>
            <a:normAutofit/>
          </a:bodyPr>
          <a:lstStyle/>
          <a:p>
            <a:pPr algn="just">
              <a:buFont typeface="Wingdings" panose="05000000000000000000" pitchFamily="2" charset="2"/>
              <a:buChar char="Ø"/>
            </a:pPr>
            <a:r>
              <a:rPr lang="ru-RU" sz="1477" dirty="0" err="1">
                <a:latin typeface="Times New Roman" panose="02020603050405020304" pitchFamily="18" charset="0"/>
                <a:ea typeface="Verdana" panose="020B0604030504040204" pitchFamily="34" charset="0"/>
                <a:cs typeface="Times New Roman" panose="02020603050405020304" pitchFamily="18" charset="0"/>
              </a:rPr>
              <a:t>Конфигуриран</a:t>
            </a:r>
            <a:r>
              <a:rPr lang="ru-RU" sz="1477" dirty="0">
                <a:latin typeface="Times New Roman" panose="02020603050405020304" pitchFamily="18" charset="0"/>
                <a:ea typeface="Verdana" panose="020B0604030504040204" pitchFamily="34" charset="0"/>
                <a:cs typeface="Times New Roman" panose="02020603050405020304" pitchFamily="18" charset="0"/>
              </a:rPr>
              <a:t> </a:t>
            </a:r>
            <a:r>
              <a:rPr lang="ru-RU" sz="1477"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софтуер</a:t>
            </a:r>
            <a:r>
              <a:rPr lang="ru-RU" sz="1477" dirty="0">
                <a:latin typeface="Times New Roman" panose="02020603050405020304" pitchFamily="18" charset="0"/>
                <a:ea typeface="Verdana" panose="020B0604030504040204" pitchFamily="34" charset="0"/>
                <a:cs typeface="Times New Roman" panose="02020603050405020304" pitchFamily="18" charset="0"/>
              </a:rPr>
              <a:t> или хардуер, който се използва за създаването на </a:t>
            </a:r>
            <a:r>
              <a:rPr lang="ru-RU" sz="1477" dirty="0" err="1">
                <a:latin typeface="Times New Roman" panose="02020603050405020304" pitchFamily="18" charset="0"/>
                <a:ea typeface="Verdana" panose="020B0604030504040204" pitchFamily="34" charset="0"/>
                <a:cs typeface="Times New Roman" panose="02020603050405020304" pitchFamily="18" charset="0"/>
              </a:rPr>
              <a:t>електронен</a:t>
            </a:r>
            <a:r>
              <a:rPr lang="ru-RU" sz="1477" dirty="0">
                <a:latin typeface="Times New Roman" panose="02020603050405020304" pitchFamily="18" charset="0"/>
                <a:ea typeface="Verdana" panose="020B0604030504040204" pitchFamily="34" charset="0"/>
                <a:cs typeface="Times New Roman" panose="02020603050405020304" pitchFamily="18" charset="0"/>
              </a:rPr>
              <a:t> </a:t>
            </a:r>
            <a:r>
              <a:rPr lang="ru-RU" sz="1477" dirty="0" err="1">
                <a:latin typeface="Times New Roman" panose="02020603050405020304" pitchFamily="18" charset="0"/>
                <a:ea typeface="Verdana" panose="020B0604030504040204" pitchFamily="34" charset="0"/>
                <a:cs typeface="Times New Roman" panose="02020603050405020304" pitchFamily="18" charset="0"/>
              </a:rPr>
              <a:t>подпис</a:t>
            </a:r>
            <a:r>
              <a:rPr lang="ru-RU" sz="1477" dirty="0">
                <a:latin typeface="Times New Roman" panose="02020603050405020304" pitchFamily="18" charset="0"/>
                <a:ea typeface="Verdana" panose="020B0604030504040204" pitchFamily="34" charset="0"/>
                <a:cs typeface="Times New Roman" panose="02020603050405020304" pitchFamily="18" charset="0"/>
              </a:rPr>
              <a:t>/</a:t>
            </a:r>
            <a:r>
              <a:rPr lang="ru-RU" sz="1477"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облачен </a:t>
            </a:r>
            <a:r>
              <a:rPr lang="ru-RU" sz="1477" dirty="0" err="1">
                <a:solidFill>
                  <a:srgbClr val="FF0000"/>
                </a:solidFill>
                <a:latin typeface="Times New Roman" panose="02020603050405020304" pitchFamily="18" charset="0"/>
                <a:ea typeface="Verdana" panose="020B0604030504040204" pitchFamily="34" charset="0"/>
                <a:cs typeface="Times New Roman" panose="02020603050405020304" pitchFamily="18" charset="0"/>
              </a:rPr>
              <a:t>подпис</a:t>
            </a:r>
            <a:r>
              <a:rPr lang="ru-RU" sz="1477" dirty="0">
                <a:latin typeface="Times New Roman" panose="02020603050405020304" pitchFamily="18" charset="0"/>
                <a:ea typeface="Verdana" panose="020B0604030504040204" pitchFamily="34" charset="0"/>
                <a:cs typeface="Times New Roman" panose="02020603050405020304" pitchFamily="18" charset="0"/>
              </a:rPr>
              <a:t>/, което отговаря на минимални изисквания за сигурност;</a:t>
            </a:r>
            <a:endParaRPr lang="ru-RU"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ru-RU" sz="1477" dirty="0">
                <a:latin typeface="Times New Roman" panose="02020603050405020304" pitchFamily="18" charset="0"/>
                <a:ea typeface="Verdana" panose="020B0604030504040204" pitchFamily="34" charset="0"/>
                <a:cs typeface="Times New Roman" panose="02020603050405020304" pitchFamily="18" charset="0"/>
              </a:rPr>
              <a:t>Не </a:t>
            </a:r>
            <a:r>
              <a:rPr lang="ru-RU" sz="1477" dirty="0" err="1">
                <a:latin typeface="Times New Roman" panose="02020603050405020304" pitchFamily="18" charset="0"/>
                <a:ea typeface="Verdana" panose="020B0604030504040204" pitchFamily="34" charset="0"/>
                <a:cs typeface="Times New Roman" panose="02020603050405020304" pitchFamily="18" charset="0"/>
              </a:rPr>
              <a:t>изменя</a:t>
            </a:r>
            <a:r>
              <a:rPr lang="ru-RU" sz="1477" dirty="0">
                <a:latin typeface="Times New Roman" panose="02020603050405020304" pitchFamily="18" charset="0"/>
                <a:ea typeface="Verdana" panose="020B0604030504040204" pitchFamily="34" charset="0"/>
                <a:cs typeface="Times New Roman" panose="02020603050405020304" pitchFamily="18" charset="0"/>
              </a:rPr>
              <a:t> данните, които ще бъдат подписвани, и не препятстват представянето им на титуляря на електронния подпис преди подписване.</a:t>
            </a:r>
          </a:p>
          <a:p>
            <a:pPr algn="just">
              <a:buFont typeface="Wingdings" panose="05000000000000000000" pitchFamily="2" charset="2"/>
              <a:buChar char="Ø"/>
            </a:pPr>
            <a:r>
              <a:rPr lang="ru-RU" sz="1477" dirty="0">
                <a:latin typeface="Times New Roman" panose="02020603050405020304" pitchFamily="18" charset="0"/>
                <a:ea typeface="Verdana" panose="020B0604030504040204" pitchFamily="34" charset="0"/>
                <a:cs typeface="Times New Roman" panose="02020603050405020304" pitchFamily="18" charset="0"/>
              </a:rPr>
              <a:t>Генерирането или управлението на данни за създаване на </a:t>
            </a:r>
            <a:r>
              <a:rPr lang="ru-RU" sz="1477" dirty="0" err="1">
                <a:latin typeface="Times New Roman" panose="02020603050405020304" pitchFamily="18" charset="0"/>
                <a:ea typeface="Verdana" panose="020B0604030504040204" pitchFamily="34" charset="0"/>
                <a:cs typeface="Times New Roman" panose="02020603050405020304" pitchFamily="18" charset="0"/>
              </a:rPr>
              <a:t>електронен</a:t>
            </a:r>
            <a:r>
              <a:rPr lang="ru-RU" sz="1477" dirty="0">
                <a:latin typeface="Times New Roman" panose="02020603050405020304" pitchFamily="18" charset="0"/>
                <a:ea typeface="Verdana" panose="020B0604030504040204" pitchFamily="34" charset="0"/>
                <a:cs typeface="Times New Roman" panose="02020603050405020304" pitchFamily="18" charset="0"/>
              </a:rPr>
              <a:t> подпис от името на титуляря на електронния подпис може да се извърши единствено от доставчик на квалифицирани удостоверителни услуги.</a:t>
            </a:r>
          </a:p>
          <a:p>
            <a:pPr algn="just">
              <a:buFont typeface="Wingdings" panose="05000000000000000000" pitchFamily="2" charset="2"/>
              <a:buChar char="Ø"/>
            </a:pPr>
            <a:r>
              <a:rPr lang="bg-BG" sz="1477" dirty="0">
                <a:latin typeface="Times New Roman" panose="02020603050405020304" pitchFamily="18" charset="0"/>
                <a:ea typeface="Verdana" panose="020B0604030504040204" pitchFamily="34" charset="0"/>
                <a:cs typeface="Times New Roman" panose="02020603050405020304" pitchFamily="18" charset="0"/>
              </a:rPr>
              <a:t>Отговаря на изискванията, посочени в регламента.</a:t>
            </a:r>
          </a:p>
          <a:p>
            <a:pPr marL="0" indent="0" algn="just">
              <a:buNone/>
            </a:pPr>
            <a:endParaRPr lang="bg-BG" sz="1477"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486502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386" y="490181"/>
            <a:ext cx="6346940" cy="484689"/>
          </a:xfrm>
        </p:spPr>
        <p:txBody>
          <a:bodyPr>
            <a:normAutofit/>
          </a:bodyPr>
          <a:lstStyle/>
          <a:p>
            <a:r>
              <a:rPr lang="ru-RU" sz="1772" dirty="0">
                <a:latin typeface="Times New Roman" panose="02020603050405020304" pitchFamily="18" charset="0"/>
                <a:ea typeface="Verdana" panose="020B0604030504040204" pitchFamily="34" charset="0"/>
                <a:cs typeface="Times New Roman" panose="02020603050405020304" pitchFamily="18" charset="0"/>
              </a:rPr>
              <a:t>Проверка на данните за валидиране на КЕП:</a:t>
            </a:r>
          </a:p>
        </p:txBody>
      </p:sp>
      <p:graphicFrame>
        <p:nvGraphicFramePr>
          <p:cNvPr id="4" name="Content Placeholder 3"/>
          <p:cNvGraphicFramePr>
            <a:graphicFrameLocks noGrp="1"/>
          </p:cNvGraphicFramePr>
          <p:nvPr>
            <p:ph idx="1"/>
          </p:nvPr>
        </p:nvGraphicFramePr>
        <p:xfrm>
          <a:off x="397594" y="1391931"/>
          <a:ext cx="8359406" cy="4180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43732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Функции на подписа. Правна сила на електронните подписи</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963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795331" y="905334"/>
            <a:ext cx="5553300" cy="780900"/>
          </a:xfrm>
          <a:prstGeom prst="rect">
            <a:avLst/>
          </a:prstGeom>
          <a:noFill/>
          <a:ln>
            <a:noFill/>
          </a:ln>
        </p:spPr>
        <p:txBody>
          <a:bodyPr spcFirstLastPara="1" wrap="square" lIns="81650" tIns="40825" rIns="81650" bIns="40825" anchor="ctr" anchorCtr="0">
            <a:normAutofit/>
          </a:bodyPr>
          <a:lstStyle/>
          <a:p>
            <a:pPr marL="0" lvl="0" indent="0" algn="ctr" rtl="0">
              <a:spcBef>
                <a:spcPts val="0"/>
              </a:spcBef>
              <a:spcAft>
                <a:spcPts val="0"/>
              </a:spcAft>
              <a:buClr>
                <a:schemeClr val="dk1"/>
              </a:buClr>
              <a:buSzPts val="3900"/>
              <a:buFont typeface="Calibri"/>
              <a:buNone/>
            </a:pPr>
            <a:r>
              <a:rPr lang="en" sz="3200" b="0">
                <a:solidFill>
                  <a:schemeClr val="dk1"/>
                </a:solidFill>
              </a:rPr>
              <a:t>Авторско право</a:t>
            </a:r>
            <a:endParaRPr sz="3200" b="0">
              <a:solidFill>
                <a:schemeClr val="dk1"/>
              </a:solidFill>
            </a:endParaRPr>
          </a:p>
        </p:txBody>
      </p:sp>
      <p:sp>
        <p:nvSpPr>
          <p:cNvPr id="225" name="Google Shape;225;p25"/>
          <p:cNvSpPr txBox="1"/>
          <p:nvPr/>
        </p:nvSpPr>
        <p:spPr>
          <a:xfrm>
            <a:off x="1066950" y="1883184"/>
            <a:ext cx="7010100" cy="2148600"/>
          </a:xfrm>
          <a:prstGeom prst="rect">
            <a:avLst/>
          </a:prstGeom>
          <a:noFill/>
          <a:ln>
            <a:noFill/>
          </a:ln>
        </p:spPr>
        <p:txBody>
          <a:bodyPr spcFirstLastPara="1" wrap="square" lIns="81650" tIns="40825" rIns="81650" bIns="40825" anchor="t" anchorCtr="0">
            <a:noAutofit/>
          </a:bodyPr>
          <a:lstStyle/>
          <a:p>
            <a:pPr marL="304800" marR="0" lvl="0" indent="-304800" algn="l" rtl="0">
              <a:lnSpc>
                <a:spcPct val="105000"/>
              </a:lnSpc>
              <a:spcBef>
                <a:spcPts val="0"/>
              </a:spcBef>
              <a:spcAft>
                <a:spcPts val="0"/>
              </a:spcAft>
              <a:buClr>
                <a:schemeClr val="accent1"/>
              </a:buClr>
              <a:buSzPts val="1600"/>
              <a:buFont typeface="Raleway Light"/>
              <a:buChar char="■"/>
            </a:pPr>
            <a:r>
              <a:rPr lang="en" sz="1600">
                <a:solidFill>
                  <a:schemeClr val="accent1"/>
                </a:solidFill>
                <a:highlight>
                  <a:schemeClr val="lt1"/>
                </a:highlight>
                <a:latin typeface="Raleway Light"/>
                <a:ea typeface="Raleway Light"/>
                <a:cs typeface="Raleway Light"/>
                <a:sym typeface="Raleway Light"/>
              </a:rPr>
              <a:t>Авторското право е </a:t>
            </a:r>
            <a:r>
              <a:rPr lang="en" sz="1600" u="sng">
                <a:solidFill>
                  <a:schemeClr val="accent1"/>
                </a:solidFill>
                <a:highlight>
                  <a:schemeClr val="lt1"/>
                </a:highlight>
                <a:latin typeface="Raleway Light"/>
                <a:ea typeface="Raleway Light"/>
                <a:cs typeface="Raleway Light"/>
                <a:sym typeface="Raleway Light"/>
              </a:rPr>
              <a:t>изключителното право</a:t>
            </a:r>
            <a:r>
              <a:rPr lang="en" sz="1600">
                <a:solidFill>
                  <a:schemeClr val="accent1"/>
                </a:solidFill>
                <a:highlight>
                  <a:schemeClr val="lt1"/>
                </a:highlight>
                <a:latin typeface="Raleway Light"/>
                <a:ea typeface="Raleway Light"/>
                <a:cs typeface="Raleway Light"/>
                <a:sym typeface="Raleway Light"/>
              </a:rPr>
              <a:t> на създателя да възпроизвежда и разпространява своето произведение.</a:t>
            </a:r>
            <a:endParaRPr sz="1600">
              <a:solidFill>
                <a:schemeClr val="accent1"/>
              </a:solidFill>
              <a:highlight>
                <a:schemeClr val="lt1"/>
              </a:highlight>
              <a:latin typeface="Raleway Light"/>
              <a:ea typeface="Raleway Light"/>
              <a:cs typeface="Raleway Light"/>
              <a:sym typeface="Raleway Light"/>
            </a:endParaRPr>
          </a:p>
          <a:p>
            <a:pPr marL="304800" marR="0" lvl="0" indent="-304800" algn="l" rtl="0">
              <a:lnSpc>
                <a:spcPct val="105000"/>
              </a:lnSpc>
              <a:spcBef>
                <a:spcPts val="0"/>
              </a:spcBef>
              <a:spcAft>
                <a:spcPts val="0"/>
              </a:spcAft>
              <a:buClr>
                <a:schemeClr val="accent1"/>
              </a:buClr>
              <a:buSzPts val="1600"/>
              <a:buFont typeface="Raleway Light"/>
              <a:buChar char="■"/>
            </a:pPr>
            <a:r>
              <a:rPr lang="en" sz="1600">
                <a:solidFill>
                  <a:schemeClr val="accent1"/>
                </a:solidFill>
                <a:highlight>
                  <a:schemeClr val="lt1"/>
                </a:highlight>
                <a:latin typeface="Raleway Light"/>
                <a:ea typeface="Raleway Light"/>
                <a:cs typeface="Raleway Light"/>
                <a:sym typeface="Raleway Light"/>
              </a:rPr>
              <a:t>Авторското право </a:t>
            </a:r>
            <a:r>
              <a:rPr lang="en" sz="1600" u="sng">
                <a:solidFill>
                  <a:schemeClr val="accent1"/>
                </a:solidFill>
                <a:highlight>
                  <a:schemeClr val="lt1"/>
                </a:highlight>
                <a:latin typeface="Raleway Light"/>
                <a:ea typeface="Raleway Light"/>
                <a:cs typeface="Raleway Light"/>
                <a:sym typeface="Raleway Light"/>
              </a:rPr>
              <a:t>възниква автоматично</a:t>
            </a:r>
            <a:r>
              <a:rPr lang="en" sz="1600">
                <a:solidFill>
                  <a:schemeClr val="accent1"/>
                </a:solidFill>
                <a:highlight>
                  <a:schemeClr val="lt1"/>
                </a:highlight>
                <a:latin typeface="Raleway Light"/>
                <a:ea typeface="Raleway Light"/>
                <a:cs typeface="Raleway Light"/>
                <a:sym typeface="Raleway Light"/>
              </a:rPr>
              <a:t> и не се изисква регистрация.</a:t>
            </a:r>
            <a:endParaRPr sz="1600">
              <a:solidFill>
                <a:schemeClr val="accent1"/>
              </a:solidFill>
              <a:highlight>
                <a:schemeClr val="lt1"/>
              </a:highlight>
              <a:latin typeface="Raleway Light"/>
              <a:ea typeface="Raleway Light"/>
              <a:cs typeface="Raleway Light"/>
              <a:sym typeface="Raleway Light"/>
            </a:endParaRPr>
          </a:p>
          <a:p>
            <a:pPr marL="304800" marR="0" lvl="0" indent="-304800" algn="l" rtl="0">
              <a:lnSpc>
                <a:spcPct val="105000"/>
              </a:lnSpc>
              <a:spcBef>
                <a:spcPts val="0"/>
              </a:spcBef>
              <a:spcAft>
                <a:spcPts val="0"/>
              </a:spcAft>
              <a:buClr>
                <a:schemeClr val="accent1"/>
              </a:buClr>
              <a:buSzPts val="1600"/>
              <a:buFont typeface="Raleway Light"/>
              <a:buChar char="■"/>
            </a:pPr>
            <a:r>
              <a:rPr lang="en" sz="1600">
                <a:solidFill>
                  <a:schemeClr val="accent1"/>
                </a:solidFill>
                <a:highlight>
                  <a:schemeClr val="lt1"/>
                </a:highlight>
                <a:latin typeface="Raleway Light"/>
                <a:ea typeface="Raleway Light"/>
                <a:cs typeface="Raleway Light"/>
                <a:sym typeface="Raleway Light"/>
              </a:rPr>
              <a:t>Авторското право е </a:t>
            </a:r>
            <a:r>
              <a:rPr lang="en" sz="1600" u="sng">
                <a:solidFill>
                  <a:schemeClr val="accent1"/>
                </a:solidFill>
                <a:highlight>
                  <a:schemeClr val="lt1"/>
                </a:highlight>
                <a:latin typeface="Raleway Light"/>
                <a:ea typeface="Raleway Light"/>
                <a:cs typeface="Raleway Light"/>
                <a:sym typeface="Raleway Light"/>
              </a:rPr>
              <a:t>временно</a:t>
            </a:r>
            <a:r>
              <a:rPr lang="en" sz="1600">
                <a:solidFill>
                  <a:schemeClr val="accent1"/>
                </a:solidFill>
                <a:highlight>
                  <a:schemeClr val="lt1"/>
                </a:highlight>
                <a:latin typeface="Raleway Light"/>
                <a:ea typeface="Raleway Light"/>
                <a:cs typeface="Raleway Light"/>
                <a:sym typeface="Raleway Light"/>
              </a:rPr>
              <a:t>: по принцип в Европа то продължава до смъртта на последния оцелял автор + 70 години.</a:t>
            </a:r>
            <a:endParaRPr sz="1600">
              <a:solidFill>
                <a:schemeClr val="accent1"/>
              </a:solidFill>
              <a:highlight>
                <a:schemeClr val="lt1"/>
              </a:highlight>
              <a:latin typeface="Raleway Light"/>
              <a:ea typeface="Raleway Light"/>
              <a:cs typeface="Raleway Light"/>
              <a:sym typeface="Raleway Light"/>
            </a:endParaRPr>
          </a:p>
          <a:p>
            <a:pPr marL="304800" marR="0" lvl="0" indent="-304800" algn="l" rtl="0">
              <a:lnSpc>
                <a:spcPct val="105000"/>
              </a:lnSpc>
              <a:spcBef>
                <a:spcPts val="0"/>
              </a:spcBef>
              <a:spcAft>
                <a:spcPts val="0"/>
              </a:spcAft>
              <a:buClr>
                <a:schemeClr val="accent1"/>
              </a:buClr>
              <a:buSzPts val="1600"/>
              <a:buFont typeface="Raleway Light"/>
              <a:buChar char="■"/>
            </a:pPr>
            <a:r>
              <a:rPr lang="en" sz="1600">
                <a:solidFill>
                  <a:schemeClr val="accent1"/>
                </a:solidFill>
                <a:highlight>
                  <a:schemeClr val="lt1"/>
                </a:highlight>
                <a:latin typeface="Raleway Light"/>
                <a:ea typeface="Raleway Light"/>
                <a:cs typeface="Raleway Light"/>
                <a:sym typeface="Raleway Light"/>
              </a:rPr>
              <a:t>Авторското право е </a:t>
            </a:r>
            <a:r>
              <a:rPr lang="en" sz="1600" u="sng">
                <a:solidFill>
                  <a:schemeClr val="accent1"/>
                </a:solidFill>
                <a:highlight>
                  <a:schemeClr val="lt1"/>
                </a:highlight>
                <a:latin typeface="Raleway Light"/>
                <a:ea typeface="Raleway Light"/>
                <a:cs typeface="Raleway Light"/>
                <a:sym typeface="Raleway Light"/>
              </a:rPr>
              <a:t>териториално</a:t>
            </a:r>
            <a:r>
              <a:rPr lang="en" sz="1600">
                <a:solidFill>
                  <a:schemeClr val="accent1"/>
                </a:solidFill>
                <a:highlight>
                  <a:schemeClr val="lt1"/>
                </a:highlight>
                <a:latin typeface="Raleway Light"/>
                <a:ea typeface="Raleway Light"/>
                <a:cs typeface="Raleway Light"/>
                <a:sym typeface="Raleway Light"/>
              </a:rPr>
              <a:t>: в момента в ЕС съществуват 27 различни (частично хармонизирани) системи за авторско право.</a:t>
            </a:r>
            <a:endParaRPr sz="1600">
              <a:solidFill>
                <a:schemeClr val="accent1"/>
              </a:solidFill>
              <a:highlight>
                <a:schemeClr val="lt1"/>
              </a:highlight>
              <a:latin typeface="Raleway Light"/>
              <a:ea typeface="Raleway Light"/>
              <a:cs typeface="Raleway Light"/>
              <a:sym typeface="Raleway Light"/>
            </a:endParaRPr>
          </a:p>
          <a:p>
            <a:pPr marL="304800" marR="0" lvl="0" indent="-304800" algn="l" rtl="0">
              <a:lnSpc>
                <a:spcPct val="105000"/>
              </a:lnSpc>
              <a:spcBef>
                <a:spcPts val="0"/>
              </a:spcBef>
              <a:spcAft>
                <a:spcPts val="0"/>
              </a:spcAft>
              <a:buClr>
                <a:schemeClr val="accent1"/>
              </a:buClr>
              <a:buSzPts val="1600"/>
              <a:buFont typeface="Raleway Light"/>
              <a:buChar char="■"/>
            </a:pPr>
            <a:r>
              <a:rPr lang="en" sz="1600">
                <a:solidFill>
                  <a:schemeClr val="accent1"/>
                </a:solidFill>
                <a:highlight>
                  <a:schemeClr val="lt1"/>
                </a:highlight>
                <a:latin typeface="Raleway Light"/>
                <a:ea typeface="Raleway Light"/>
                <a:cs typeface="Raleway Light"/>
                <a:sym typeface="Raleway Light"/>
              </a:rPr>
              <a:t>Авторското право е (частично) </a:t>
            </a:r>
            <a:r>
              <a:rPr lang="en" sz="1600" u="sng">
                <a:solidFill>
                  <a:schemeClr val="accent1"/>
                </a:solidFill>
                <a:highlight>
                  <a:schemeClr val="lt1"/>
                </a:highlight>
                <a:latin typeface="Raleway Light"/>
                <a:ea typeface="Raleway Light"/>
                <a:cs typeface="Raleway Light"/>
                <a:sym typeface="Raleway Light"/>
              </a:rPr>
              <a:t>прехвърляемо</a:t>
            </a:r>
            <a:r>
              <a:rPr lang="en" sz="1600">
                <a:solidFill>
                  <a:schemeClr val="accent1"/>
                </a:solidFill>
                <a:highlight>
                  <a:schemeClr val="lt1"/>
                </a:highlight>
                <a:latin typeface="Raleway Light"/>
                <a:ea typeface="Raleway Light"/>
                <a:cs typeface="Raleway Light"/>
                <a:sym typeface="Raleway Light"/>
              </a:rPr>
              <a:t>.</a:t>
            </a:r>
            <a:endParaRPr sz="2200">
              <a:solidFill>
                <a:schemeClr val="accent1"/>
              </a:solidFill>
              <a:highlight>
                <a:schemeClr val="lt1"/>
              </a:highlight>
              <a:latin typeface="Raleway Light"/>
              <a:ea typeface="Raleway Light"/>
              <a:cs typeface="Raleway Light"/>
              <a:sym typeface="Raleway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fade">
                                      <p:cBhvr>
                                        <p:cTn id="7" dur="1000"/>
                                        <p:tgtEl>
                                          <p:spTgt spid="2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Effect transition="in" filter="fade">
                                      <p:cBhvr>
                                        <p:cTn id="12" dur="1000"/>
                                        <p:tgtEl>
                                          <p:spTgt spid="2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Effect transition="in" filter="fade">
                                      <p:cBhvr>
                                        <p:cTn id="17" dur="1000"/>
                                        <p:tgtEl>
                                          <p:spTgt spid="2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
                                            <p:txEl>
                                              <p:pRg st="3" end="3"/>
                                            </p:txEl>
                                          </p:spTgt>
                                        </p:tgtEl>
                                        <p:attrNameLst>
                                          <p:attrName>style.visibility</p:attrName>
                                        </p:attrNameLst>
                                      </p:cBhvr>
                                      <p:to>
                                        <p:strVal val="visible"/>
                                      </p:to>
                                    </p:set>
                                    <p:animEffect transition="in" filter="fade">
                                      <p:cBhvr>
                                        <p:cTn id="22" dur="1000"/>
                                        <p:tgtEl>
                                          <p:spTgt spid="2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
                                            <p:txEl>
                                              <p:pRg st="4" end="4"/>
                                            </p:txEl>
                                          </p:spTgt>
                                        </p:tgtEl>
                                        <p:attrNameLst>
                                          <p:attrName>style.visibility</p:attrName>
                                        </p:attrNameLst>
                                      </p:cBhvr>
                                      <p:to>
                                        <p:strVal val="visible"/>
                                      </p:to>
                                    </p:set>
                                    <p:animEffect transition="in" filter="fade">
                                      <p:cBhvr>
                                        <p:cTn id="27" dur="1000"/>
                                        <p:tgtEl>
                                          <p:spTgt spid="2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Първични произведения</a:t>
            </a:r>
            <a:endParaRPr/>
          </a:p>
        </p:txBody>
      </p:sp>
      <p:sp>
        <p:nvSpPr>
          <p:cNvPr id="332" name="Google Shape;332;p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25000" lnSpcReduction="20000"/>
          </a:bodyPr>
          <a:lstStyle/>
          <a:p>
            <a:pPr marL="457200" marR="0" lvl="0" indent="-330200" algn="l" rtl="0">
              <a:lnSpc>
                <a:spcPct val="115000"/>
              </a:lnSpc>
              <a:spcBef>
                <a:spcPts val="1200"/>
              </a:spcBef>
              <a:spcAft>
                <a:spcPts val="0"/>
              </a:spcAft>
              <a:buClr>
                <a:srgbClr val="000000"/>
              </a:buClr>
              <a:buSzPct val="100000"/>
              <a:buFont typeface="Raleway"/>
              <a:buChar char="●"/>
            </a:pPr>
            <a:r>
              <a:rPr lang="en" sz="6400">
                <a:solidFill>
                  <a:srgbClr val="000000"/>
                </a:solidFill>
                <a:highlight>
                  <a:schemeClr val="accent4"/>
                </a:highlight>
                <a:latin typeface="Raleway"/>
                <a:ea typeface="Raleway"/>
                <a:cs typeface="Raleway"/>
                <a:sym typeface="Raleway"/>
              </a:rPr>
              <a:t>литературни произведения</a:t>
            </a:r>
            <a:r>
              <a:rPr lang="en" sz="6400">
                <a:solidFill>
                  <a:srgbClr val="000000"/>
                </a:solidFill>
                <a:latin typeface="Raleway"/>
                <a:ea typeface="Raleway"/>
                <a:cs typeface="Raleway"/>
                <a:sym typeface="Raleway"/>
              </a:rPr>
              <a:t>, включително произведения на научната и техническата литература, на публицистиката и </a:t>
            </a:r>
            <a:r>
              <a:rPr lang="en" sz="6400">
                <a:solidFill>
                  <a:srgbClr val="000000"/>
                </a:solidFill>
                <a:highlight>
                  <a:schemeClr val="accent6"/>
                </a:highlight>
                <a:latin typeface="Raleway"/>
                <a:ea typeface="Raleway"/>
                <a:cs typeface="Raleway"/>
                <a:sym typeface="Raleway"/>
              </a:rPr>
              <a:t>компютърни програми</a:t>
            </a:r>
            <a:endParaRPr sz="6400">
              <a:solidFill>
                <a:srgbClr val="000000"/>
              </a:solidFill>
              <a:highlight>
                <a:schemeClr val="accent6"/>
              </a:highlight>
              <a:latin typeface="Raleway"/>
              <a:ea typeface="Raleway"/>
              <a:cs typeface="Raleway"/>
              <a:sym typeface="Raleway"/>
            </a:endParaRPr>
          </a:p>
          <a:p>
            <a:pPr marL="457200" marR="0" lvl="0"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музикални произведения</a:t>
            </a:r>
            <a:endParaRPr sz="6400">
              <a:solidFill>
                <a:srgbClr val="000000"/>
              </a:solidFill>
              <a:latin typeface="Raleway"/>
              <a:ea typeface="Raleway"/>
              <a:cs typeface="Raleway"/>
              <a:sym typeface="Raleway"/>
            </a:endParaRPr>
          </a:p>
          <a:p>
            <a:pPr marL="457200" marR="0" lvl="0"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сценични произведения - драматични, музикално-драматични, пантомимични, хореографски и други</a:t>
            </a:r>
            <a:endParaRPr sz="6400">
              <a:solidFill>
                <a:srgbClr val="000000"/>
              </a:solidFill>
              <a:latin typeface="Raleway"/>
              <a:ea typeface="Raleway"/>
              <a:cs typeface="Raleway"/>
              <a:sym typeface="Raleway"/>
            </a:endParaRPr>
          </a:p>
          <a:p>
            <a:pPr marL="457200" marR="0" lvl="0"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филми и други аудио-визуални произведения</a:t>
            </a:r>
            <a:endParaRPr sz="6400">
              <a:solidFill>
                <a:srgbClr val="000000"/>
              </a:solidFill>
              <a:latin typeface="Raleway"/>
              <a:ea typeface="Raleway"/>
              <a:cs typeface="Raleway"/>
              <a:sym typeface="Raleway"/>
            </a:endParaRPr>
          </a:p>
          <a:p>
            <a:pPr marL="457200" marR="0" lvl="0"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произведения на изобразителното изкуство, включително произведения на приложното изкуство, дизайна и народните художествени занаяти</a:t>
            </a:r>
            <a:endParaRPr sz="6400">
              <a:solidFill>
                <a:srgbClr val="000000"/>
              </a:solidFill>
              <a:latin typeface="Raleway"/>
              <a:ea typeface="Raleway"/>
              <a:cs typeface="Raleway"/>
              <a:sym typeface="Raleway"/>
            </a:endParaRPr>
          </a:p>
          <a:p>
            <a:pPr marL="457200" lvl="0" indent="-330200" algn="l" rtl="0">
              <a:spcBef>
                <a:spcPts val="0"/>
              </a:spcBef>
              <a:spcAft>
                <a:spcPts val="0"/>
              </a:spcAft>
              <a:buClr>
                <a:srgbClr val="000000"/>
              </a:buClr>
              <a:buSzPct val="100000"/>
              <a:buFont typeface="Raleway"/>
              <a:buChar char="●"/>
            </a:pPr>
            <a:r>
              <a:rPr lang="en" sz="6400">
                <a:solidFill>
                  <a:srgbClr val="000000"/>
                </a:solidFill>
                <a:highlight>
                  <a:schemeClr val="accent4"/>
                </a:highlight>
                <a:latin typeface="Raleway"/>
                <a:ea typeface="Raleway"/>
                <a:cs typeface="Raleway"/>
                <a:sym typeface="Raleway"/>
              </a:rPr>
              <a:t>фотографии</a:t>
            </a:r>
            <a:r>
              <a:rPr lang="en" sz="6400">
                <a:solidFill>
                  <a:srgbClr val="000000"/>
                </a:solidFill>
                <a:latin typeface="Raleway"/>
                <a:ea typeface="Raleway"/>
                <a:cs typeface="Raleway"/>
                <a:sym typeface="Raleway"/>
              </a:rPr>
              <a:t> (моделът няма права)</a:t>
            </a:r>
            <a:endParaRPr sz="64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6400">
              <a:solidFill>
                <a:srgbClr val="000000"/>
              </a:solidFill>
              <a:latin typeface="Raleway"/>
              <a:ea typeface="Raleway"/>
              <a:cs typeface="Raleway"/>
              <a:sym typeface="Raleway"/>
            </a:endParaRPr>
          </a:p>
          <a:p>
            <a:pPr marL="0" lvl="0" indent="0" algn="l" rtl="0">
              <a:spcBef>
                <a:spcPts val="1200"/>
              </a:spcBef>
              <a:spcAft>
                <a:spcPts val="0"/>
              </a:spcAft>
              <a:buNone/>
            </a:pPr>
            <a:endParaRPr sz="4800">
              <a:solidFill>
                <a:srgbClr val="000000"/>
              </a:solidFill>
              <a:latin typeface="Raleway"/>
              <a:ea typeface="Raleway"/>
              <a:cs typeface="Raleway"/>
              <a:sym typeface="Raleway"/>
            </a:endParaRPr>
          </a:p>
          <a:p>
            <a:pPr marL="0" lvl="0" indent="0" algn="l" rtl="0">
              <a:spcBef>
                <a:spcPts val="1800"/>
              </a:spcBef>
              <a:spcAft>
                <a:spcPts val="0"/>
              </a:spcAft>
              <a:buNone/>
            </a:pPr>
            <a:endParaRPr sz="7600">
              <a:solidFill>
                <a:srgbClr val="000000"/>
              </a:solidFill>
              <a:latin typeface="Calibri"/>
              <a:ea typeface="Calibri"/>
              <a:cs typeface="Calibri"/>
              <a:sym typeface="Calibri"/>
            </a:endParaRPr>
          </a:p>
          <a:p>
            <a:pPr marL="0" lvl="0" indent="0" algn="l" rtl="0">
              <a:spcBef>
                <a:spcPts val="0"/>
              </a:spcBef>
              <a:spcAft>
                <a:spcPts val="1200"/>
              </a:spcAft>
              <a:buNone/>
            </a:pP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bg-BG" dirty="0">
                <a:latin typeface="Verdana" panose="020B0604030504040204" pitchFamily="34" charset="0"/>
                <a:ea typeface="Verdana" panose="020B0604030504040204" pitchFamily="34" charset="0"/>
                <a:cs typeface="Verdana" panose="020B0604030504040204" pitchFamily="34" charset="0"/>
              </a:rPr>
              <a:t>Функции на подписа при удостоверяване на волеизявление:</a:t>
            </a:r>
          </a:p>
        </p:txBody>
      </p:sp>
      <p:sp>
        <p:nvSpPr>
          <p:cNvPr id="3" name="Content Placeholder 2"/>
          <p:cNvSpPr>
            <a:spLocks noGrp="1"/>
          </p:cNvSpPr>
          <p:nvPr>
            <p:ph idx="1"/>
          </p:nvPr>
        </p:nvSpPr>
        <p:spPr>
          <a:xfrm>
            <a:off x="571386" y="1765040"/>
            <a:ext cx="6346940" cy="2707679"/>
          </a:xfrm>
        </p:spPr>
        <p:txBody>
          <a:bodyPr>
            <a:normAutofit/>
          </a:bodyPr>
          <a:lstStyle/>
          <a:p>
            <a:pPr algn="just"/>
            <a:endParaRPr lang="en-US" dirty="0">
              <a:latin typeface="Verdana" panose="020B0604030504040204" pitchFamily="34" charset="0"/>
              <a:ea typeface="Verdana" panose="020B0604030504040204" pitchFamily="34" charset="0"/>
              <a:cs typeface="Verdana" panose="020B0604030504040204" pitchFamily="34" charset="0"/>
            </a:endParaRPr>
          </a:p>
          <a:p>
            <a:pPr algn="just"/>
            <a:r>
              <a:rPr lang="bg-BG" dirty="0">
                <a:latin typeface="Times New Roman" panose="02020603050405020304" pitchFamily="18" charset="0"/>
                <a:ea typeface="Verdana" panose="020B0604030504040204" pitchFamily="34" charset="0"/>
                <a:cs typeface="Times New Roman" panose="02020603050405020304" pitchFamily="18" charset="0"/>
              </a:rPr>
              <a:t>Авторство на изявлението</a:t>
            </a:r>
          </a:p>
          <a:p>
            <a:pPr marL="0" indent="0" algn="just">
              <a:buNone/>
            </a:pPr>
            <a:endParaRPr lang="en-US" dirty="0">
              <a:latin typeface="Times New Roman" panose="02020603050405020304" pitchFamily="18" charset="0"/>
              <a:ea typeface="Verdana" panose="020B0604030504040204" pitchFamily="34" charset="0"/>
              <a:cs typeface="Times New Roman" panose="02020603050405020304" pitchFamily="18" charset="0"/>
            </a:endParaRPr>
          </a:p>
          <a:p>
            <a:pPr algn="just"/>
            <a:r>
              <a:rPr lang="bg-BG" dirty="0">
                <a:latin typeface="Times New Roman" panose="02020603050405020304" pitchFamily="18" charset="0"/>
                <a:ea typeface="Verdana" panose="020B0604030504040204" pitchFamily="34" charset="0"/>
                <a:cs typeface="Times New Roman" panose="02020603050405020304" pitchFamily="18" charset="0"/>
              </a:rPr>
              <a:t>Съгласие с направеното изявление</a:t>
            </a:r>
          </a:p>
          <a:p>
            <a:pPr marL="0" indent="0" algn="just">
              <a:buNone/>
            </a:pPr>
            <a:endParaRPr lang="bg-BG" dirty="0">
              <a:latin typeface="Times New Roman" panose="02020603050405020304" pitchFamily="18" charset="0"/>
              <a:ea typeface="Verdana" panose="020B0604030504040204" pitchFamily="34" charset="0"/>
              <a:cs typeface="Times New Roman" panose="02020603050405020304" pitchFamily="18" charset="0"/>
            </a:endParaRPr>
          </a:p>
          <a:p>
            <a:pPr algn="just"/>
            <a:r>
              <a:rPr lang="bg-BG" dirty="0">
                <a:latin typeface="Times New Roman" panose="02020603050405020304" pitchFamily="18" charset="0"/>
                <a:ea typeface="Verdana" panose="020B0604030504040204" pitchFamily="34" charset="0"/>
                <a:cs typeface="Times New Roman" panose="02020603050405020304" pitchFamily="18" charset="0"/>
              </a:rPr>
              <a:t>Непроменимост на изявлението</a:t>
            </a:r>
          </a:p>
          <a:p>
            <a:pPr marL="0" indent="0" algn="just">
              <a:buNone/>
            </a:pPr>
            <a:endParaRPr lang="bg-BG" dirty="0">
              <a:latin typeface="Times New Roman" panose="02020603050405020304" pitchFamily="18" charset="0"/>
              <a:ea typeface="Verdana" panose="020B0604030504040204" pitchFamily="34" charset="0"/>
              <a:cs typeface="Times New Roman" panose="02020603050405020304" pitchFamily="18" charset="0"/>
            </a:endParaRPr>
          </a:p>
          <a:p>
            <a:pPr algn="just"/>
            <a:r>
              <a:rPr lang="bg-BG" dirty="0" err="1">
                <a:latin typeface="Times New Roman" panose="02020603050405020304" pitchFamily="18" charset="0"/>
                <a:ea typeface="Verdana" panose="020B0604030504040204" pitchFamily="34" charset="0"/>
                <a:cs typeface="Times New Roman" panose="02020603050405020304" pitchFamily="18" charset="0"/>
              </a:rPr>
              <a:t>Неоттегляемост</a:t>
            </a:r>
            <a:r>
              <a:rPr lang="bg-BG" dirty="0">
                <a:latin typeface="Times New Roman" panose="02020603050405020304" pitchFamily="18" charset="0"/>
                <a:ea typeface="Verdana" panose="020B0604030504040204" pitchFamily="34" charset="0"/>
                <a:cs typeface="Times New Roman" panose="02020603050405020304" pitchFamily="18" charset="0"/>
              </a:rPr>
              <a:t> на изявлението</a:t>
            </a:r>
          </a:p>
          <a:p>
            <a:pPr marL="0" indent="0" algn="just">
              <a:buNone/>
            </a:pPr>
            <a:endParaRPr lang="bg-BG" dirty="0"/>
          </a:p>
        </p:txBody>
      </p:sp>
    </p:spTree>
    <p:extLst>
      <p:ext uri="{BB962C8B-B14F-4D97-AF65-F5344CB8AC3E}">
        <p14:creationId xmlns:p14="http://schemas.microsoft.com/office/powerpoint/2010/main" val="404790947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bg-BG" dirty="0">
                <a:latin typeface="Verdana" panose="020B0604030504040204" pitchFamily="34" charset="0"/>
                <a:ea typeface="Verdana" panose="020B0604030504040204" pitchFamily="34" charset="0"/>
                <a:cs typeface="Verdana" panose="020B0604030504040204" pitchFamily="34" charset="0"/>
              </a:rPr>
            </a:br>
            <a:r>
              <a:rPr lang="ru-RU" dirty="0">
                <a:latin typeface="Verdana" panose="020B0604030504040204" pitchFamily="34" charset="0"/>
                <a:ea typeface="Verdana" panose="020B0604030504040204" pitchFamily="34" charset="0"/>
                <a:cs typeface="Verdana" panose="020B0604030504040204" pitchFamily="34" charset="0"/>
              </a:rPr>
              <a:t>Правна сила на </a:t>
            </a:r>
            <a:r>
              <a:rPr lang="ru-RU" dirty="0" err="1">
                <a:latin typeface="Verdana" panose="020B0604030504040204" pitchFamily="34" charset="0"/>
                <a:ea typeface="Verdana" panose="020B0604030504040204" pitchFamily="34" charset="0"/>
                <a:cs typeface="Verdana" panose="020B0604030504040204" pitchFamily="34" charset="0"/>
              </a:rPr>
              <a:t>електронните</a:t>
            </a:r>
            <a:r>
              <a:rPr lang="ru-RU" dirty="0">
                <a:latin typeface="Verdana" panose="020B0604030504040204" pitchFamily="34" charset="0"/>
                <a:ea typeface="Verdana" panose="020B0604030504040204" pitchFamily="34" charset="0"/>
                <a:cs typeface="Verdana" panose="020B0604030504040204" pitchFamily="34" charset="0"/>
              </a:rPr>
              <a:t> подписи:</a:t>
            </a:r>
            <a:endParaRPr lang="bg-BG"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310294" y="1566165"/>
            <a:ext cx="8333304" cy="3673963"/>
          </a:xfrm>
        </p:spPr>
        <p:txBody>
          <a:bodyPr>
            <a:normAutofit/>
          </a:bodyPr>
          <a:lstStyle/>
          <a:p>
            <a:pPr marL="0" indent="0" algn="just">
              <a:buNone/>
            </a:pPr>
            <a:r>
              <a:rPr lang="ru-RU" dirty="0">
                <a:latin typeface="Times New Roman" panose="02020603050405020304" pitchFamily="18" charset="0"/>
                <a:cs typeface="Times New Roman" panose="02020603050405020304" pitchFamily="18" charset="0"/>
              </a:rPr>
              <a:t>Квалифициран </a:t>
            </a:r>
            <a:r>
              <a:rPr lang="ru-RU" dirty="0" err="1">
                <a:latin typeface="Times New Roman" panose="02020603050405020304" pitchFamily="18" charset="0"/>
                <a:cs typeface="Times New Roman" panose="02020603050405020304" pitchFamily="18" charset="0"/>
              </a:rPr>
              <a:t>електронен</a:t>
            </a:r>
            <a:r>
              <a:rPr lang="ru-RU" dirty="0">
                <a:latin typeface="Times New Roman" panose="02020603050405020304" pitchFamily="18" charset="0"/>
                <a:cs typeface="Times New Roman" panose="02020603050405020304" pitchFamily="18" charset="0"/>
              </a:rPr>
              <a:t> подпис – правна сила на саморъчен в рамките на ЕС.</a:t>
            </a:r>
          </a:p>
          <a:p>
            <a:pPr algn="just">
              <a:buFont typeface="Wingdings" panose="05000000000000000000" pitchFamily="2" charset="2"/>
              <a:buChar char="Ø"/>
            </a:pPr>
            <a:r>
              <a:rPr lang="ru-RU" dirty="0">
                <a:latin typeface="Times New Roman" panose="02020603050405020304" pitchFamily="18" charset="0"/>
                <a:cs typeface="Times New Roman" panose="02020603050405020304" pitchFamily="18" charset="0"/>
              </a:rPr>
              <a:t>Обикновен и </a:t>
            </a:r>
            <a:r>
              <a:rPr lang="ru-RU" dirty="0" err="1">
                <a:latin typeface="Times New Roman" panose="02020603050405020304" pitchFamily="18" charset="0"/>
                <a:cs typeface="Times New Roman" panose="02020603050405020304" pitchFamily="18" charset="0"/>
              </a:rPr>
              <a:t>усъвършенстван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електронен</a:t>
            </a:r>
            <a:r>
              <a:rPr lang="ru-RU" dirty="0">
                <a:latin typeface="Times New Roman" panose="02020603050405020304" pitchFamily="18" charset="0"/>
                <a:cs typeface="Times New Roman" panose="02020603050405020304" pitchFamily="18" charset="0"/>
              </a:rPr>
              <a:t> подпис – могат да имат правна сила на </a:t>
            </a:r>
            <a:r>
              <a:rPr lang="ru-RU" dirty="0" err="1">
                <a:latin typeface="Times New Roman" panose="02020603050405020304" pitchFamily="18" charset="0"/>
                <a:cs typeface="Times New Roman" panose="02020603050405020304" pitchFamily="18" charset="0"/>
              </a:rPr>
              <a:t>саморъчен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ако</a:t>
            </a:r>
            <a:r>
              <a:rPr lang="ru-RU" dirty="0">
                <a:latin typeface="Times New Roman" panose="02020603050405020304" pitchFamily="18" charset="0"/>
                <a:cs typeface="Times New Roman" panose="02020603050405020304" pitchFamily="18" charset="0"/>
              </a:rPr>
              <a:t> това е уговорено между страните </a:t>
            </a:r>
            <a:r>
              <a:rPr lang="ru-RU" dirty="0">
                <a:solidFill>
                  <a:srgbClr val="FF0000"/>
                </a:solidFill>
                <a:latin typeface="Times New Roman" panose="02020603050405020304" pitchFamily="18" charset="0"/>
                <a:cs typeface="Times New Roman" panose="02020603050405020304" pitchFamily="18" charset="0"/>
              </a:rPr>
              <a:t>или това е предвидено в </a:t>
            </a:r>
            <a:r>
              <a:rPr lang="ru-RU" dirty="0" err="1">
                <a:solidFill>
                  <a:srgbClr val="FF0000"/>
                </a:solidFill>
                <a:latin typeface="Times New Roman" panose="02020603050405020304" pitchFamily="18" charset="0"/>
                <a:cs typeface="Times New Roman" panose="02020603050405020304" pitchFamily="18" charset="0"/>
              </a:rPr>
              <a:t>нормативната</a:t>
            </a:r>
            <a:r>
              <a:rPr lang="ru-RU" dirty="0">
                <a:solidFill>
                  <a:srgbClr val="FF0000"/>
                </a:solidFill>
                <a:latin typeface="Times New Roman" panose="02020603050405020304" pitchFamily="18" charset="0"/>
                <a:cs typeface="Times New Roman" panose="02020603050405020304" pitchFamily="18" charset="0"/>
              </a:rPr>
              <a:t> </a:t>
            </a:r>
            <a:r>
              <a:rPr lang="ru-RU" dirty="0" err="1">
                <a:solidFill>
                  <a:srgbClr val="FF0000"/>
                </a:solidFill>
                <a:latin typeface="Times New Roman" panose="02020603050405020304" pitchFamily="18" charset="0"/>
                <a:cs typeface="Times New Roman" panose="02020603050405020304" pitchFamily="18" charset="0"/>
              </a:rPr>
              <a:t>уредба</a:t>
            </a:r>
            <a:endParaRPr lang="ru-RU" dirty="0">
              <a:latin typeface="Times New Roman" panose="02020603050405020304" pitchFamily="18" charset="0"/>
              <a:cs typeface="Times New Roman" panose="02020603050405020304" pitchFamily="18" charset="0"/>
            </a:endParaRPr>
          </a:p>
          <a:p>
            <a:pPr lvl="1" algn="just"/>
            <a:r>
              <a:rPr lang="ru-RU" dirty="0">
                <a:latin typeface="Times New Roman" panose="02020603050405020304" pitchFamily="18" charset="0"/>
                <a:cs typeface="Times New Roman" panose="02020603050405020304" pitchFamily="18" charset="0"/>
              </a:rPr>
              <a:t>Съгласието се доказва-може да е предварително или последващо, изрично или изразено с конклудентни действия.</a:t>
            </a:r>
          </a:p>
          <a:p>
            <a:pPr marL="0" indent="0" algn="just">
              <a:buNone/>
            </a:pPr>
            <a:endParaRPr lang="bg-BG" dirty="0"/>
          </a:p>
        </p:txBody>
      </p:sp>
      <p:sp>
        <p:nvSpPr>
          <p:cNvPr id="6" name="Rectangle 5"/>
          <p:cNvSpPr/>
          <p:nvPr/>
        </p:nvSpPr>
        <p:spPr>
          <a:xfrm>
            <a:off x="6211982" y="2074232"/>
            <a:ext cx="4531014" cy="232243"/>
          </a:xfrm>
          <a:prstGeom prst="rect">
            <a:avLst/>
          </a:prstGeom>
        </p:spPr>
        <p:txBody>
          <a:bodyPr wrap="square">
            <a:spAutoFit/>
          </a:bodyPr>
          <a:lstStyle/>
          <a:p>
            <a:r>
              <a:rPr lang="ru-RU" sz="909" dirty="0"/>
              <a:t> </a:t>
            </a:r>
            <a:endParaRPr lang="en-US" sz="909" dirty="0"/>
          </a:p>
        </p:txBody>
      </p:sp>
    </p:spTree>
    <p:extLst>
      <p:ext uri="{BB962C8B-B14F-4D97-AF65-F5344CB8AC3E}">
        <p14:creationId xmlns:p14="http://schemas.microsoft.com/office/powerpoint/2010/main" val="8102144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6C8AA-B485-7AA8-E5E6-6F7CA2153456}"/>
              </a:ext>
            </a:extLst>
          </p:cNvPr>
          <p:cNvSpPr>
            <a:spLocks noGrp="1"/>
          </p:cNvSpPr>
          <p:nvPr>
            <p:ph type="title"/>
          </p:nvPr>
        </p:nvSpPr>
        <p:spPr/>
        <p:txBody>
          <a:bodyPr/>
          <a:lstStyle/>
          <a:p>
            <a:r>
              <a:rPr lang="bg-BG" dirty="0"/>
              <a:t>Електронен печат</a:t>
            </a:r>
            <a:endParaRPr lang="en-US" dirty="0"/>
          </a:p>
        </p:txBody>
      </p:sp>
      <p:sp>
        <p:nvSpPr>
          <p:cNvPr id="3" name="Text Placeholder 2">
            <a:extLst>
              <a:ext uri="{FF2B5EF4-FFF2-40B4-BE49-F238E27FC236}">
                <a16:creationId xmlns:a16="http://schemas.microsoft.com/office/drawing/2014/main" id="{F207D958-31EF-D37E-73B1-32D087BC27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66979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txBox="1">
            <a:spLocks/>
          </p:cNvSpPr>
          <p:nvPr/>
        </p:nvSpPr>
        <p:spPr>
          <a:xfrm>
            <a:off x="408661" y="109342"/>
            <a:ext cx="8363213" cy="267237"/>
          </a:xfrm>
          <a:prstGeom prst="rect">
            <a:avLst/>
          </a:prstGeom>
          <a:solidFill>
            <a:srgbClr val="E3E9ED"/>
          </a:solidFill>
        </p:spPr>
        <p:txBody>
          <a:bodyPr/>
          <a:lstStyle>
            <a:lvl1pPr algn="l" defTabSz="512978" rtl="0" eaLnBrk="1" latinLnBrk="0" hangingPunct="1">
              <a:spcBef>
                <a:spcPct val="0"/>
              </a:spcBef>
              <a:buNone/>
              <a:defRPr sz="3142"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ru-RU" sz="1559" b="1" cap="none" dirty="0">
                <a:solidFill>
                  <a:srgbClr val="002060"/>
                </a:solidFill>
                <a:latin typeface="Times New Roman" panose="02020603050405020304" pitchFamily="18" charset="0"/>
                <a:cs typeface="Times New Roman" panose="02020603050405020304" pitchFamily="18" charset="0"/>
              </a:rPr>
              <a:t>Електронен </a:t>
            </a:r>
            <a:r>
              <a:rPr lang="ru-RU" sz="1559" b="1" cap="none" dirty="0" err="1">
                <a:solidFill>
                  <a:srgbClr val="002060"/>
                </a:solidFill>
                <a:latin typeface="Times New Roman" panose="02020603050405020304" pitchFamily="18" charset="0"/>
                <a:cs typeface="Times New Roman" panose="02020603050405020304" pitchFamily="18" charset="0"/>
              </a:rPr>
              <a:t>печат</a:t>
            </a:r>
            <a:endParaRPr lang="en-US" sz="1559" b="1" cap="none" dirty="0">
              <a:solidFill>
                <a:srgbClr val="002060"/>
              </a:solidFill>
              <a:latin typeface="Times New Roman" panose="02020603050405020304" pitchFamily="18" charset="0"/>
              <a:cs typeface="Times New Roman" panose="02020603050405020304" pitchFamily="18" charset="0"/>
            </a:endParaRPr>
          </a:p>
        </p:txBody>
      </p:sp>
      <p:cxnSp>
        <p:nvCxnSpPr>
          <p:cNvPr id="3" name="Право съединение 2"/>
          <p:cNvCxnSpPr/>
          <p:nvPr/>
        </p:nvCxnSpPr>
        <p:spPr>
          <a:xfrm>
            <a:off x="392970" y="376580"/>
            <a:ext cx="8363212" cy="5969"/>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 name="Правоъгълник 3"/>
          <p:cNvSpPr/>
          <p:nvPr/>
        </p:nvSpPr>
        <p:spPr>
          <a:xfrm flipV="1">
            <a:off x="392970" y="56473"/>
            <a:ext cx="8363213" cy="528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9"/>
          </a:p>
        </p:txBody>
      </p:sp>
      <p:sp>
        <p:nvSpPr>
          <p:cNvPr id="12" name="Правоъгълник 11"/>
          <p:cNvSpPr/>
          <p:nvPr/>
        </p:nvSpPr>
        <p:spPr>
          <a:xfrm>
            <a:off x="316806" y="528422"/>
            <a:ext cx="8439377" cy="3450175"/>
          </a:xfrm>
          <a:prstGeom prst="rect">
            <a:avLst/>
          </a:prstGeom>
        </p:spPr>
        <p:txBody>
          <a:bodyPr wrap="square">
            <a:spAutoFit/>
          </a:bodyPr>
          <a:lstStyle/>
          <a:p>
            <a:pPr marL="222679" indent="-222679">
              <a:buFont typeface="Wingdings" panose="05000000000000000000" pitchFamily="2" charset="2"/>
              <a:buChar char="Ø"/>
            </a:pPr>
            <a:r>
              <a:rPr lang="ru-RU" sz="909" b="1" u="sng" dirty="0">
                <a:solidFill>
                  <a:srgbClr val="002060"/>
                </a:solidFill>
                <a:latin typeface="Times New Roman" panose="02020603050405020304" pitchFamily="18" charset="0"/>
                <a:cs typeface="Times New Roman" panose="02020603050405020304" pitchFamily="18" charset="0"/>
              </a:rPr>
              <a:t>Създател на </a:t>
            </a:r>
            <a:r>
              <a:rPr lang="ru-RU" sz="909" b="1" u="sng" dirty="0" err="1">
                <a:solidFill>
                  <a:srgbClr val="002060"/>
                </a:solidFill>
                <a:latin typeface="Times New Roman" panose="02020603050405020304" pitchFamily="18" charset="0"/>
                <a:cs typeface="Times New Roman" panose="02020603050405020304" pitchFamily="18" charset="0"/>
              </a:rPr>
              <a:t>печат</a:t>
            </a:r>
            <a:endParaRPr lang="ru-RU" sz="909" b="1" u="sng" dirty="0">
              <a:solidFill>
                <a:srgbClr val="002060"/>
              </a:solidFill>
              <a:latin typeface="Times New Roman" panose="02020603050405020304" pitchFamily="18" charset="0"/>
              <a:cs typeface="Times New Roman" panose="02020603050405020304" pitchFamily="18" charset="0"/>
            </a:endParaRPr>
          </a:p>
          <a:p>
            <a:r>
              <a:rPr lang="ru-RU" sz="909" b="1" u="sng" dirty="0" err="1">
                <a:solidFill>
                  <a:srgbClr val="FF0000"/>
                </a:solidFill>
                <a:latin typeface="Times New Roman" panose="02020603050405020304" pitchFamily="18" charset="0"/>
                <a:cs typeface="Times New Roman" panose="02020603050405020304" pitchFamily="18" charset="0"/>
              </a:rPr>
              <a:t>Юридическо</a:t>
            </a:r>
            <a:r>
              <a:rPr lang="ru-RU" sz="909" u="sng" dirty="0">
                <a:solidFill>
                  <a:srgbClr val="002060"/>
                </a:solidFill>
                <a:latin typeface="Times New Roman" panose="02020603050405020304" pitchFamily="18" charset="0"/>
                <a:cs typeface="Times New Roman" panose="02020603050405020304" pitchFamily="18" charset="0"/>
              </a:rPr>
              <a:t> лице, </a:t>
            </a:r>
            <a:r>
              <a:rPr lang="ru-RU" sz="909" u="sng" dirty="0" err="1">
                <a:solidFill>
                  <a:srgbClr val="002060"/>
                </a:solidFill>
                <a:latin typeface="Times New Roman" panose="02020603050405020304" pitchFamily="18" charset="0"/>
                <a:cs typeface="Times New Roman" panose="02020603050405020304" pitchFamily="18" charset="0"/>
              </a:rPr>
              <a:t>което</a:t>
            </a:r>
            <a:r>
              <a:rPr lang="ru-RU" sz="909" u="sng" dirty="0">
                <a:solidFill>
                  <a:srgbClr val="002060"/>
                </a:solidFill>
                <a:latin typeface="Times New Roman" panose="02020603050405020304" pitchFamily="18" charset="0"/>
                <a:cs typeface="Times New Roman" panose="02020603050405020304" pitchFamily="18" charset="0"/>
              </a:rPr>
              <a:t> </a:t>
            </a:r>
            <a:r>
              <a:rPr lang="ru-RU" sz="909" u="sng" dirty="0" err="1">
                <a:solidFill>
                  <a:srgbClr val="002060"/>
                </a:solidFill>
                <a:latin typeface="Times New Roman" panose="02020603050405020304" pitchFamily="18" charset="0"/>
                <a:cs typeface="Times New Roman" panose="02020603050405020304" pitchFamily="18" charset="0"/>
              </a:rPr>
              <a:t>създава</a:t>
            </a:r>
            <a:r>
              <a:rPr lang="ru-RU" sz="909" u="sng" dirty="0">
                <a:solidFill>
                  <a:srgbClr val="002060"/>
                </a:solidFill>
                <a:latin typeface="Times New Roman" panose="02020603050405020304" pitchFamily="18" charset="0"/>
                <a:cs typeface="Times New Roman" panose="02020603050405020304" pitchFamily="18" charset="0"/>
              </a:rPr>
              <a:t> </a:t>
            </a:r>
            <a:r>
              <a:rPr lang="ru-RU" sz="909" u="sng" dirty="0" err="1">
                <a:solidFill>
                  <a:srgbClr val="002060"/>
                </a:solidFill>
                <a:latin typeface="Times New Roman" panose="02020603050405020304" pitchFamily="18" charset="0"/>
                <a:cs typeface="Times New Roman" panose="02020603050405020304" pitchFamily="18" charset="0"/>
              </a:rPr>
              <a:t>електронен</a:t>
            </a:r>
            <a:r>
              <a:rPr lang="ru-RU" sz="909" u="sng" dirty="0">
                <a:solidFill>
                  <a:srgbClr val="002060"/>
                </a:solidFill>
                <a:latin typeface="Times New Roman" panose="02020603050405020304" pitchFamily="18" charset="0"/>
                <a:cs typeface="Times New Roman" panose="02020603050405020304" pitchFamily="18" charset="0"/>
              </a:rPr>
              <a:t> </a:t>
            </a:r>
            <a:r>
              <a:rPr lang="ru-RU" sz="909" u="sng" dirty="0" err="1">
                <a:solidFill>
                  <a:srgbClr val="002060"/>
                </a:solidFill>
                <a:latin typeface="Times New Roman" panose="02020603050405020304" pitchFamily="18" charset="0"/>
                <a:cs typeface="Times New Roman" panose="02020603050405020304" pitchFamily="18" charset="0"/>
              </a:rPr>
              <a:t>печат</a:t>
            </a:r>
            <a:endParaRPr lang="ru-RU" sz="909" b="1" u="sng" dirty="0">
              <a:solidFill>
                <a:srgbClr val="002060"/>
              </a:solidFill>
              <a:latin typeface="Times New Roman" panose="02020603050405020304" pitchFamily="18" charset="0"/>
              <a:cs typeface="Times New Roman" panose="02020603050405020304" pitchFamily="18" charset="0"/>
            </a:endParaRPr>
          </a:p>
          <a:p>
            <a:pPr marL="222679" indent="-222679">
              <a:buFont typeface="Wingdings" panose="05000000000000000000" pitchFamily="2" charset="2"/>
              <a:buChar char="Ø"/>
            </a:pPr>
            <a:r>
              <a:rPr lang="ru-RU" sz="909" b="1" u="sng" dirty="0">
                <a:solidFill>
                  <a:srgbClr val="002060"/>
                </a:solidFill>
                <a:latin typeface="Times New Roman" panose="02020603050405020304" pitchFamily="18" charset="0"/>
                <a:cs typeface="Times New Roman" panose="02020603050405020304" pitchFamily="18" charset="0"/>
              </a:rPr>
              <a:t>(</a:t>
            </a:r>
            <a:r>
              <a:rPr lang="ru-RU" sz="909" b="1" u="sng" dirty="0" err="1">
                <a:solidFill>
                  <a:srgbClr val="002060"/>
                </a:solidFill>
                <a:latin typeface="Times New Roman" panose="02020603050405020304" pitchFamily="18" charset="0"/>
                <a:cs typeface="Times New Roman" panose="02020603050405020304" pitchFamily="18" charset="0"/>
              </a:rPr>
              <a:t>Обикновен</a:t>
            </a:r>
            <a:r>
              <a:rPr lang="ru-RU" sz="909" b="1" u="sng" dirty="0">
                <a:solidFill>
                  <a:srgbClr val="002060"/>
                </a:solidFill>
                <a:latin typeface="Times New Roman" panose="02020603050405020304" pitchFamily="18" charset="0"/>
                <a:cs typeface="Times New Roman" panose="02020603050405020304" pitchFamily="18" charset="0"/>
              </a:rPr>
              <a:t>) </a:t>
            </a:r>
            <a:r>
              <a:rPr lang="ru-RU" sz="909" b="1" u="sng" dirty="0" err="1">
                <a:solidFill>
                  <a:srgbClr val="002060"/>
                </a:solidFill>
                <a:latin typeface="Times New Roman" panose="02020603050405020304" pitchFamily="18" charset="0"/>
                <a:cs typeface="Times New Roman" panose="02020603050405020304" pitchFamily="18" charset="0"/>
              </a:rPr>
              <a:t>електронен</a:t>
            </a:r>
            <a:r>
              <a:rPr lang="ru-RU" sz="909" b="1" u="sng" dirty="0">
                <a:solidFill>
                  <a:srgbClr val="002060"/>
                </a:solidFill>
                <a:latin typeface="Times New Roman" panose="02020603050405020304" pitchFamily="18" charset="0"/>
                <a:cs typeface="Times New Roman" panose="02020603050405020304" pitchFamily="18" charset="0"/>
              </a:rPr>
              <a:t> печат</a:t>
            </a:r>
          </a:p>
          <a:p>
            <a:r>
              <a:rPr lang="bg-BG" sz="909" dirty="0">
                <a:solidFill>
                  <a:schemeClr val="tx2"/>
                </a:solidFill>
                <a:latin typeface="Times New Roman" panose="02020603050405020304" pitchFamily="18" charset="0"/>
                <a:cs typeface="Times New Roman" panose="02020603050405020304" pitchFamily="18" charset="0"/>
              </a:rPr>
              <a:t>Данни в електронна форма, добавени към или логически свързани с други данни в електронна форма, за да се гарантират произходът и целостта на последните (</a:t>
            </a:r>
            <a:r>
              <a:rPr lang="bg-BG" sz="909" i="1" dirty="0">
                <a:solidFill>
                  <a:schemeClr val="tx2"/>
                </a:solidFill>
                <a:latin typeface="Times New Roman" panose="02020603050405020304" pitchFamily="18" charset="0"/>
                <a:cs typeface="Times New Roman" panose="02020603050405020304" pitchFamily="18" charset="0"/>
              </a:rPr>
              <a:t>напр. удостоверение за произход и цялост на софтуер, снимка и др.)</a:t>
            </a:r>
          </a:p>
          <a:p>
            <a:endParaRPr lang="bg-BG" sz="909" dirty="0">
              <a:solidFill>
                <a:schemeClr val="tx2"/>
              </a:solidFill>
              <a:latin typeface="Times New Roman" panose="02020603050405020304" pitchFamily="18" charset="0"/>
              <a:cs typeface="Times New Roman" panose="02020603050405020304" pitchFamily="18" charset="0"/>
            </a:endParaRPr>
          </a:p>
          <a:p>
            <a:pPr marL="222679" indent="-222679">
              <a:buFont typeface="Wingdings" panose="05000000000000000000" pitchFamily="2" charset="2"/>
              <a:buChar char="Ø"/>
            </a:pPr>
            <a:r>
              <a:rPr lang="bg-BG" sz="909" dirty="0">
                <a:solidFill>
                  <a:schemeClr val="tx2"/>
                </a:solidFill>
                <a:latin typeface="Times New Roman" panose="02020603050405020304" pitchFamily="18" charset="0"/>
                <a:cs typeface="Times New Roman" panose="02020603050405020304" pitchFamily="18" charset="0"/>
              </a:rPr>
              <a:t> </a:t>
            </a:r>
            <a:r>
              <a:rPr lang="bg-BG" sz="909" b="1" dirty="0">
                <a:solidFill>
                  <a:srgbClr val="002060"/>
                </a:solidFill>
                <a:latin typeface="Times New Roman" panose="02020603050405020304" pitchFamily="18" charset="0"/>
                <a:cs typeface="Times New Roman" panose="02020603050405020304" pitchFamily="18" charset="0"/>
              </a:rPr>
              <a:t>Усъвършенстван електронен печат        </a:t>
            </a:r>
            <a:r>
              <a:rPr lang="bg-BG" sz="909" i="1" dirty="0">
                <a:solidFill>
                  <a:schemeClr val="tx2"/>
                </a:solidFill>
                <a:latin typeface="Times New Roman" panose="02020603050405020304" pitchFamily="18" charset="0"/>
                <a:cs typeface="Times New Roman" panose="02020603050405020304" pitchFamily="18" charset="0"/>
              </a:rPr>
              <a:t>(обикновен) електронен печат </a:t>
            </a:r>
            <a:r>
              <a:rPr lang="bg-BG" sz="909" b="1" i="1" dirty="0">
                <a:solidFill>
                  <a:srgbClr val="FF0000"/>
                </a:solidFill>
                <a:latin typeface="Times New Roman" panose="02020603050405020304" pitchFamily="18" charset="0"/>
                <a:cs typeface="Times New Roman" panose="02020603050405020304" pitchFamily="18" charset="0"/>
              </a:rPr>
              <a:t>+</a:t>
            </a:r>
            <a:endParaRPr lang="bg-BG" sz="909" dirty="0">
              <a:solidFill>
                <a:schemeClr val="tx2"/>
              </a:solidFill>
              <a:latin typeface="Times New Roman" panose="02020603050405020304" pitchFamily="18" charset="0"/>
              <a:cs typeface="Times New Roman" panose="02020603050405020304" pitchFamily="18" charset="0"/>
            </a:endParaRPr>
          </a:p>
          <a:p>
            <a:pPr marL="521647" indent="-222679">
              <a:buFont typeface="Wingdings" panose="05000000000000000000" pitchFamily="2" charset="2"/>
              <a:buChar char="§"/>
            </a:pPr>
            <a:r>
              <a:rPr lang="bg-BG" sz="909" dirty="0">
                <a:solidFill>
                  <a:schemeClr val="tx2"/>
                </a:solidFill>
                <a:latin typeface="Times New Roman" panose="02020603050405020304" pitchFamily="18" charset="0"/>
                <a:cs typeface="Times New Roman" panose="02020603050405020304" pitchFamily="18" charset="0"/>
              </a:rPr>
              <a:t>свързан по уникален начин със създателя на печата;</a:t>
            </a:r>
          </a:p>
          <a:p>
            <a:pPr marL="521647" indent="-222679">
              <a:buFont typeface="Wingdings" panose="05000000000000000000" pitchFamily="2" charset="2"/>
              <a:buChar char="§"/>
            </a:pPr>
            <a:r>
              <a:rPr lang="bg-BG" sz="909" dirty="0">
                <a:solidFill>
                  <a:schemeClr val="tx2"/>
                </a:solidFill>
                <a:latin typeface="Times New Roman" panose="02020603050405020304" pitchFamily="18" charset="0"/>
                <a:cs typeface="Times New Roman" panose="02020603050405020304" pitchFamily="18" charset="0"/>
              </a:rPr>
              <a:t>може да идентифицира създателя на печата;</a:t>
            </a:r>
          </a:p>
          <a:p>
            <a:pPr marL="521647" indent="-222679">
              <a:buFont typeface="Wingdings" panose="05000000000000000000" pitchFamily="2" charset="2"/>
              <a:buChar char="§"/>
            </a:pPr>
            <a:r>
              <a:rPr lang="bg-BG" sz="909" dirty="0">
                <a:solidFill>
                  <a:schemeClr val="tx2"/>
                </a:solidFill>
                <a:latin typeface="Times New Roman" panose="02020603050405020304" pitchFamily="18" charset="0"/>
                <a:cs typeface="Times New Roman" panose="02020603050405020304" pitchFamily="18" charset="0"/>
              </a:rPr>
              <a:t>създаден е чрез данни за създаване на електронен печат, които титулярят на електронния подпис може да използва с висока степен на доверие и единствено под свой контрол; и</a:t>
            </a:r>
          </a:p>
          <a:p>
            <a:pPr marL="521647" indent="-222679">
              <a:buFont typeface="Wingdings" panose="05000000000000000000" pitchFamily="2" charset="2"/>
              <a:buChar char="§"/>
            </a:pPr>
            <a:r>
              <a:rPr lang="bg-BG" sz="909" dirty="0">
                <a:solidFill>
                  <a:schemeClr val="tx2"/>
                </a:solidFill>
                <a:latin typeface="Times New Roman" panose="02020603050405020304" pitchFamily="18" charset="0"/>
                <a:cs typeface="Times New Roman" panose="02020603050405020304" pitchFamily="18" charset="0"/>
              </a:rPr>
              <a:t>свързан е с данните, за които се отнася, по начин, позволяващ да бъде открита всяка последваща промяна в тях. </a:t>
            </a:r>
          </a:p>
          <a:p>
            <a:endParaRPr lang="bg-BG" sz="909" dirty="0">
              <a:solidFill>
                <a:schemeClr val="tx2"/>
              </a:solidFill>
              <a:latin typeface="Times New Roman" panose="02020603050405020304" pitchFamily="18" charset="0"/>
              <a:cs typeface="Times New Roman" panose="02020603050405020304" pitchFamily="18" charset="0"/>
            </a:endParaRPr>
          </a:p>
          <a:p>
            <a:pPr marL="222679" indent="-222679">
              <a:buFont typeface="Wingdings" panose="05000000000000000000" pitchFamily="2" charset="2"/>
              <a:buChar char="Ø"/>
            </a:pPr>
            <a:r>
              <a:rPr lang="bg-BG" sz="909" b="1" dirty="0">
                <a:solidFill>
                  <a:srgbClr val="002060"/>
                </a:solidFill>
                <a:latin typeface="Times New Roman" panose="02020603050405020304" pitchFamily="18" charset="0"/>
                <a:cs typeface="Times New Roman" panose="02020603050405020304" pitchFamily="18" charset="0"/>
              </a:rPr>
              <a:t>Квалифициран електронен печат           </a:t>
            </a:r>
            <a:r>
              <a:rPr lang="bg-BG" sz="909" i="1" dirty="0">
                <a:solidFill>
                  <a:schemeClr val="tx2"/>
                </a:solidFill>
                <a:latin typeface="Times New Roman" panose="02020603050405020304" pitchFamily="18" charset="0"/>
                <a:cs typeface="Times New Roman" panose="02020603050405020304" pitchFamily="18" charset="0"/>
              </a:rPr>
              <a:t>усъвършенстван е-печат </a:t>
            </a:r>
            <a:r>
              <a:rPr lang="bg-BG" sz="909" b="1" i="1" dirty="0">
                <a:solidFill>
                  <a:srgbClr val="FF0000"/>
                </a:solidFill>
                <a:latin typeface="Times New Roman" panose="02020603050405020304" pitchFamily="18" charset="0"/>
                <a:cs typeface="Times New Roman" panose="02020603050405020304" pitchFamily="18" charset="0"/>
              </a:rPr>
              <a:t>+</a:t>
            </a:r>
          </a:p>
          <a:p>
            <a:pPr marL="463915" indent="-222679">
              <a:buFont typeface="Wingdings" panose="05000000000000000000" pitchFamily="2" charset="2"/>
              <a:buChar char="§"/>
            </a:pPr>
            <a:r>
              <a:rPr lang="bg-BG" sz="909" dirty="0">
                <a:solidFill>
                  <a:schemeClr val="tx2"/>
                </a:solidFill>
                <a:latin typeface="Times New Roman" panose="02020603050405020304" pitchFamily="18" charset="0"/>
                <a:cs typeface="Times New Roman" panose="02020603050405020304" pitchFamily="18" charset="0"/>
              </a:rPr>
              <a:t>създаден от устройство за създаване на квалифициран електронен печат </a:t>
            </a:r>
          </a:p>
          <a:p>
            <a:pPr marL="463915" indent="-222679">
              <a:buFont typeface="Wingdings" panose="05000000000000000000" pitchFamily="2" charset="2"/>
              <a:buChar char="§"/>
            </a:pPr>
            <a:r>
              <a:rPr lang="bg-BG" sz="909" dirty="0">
                <a:solidFill>
                  <a:schemeClr val="tx2"/>
                </a:solidFill>
                <a:latin typeface="Times New Roman" panose="02020603050405020304" pitchFamily="18" charset="0"/>
                <a:cs typeface="Times New Roman" panose="02020603050405020304" pitchFamily="18" charset="0"/>
              </a:rPr>
              <a:t>въз основа на квалифицирано удостоверение за електронни печати. </a:t>
            </a:r>
          </a:p>
          <a:p>
            <a:pPr marL="241236"/>
            <a:endParaRPr lang="bg-BG" sz="909" i="1" dirty="0">
              <a:solidFill>
                <a:srgbClr val="FF0000"/>
              </a:solidFill>
              <a:latin typeface="Times New Roman" panose="02020603050405020304" pitchFamily="18" charset="0"/>
              <a:cs typeface="Times New Roman" panose="02020603050405020304" pitchFamily="18" charset="0"/>
            </a:endParaRPr>
          </a:p>
          <a:p>
            <a:pPr marL="241236"/>
            <a:r>
              <a:rPr lang="bg-BG" sz="909" i="1" dirty="0">
                <a:solidFill>
                  <a:srgbClr val="FF0000"/>
                </a:solidFill>
                <a:latin typeface="Times New Roman" panose="02020603050405020304" pitchFamily="18" charset="0"/>
                <a:cs typeface="Times New Roman" panose="02020603050405020304" pitchFamily="18" charset="0"/>
              </a:rPr>
              <a:t>Презумпция за цялост на данните и за точност на произхода на данните, с които е свързан квалифицираният електронен печат.</a:t>
            </a:r>
          </a:p>
          <a:p>
            <a:pPr marL="241236"/>
            <a:endParaRPr lang="bg-BG" sz="909" i="1" dirty="0">
              <a:solidFill>
                <a:srgbClr val="FF0000"/>
              </a:solidFill>
              <a:latin typeface="Times New Roman" panose="02020603050405020304" pitchFamily="18" charset="0"/>
              <a:cs typeface="Times New Roman" panose="02020603050405020304" pitchFamily="18" charset="0"/>
            </a:endParaRPr>
          </a:p>
          <a:p>
            <a:pPr marL="241236"/>
            <a:r>
              <a:rPr lang="ru-RU" sz="909" i="1" dirty="0" err="1">
                <a:solidFill>
                  <a:srgbClr val="FF0000"/>
                </a:solidFill>
                <a:latin typeface="Times New Roman" panose="02020603050405020304" pitchFamily="18" charset="0"/>
                <a:cs typeface="Times New Roman" panose="02020603050405020304" pitchFamily="18" charset="0"/>
              </a:rPr>
              <a:t>Квалифицираният</a:t>
            </a:r>
            <a:r>
              <a:rPr lang="ru-RU" sz="909" i="1" dirty="0">
                <a:solidFill>
                  <a:srgbClr val="FF0000"/>
                </a:solidFill>
                <a:latin typeface="Times New Roman" panose="02020603050405020304" pitchFamily="18" charset="0"/>
                <a:cs typeface="Times New Roman" panose="02020603050405020304" pitchFamily="18" charset="0"/>
              </a:rPr>
              <a:t> </a:t>
            </a:r>
            <a:r>
              <a:rPr lang="ru-RU" sz="909" i="1" dirty="0" err="1">
                <a:solidFill>
                  <a:srgbClr val="FF0000"/>
                </a:solidFill>
                <a:latin typeface="Times New Roman" panose="02020603050405020304" pitchFamily="18" charset="0"/>
                <a:cs typeface="Times New Roman" panose="02020603050405020304" pitchFamily="18" charset="0"/>
              </a:rPr>
              <a:t>електронен</a:t>
            </a:r>
            <a:r>
              <a:rPr lang="ru-RU" sz="909" i="1" dirty="0">
                <a:solidFill>
                  <a:srgbClr val="FF0000"/>
                </a:solidFill>
                <a:latin typeface="Times New Roman" panose="02020603050405020304" pitchFamily="18" charset="0"/>
                <a:cs typeface="Times New Roman" panose="02020603050405020304" pitchFamily="18" charset="0"/>
              </a:rPr>
              <a:t> </a:t>
            </a:r>
            <a:r>
              <a:rPr lang="ru-RU" sz="909" i="1" dirty="0" err="1">
                <a:solidFill>
                  <a:srgbClr val="FF0000"/>
                </a:solidFill>
                <a:latin typeface="Times New Roman" panose="02020603050405020304" pitchFamily="18" charset="0"/>
                <a:cs typeface="Times New Roman" panose="02020603050405020304" pitchFamily="18" charset="0"/>
              </a:rPr>
              <a:t>печат</a:t>
            </a:r>
            <a:r>
              <a:rPr lang="ru-RU" sz="909" i="1" dirty="0">
                <a:solidFill>
                  <a:srgbClr val="FF0000"/>
                </a:solidFill>
                <a:latin typeface="Times New Roman" panose="02020603050405020304" pitchFamily="18" charset="0"/>
                <a:cs typeface="Times New Roman" panose="02020603050405020304" pitchFamily="18" charset="0"/>
              </a:rPr>
              <a:t>, основан на квалифицирано удостоверение, </a:t>
            </a:r>
            <a:r>
              <a:rPr lang="ru-RU" sz="909" i="1" dirty="0" err="1">
                <a:solidFill>
                  <a:srgbClr val="FF0000"/>
                </a:solidFill>
                <a:latin typeface="Times New Roman" panose="02020603050405020304" pitchFamily="18" charset="0"/>
                <a:cs typeface="Times New Roman" panose="02020603050405020304" pitchFamily="18" charset="0"/>
              </a:rPr>
              <a:t>издадено</a:t>
            </a:r>
            <a:r>
              <a:rPr lang="ru-RU" sz="909" i="1" dirty="0">
                <a:solidFill>
                  <a:srgbClr val="FF0000"/>
                </a:solidFill>
                <a:latin typeface="Times New Roman" panose="02020603050405020304" pitchFamily="18" charset="0"/>
                <a:cs typeface="Times New Roman" panose="02020603050405020304" pitchFamily="18" charset="0"/>
              </a:rPr>
              <a:t> в </a:t>
            </a:r>
            <a:r>
              <a:rPr lang="ru-RU" sz="909" i="1" dirty="0" err="1">
                <a:solidFill>
                  <a:srgbClr val="FF0000"/>
                </a:solidFill>
                <a:latin typeface="Times New Roman" panose="02020603050405020304" pitchFamily="18" charset="0"/>
                <a:cs typeface="Times New Roman" panose="02020603050405020304" pitchFamily="18" charset="0"/>
              </a:rPr>
              <a:t>една</a:t>
            </a:r>
            <a:r>
              <a:rPr lang="ru-RU" sz="909" i="1" dirty="0">
                <a:solidFill>
                  <a:srgbClr val="FF0000"/>
                </a:solidFill>
                <a:latin typeface="Times New Roman" panose="02020603050405020304" pitchFamily="18" charset="0"/>
                <a:cs typeface="Times New Roman" panose="02020603050405020304" pitchFamily="18" charset="0"/>
              </a:rPr>
              <a:t> </a:t>
            </a:r>
            <a:r>
              <a:rPr lang="ru-RU" sz="909" i="1" dirty="0" err="1">
                <a:solidFill>
                  <a:srgbClr val="FF0000"/>
                </a:solidFill>
                <a:latin typeface="Times New Roman" panose="02020603050405020304" pitchFamily="18" charset="0"/>
                <a:cs typeface="Times New Roman" panose="02020603050405020304" pitchFamily="18" charset="0"/>
              </a:rPr>
              <a:t>държава</a:t>
            </a:r>
            <a:r>
              <a:rPr lang="ru-RU" sz="909" i="1" dirty="0">
                <a:solidFill>
                  <a:srgbClr val="FF0000"/>
                </a:solidFill>
                <a:latin typeface="Times New Roman" panose="02020603050405020304" pitchFamily="18" charset="0"/>
                <a:cs typeface="Times New Roman" panose="02020603050405020304" pitchFamily="18" charset="0"/>
              </a:rPr>
              <a:t> </a:t>
            </a:r>
            <a:r>
              <a:rPr lang="ru-RU" sz="909" i="1" dirty="0" err="1">
                <a:solidFill>
                  <a:srgbClr val="FF0000"/>
                </a:solidFill>
                <a:latin typeface="Times New Roman" panose="02020603050405020304" pitchFamily="18" charset="0"/>
                <a:cs typeface="Times New Roman" panose="02020603050405020304" pitchFamily="18" charset="0"/>
              </a:rPr>
              <a:t>членка</a:t>
            </a:r>
            <a:r>
              <a:rPr lang="ru-RU" sz="909" i="1" dirty="0">
                <a:solidFill>
                  <a:srgbClr val="FF0000"/>
                </a:solidFill>
                <a:latin typeface="Times New Roman" panose="02020603050405020304" pitchFamily="18" charset="0"/>
                <a:cs typeface="Times New Roman" panose="02020603050405020304" pitchFamily="18" charset="0"/>
              </a:rPr>
              <a:t>, се </a:t>
            </a:r>
            <a:r>
              <a:rPr lang="ru-RU" sz="909" i="1" dirty="0" err="1">
                <a:solidFill>
                  <a:srgbClr val="FF0000"/>
                </a:solidFill>
                <a:latin typeface="Times New Roman" panose="02020603050405020304" pitchFamily="18" charset="0"/>
                <a:cs typeface="Times New Roman" panose="02020603050405020304" pitchFamily="18" charset="0"/>
              </a:rPr>
              <a:t>признава</a:t>
            </a:r>
            <a:r>
              <a:rPr lang="ru-RU" sz="909" i="1" dirty="0">
                <a:solidFill>
                  <a:srgbClr val="FF0000"/>
                </a:solidFill>
                <a:latin typeface="Times New Roman" panose="02020603050405020304" pitchFamily="18" charset="0"/>
                <a:cs typeface="Times New Roman" panose="02020603050405020304" pitchFamily="18" charset="0"/>
              </a:rPr>
              <a:t> за </a:t>
            </a:r>
            <a:r>
              <a:rPr lang="ru-RU" sz="909" i="1" dirty="0" err="1">
                <a:solidFill>
                  <a:srgbClr val="FF0000"/>
                </a:solidFill>
                <a:latin typeface="Times New Roman" panose="02020603050405020304" pitchFamily="18" charset="0"/>
                <a:cs typeface="Times New Roman" panose="02020603050405020304" pitchFamily="18" charset="0"/>
              </a:rPr>
              <a:t>квалифициран</a:t>
            </a:r>
            <a:r>
              <a:rPr lang="ru-RU" sz="909" i="1" dirty="0">
                <a:solidFill>
                  <a:srgbClr val="FF0000"/>
                </a:solidFill>
                <a:latin typeface="Times New Roman" panose="02020603050405020304" pitchFamily="18" charset="0"/>
                <a:cs typeface="Times New Roman" panose="02020603050405020304" pitchFamily="18" charset="0"/>
              </a:rPr>
              <a:t> </a:t>
            </a:r>
            <a:r>
              <a:rPr lang="ru-RU" sz="909" i="1" dirty="0" err="1">
                <a:solidFill>
                  <a:srgbClr val="FF0000"/>
                </a:solidFill>
                <a:latin typeface="Times New Roman" panose="02020603050405020304" pitchFamily="18" charset="0"/>
                <a:cs typeface="Times New Roman" panose="02020603050405020304" pitchFamily="18" charset="0"/>
              </a:rPr>
              <a:t>електронен</a:t>
            </a:r>
            <a:r>
              <a:rPr lang="ru-RU" sz="909" i="1" dirty="0">
                <a:solidFill>
                  <a:srgbClr val="FF0000"/>
                </a:solidFill>
                <a:latin typeface="Times New Roman" panose="02020603050405020304" pitchFamily="18" charset="0"/>
                <a:cs typeface="Times New Roman" panose="02020603050405020304" pitchFamily="18" charset="0"/>
              </a:rPr>
              <a:t> </a:t>
            </a:r>
            <a:r>
              <a:rPr lang="ru-RU" sz="909" i="1" dirty="0" err="1">
                <a:solidFill>
                  <a:srgbClr val="FF0000"/>
                </a:solidFill>
                <a:latin typeface="Times New Roman" panose="02020603050405020304" pitchFamily="18" charset="0"/>
                <a:cs typeface="Times New Roman" panose="02020603050405020304" pitchFamily="18" charset="0"/>
              </a:rPr>
              <a:t>печат</a:t>
            </a:r>
            <a:r>
              <a:rPr lang="ru-RU" sz="909" i="1" dirty="0">
                <a:solidFill>
                  <a:srgbClr val="FF0000"/>
                </a:solidFill>
                <a:latin typeface="Times New Roman" panose="02020603050405020304" pitchFamily="18" charset="0"/>
                <a:cs typeface="Times New Roman" panose="02020603050405020304" pitchFamily="18" charset="0"/>
              </a:rPr>
              <a:t> </a:t>
            </a:r>
            <a:r>
              <a:rPr lang="ru-RU" sz="909" i="1" dirty="0" err="1">
                <a:solidFill>
                  <a:srgbClr val="FF0000"/>
                </a:solidFill>
                <a:latin typeface="Times New Roman" panose="02020603050405020304" pitchFamily="18" charset="0"/>
                <a:cs typeface="Times New Roman" panose="02020603050405020304" pitchFamily="18" charset="0"/>
              </a:rPr>
              <a:t>във</a:t>
            </a:r>
            <a:r>
              <a:rPr lang="ru-RU" sz="909" i="1" dirty="0">
                <a:solidFill>
                  <a:srgbClr val="FF0000"/>
                </a:solidFill>
                <a:latin typeface="Times New Roman" panose="02020603050405020304" pitchFamily="18" charset="0"/>
                <a:cs typeface="Times New Roman" panose="02020603050405020304" pitchFamily="18" charset="0"/>
              </a:rPr>
              <a:t> </a:t>
            </a:r>
            <a:r>
              <a:rPr lang="ru-RU" sz="909" i="1" dirty="0" err="1">
                <a:solidFill>
                  <a:srgbClr val="FF0000"/>
                </a:solidFill>
                <a:latin typeface="Times New Roman" panose="02020603050405020304" pitchFamily="18" charset="0"/>
                <a:cs typeface="Times New Roman" panose="02020603050405020304" pitchFamily="18" charset="0"/>
              </a:rPr>
              <a:t>всички</a:t>
            </a:r>
            <a:r>
              <a:rPr lang="ru-RU" sz="909" i="1" dirty="0">
                <a:solidFill>
                  <a:srgbClr val="FF0000"/>
                </a:solidFill>
                <a:latin typeface="Times New Roman" panose="02020603050405020304" pitchFamily="18" charset="0"/>
                <a:cs typeface="Times New Roman" panose="02020603050405020304" pitchFamily="18" charset="0"/>
              </a:rPr>
              <a:t> </a:t>
            </a:r>
            <a:r>
              <a:rPr lang="ru-RU" sz="909" i="1" dirty="0" err="1">
                <a:solidFill>
                  <a:srgbClr val="FF0000"/>
                </a:solidFill>
                <a:latin typeface="Times New Roman" panose="02020603050405020304" pitchFamily="18" charset="0"/>
                <a:cs typeface="Times New Roman" panose="02020603050405020304" pitchFamily="18" charset="0"/>
              </a:rPr>
              <a:t>други</a:t>
            </a:r>
            <a:r>
              <a:rPr lang="ru-RU" sz="909" i="1" dirty="0">
                <a:solidFill>
                  <a:srgbClr val="FF0000"/>
                </a:solidFill>
                <a:latin typeface="Times New Roman" panose="02020603050405020304" pitchFamily="18" charset="0"/>
                <a:cs typeface="Times New Roman" panose="02020603050405020304" pitchFamily="18" charset="0"/>
              </a:rPr>
              <a:t> </a:t>
            </a:r>
            <a:r>
              <a:rPr lang="ru-RU" sz="909" i="1" dirty="0" err="1">
                <a:solidFill>
                  <a:srgbClr val="FF0000"/>
                </a:solidFill>
                <a:latin typeface="Times New Roman" panose="02020603050405020304" pitchFamily="18" charset="0"/>
                <a:cs typeface="Times New Roman" panose="02020603050405020304" pitchFamily="18" charset="0"/>
              </a:rPr>
              <a:t>държави</a:t>
            </a:r>
            <a:r>
              <a:rPr lang="ru-RU" sz="909" i="1" dirty="0">
                <a:solidFill>
                  <a:srgbClr val="FF0000"/>
                </a:solidFill>
                <a:latin typeface="Times New Roman" panose="02020603050405020304" pitchFamily="18" charset="0"/>
                <a:cs typeface="Times New Roman" panose="02020603050405020304" pitchFamily="18" charset="0"/>
              </a:rPr>
              <a:t> </a:t>
            </a:r>
            <a:r>
              <a:rPr lang="ru-RU" sz="909" i="1" dirty="0" err="1">
                <a:solidFill>
                  <a:srgbClr val="FF0000"/>
                </a:solidFill>
                <a:latin typeface="Times New Roman" panose="02020603050405020304" pitchFamily="18" charset="0"/>
                <a:cs typeface="Times New Roman" panose="02020603050405020304" pitchFamily="18" charset="0"/>
              </a:rPr>
              <a:t>членки</a:t>
            </a:r>
            <a:r>
              <a:rPr lang="ru-RU" sz="909" i="1" dirty="0">
                <a:solidFill>
                  <a:srgbClr val="FF0000"/>
                </a:solidFill>
                <a:latin typeface="Times New Roman" panose="02020603050405020304" pitchFamily="18" charset="0"/>
                <a:cs typeface="Times New Roman" panose="02020603050405020304" pitchFamily="18" charset="0"/>
              </a:rPr>
              <a:t>.</a:t>
            </a:r>
          </a:p>
          <a:p>
            <a:pPr marL="241236"/>
            <a:endParaRPr lang="bg-BG" sz="909" i="1" dirty="0">
              <a:solidFill>
                <a:srgbClr val="FF0000"/>
              </a:solidFill>
              <a:latin typeface="Times New Roman" panose="02020603050405020304" pitchFamily="18" charset="0"/>
              <a:cs typeface="Times New Roman" panose="02020603050405020304" pitchFamily="18" charset="0"/>
            </a:endParaRPr>
          </a:p>
          <a:p>
            <a:pPr marL="241236"/>
            <a:r>
              <a:rPr lang="ru-RU" sz="909" dirty="0" err="1">
                <a:solidFill>
                  <a:schemeClr val="tx2"/>
                </a:solidFill>
                <a:latin typeface="Times New Roman" panose="02020603050405020304" pitchFamily="18" charset="0"/>
                <a:cs typeface="Times New Roman" panose="02020603050405020304" pitchFamily="18" charset="0"/>
              </a:rPr>
              <a:t>Квалифицираният</a:t>
            </a:r>
            <a:r>
              <a:rPr lang="ru-RU" sz="909" dirty="0">
                <a:solidFill>
                  <a:schemeClr val="tx2"/>
                </a:solidFill>
                <a:latin typeface="Times New Roman" panose="02020603050405020304" pitchFamily="18" charset="0"/>
                <a:cs typeface="Times New Roman" panose="02020603050405020304" pitchFamily="18" charset="0"/>
              </a:rPr>
              <a:t> </a:t>
            </a:r>
            <a:r>
              <a:rPr lang="ru-RU" sz="909" dirty="0" err="1">
                <a:solidFill>
                  <a:schemeClr val="tx2"/>
                </a:solidFill>
                <a:latin typeface="Times New Roman" panose="02020603050405020304" pitchFamily="18" charset="0"/>
                <a:cs typeface="Times New Roman" panose="02020603050405020304" pitchFamily="18" charset="0"/>
              </a:rPr>
              <a:t>електронен</a:t>
            </a:r>
            <a:r>
              <a:rPr lang="ru-RU" sz="909" dirty="0">
                <a:solidFill>
                  <a:schemeClr val="tx2"/>
                </a:solidFill>
                <a:latin typeface="Times New Roman" panose="02020603050405020304" pitchFamily="18" charset="0"/>
                <a:cs typeface="Times New Roman" panose="02020603050405020304" pitchFamily="18" charset="0"/>
              </a:rPr>
              <a:t> </a:t>
            </a:r>
            <a:r>
              <a:rPr lang="ru-RU" sz="909" dirty="0" err="1">
                <a:solidFill>
                  <a:schemeClr val="tx2"/>
                </a:solidFill>
                <a:latin typeface="Times New Roman" panose="02020603050405020304" pitchFamily="18" charset="0"/>
                <a:cs typeface="Times New Roman" panose="02020603050405020304" pitchFamily="18" charset="0"/>
              </a:rPr>
              <a:t>подпис</a:t>
            </a:r>
            <a:r>
              <a:rPr lang="ru-RU" sz="909" dirty="0">
                <a:solidFill>
                  <a:schemeClr val="tx2"/>
                </a:solidFill>
                <a:latin typeface="Times New Roman" panose="02020603050405020304" pitchFamily="18" charset="0"/>
                <a:cs typeface="Times New Roman" panose="02020603050405020304" pitchFamily="18" charset="0"/>
              </a:rPr>
              <a:t> на </a:t>
            </a:r>
            <a:r>
              <a:rPr lang="ru-RU" sz="909" dirty="0" err="1">
                <a:solidFill>
                  <a:schemeClr val="tx2"/>
                </a:solidFill>
                <a:latin typeface="Times New Roman" panose="02020603050405020304" pitchFamily="18" charset="0"/>
                <a:cs typeface="Times New Roman" panose="02020603050405020304" pitchFamily="18" charset="0"/>
              </a:rPr>
              <a:t>упълномощения</a:t>
            </a:r>
            <a:r>
              <a:rPr lang="ru-RU" sz="909" dirty="0">
                <a:solidFill>
                  <a:schemeClr val="tx2"/>
                </a:solidFill>
                <a:latin typeface="Times New Roman" panose="02020603050405020304" pitchFamily="18" charset="0"/>
                <a:cs typeface="Times New Roman" panose="02020603050405020304" pitchFamily="18" charset="0"/>
              </a:rPr>
              <a:t> </a:t>
            </a:r>
            <a:r>
              <a:rPr lang="ru-RU" sz="909" dirty="0" err="1">
                <a:solidFill>
                  <a:schemeClr val="tx2"/>
                </a:solidFill>
                <a:latin typeface="Times New Roman" panose="02020603050405020304" pitchFamily="18" charset="0"/>
                <a:cs typeface="Times New Roman" panose="02020603050405020304" pitchFamily="18" charset="0"/>
              </a:rPr>
              <a:t>представител</a:t>
            </a:r>
            <a:r>
              <a:rPr lang="ru-RU" sz="909" dirty="0">
                <a:solidFill>
                  <a:schemeClr val="tx2"/>
                </a:solidFill>
                <a:latin typeface="Times New Roman" panose="02020603050405020304" pitchFamily="18" charset="0"/>
                <a:cs typeface="Times New Roman" panose="02020603050405020304" pitchFamily="18" charset="0"/>
              </a:rPr>
              <a:t> на </a:t>
            </a:r>
            <a:r>
              <a:rPr lang="ru-RU" sz="909" dirty="0" err="1">
                <a:solidFill>
                  <a:schemeClr val="tx2"/>
                </a:solidFill>
                <a:latin typeface="Times New Roman" panose="02020603050405020304" pitchFamily="18" charset="0"/>
                <a:cs typeface="Times New Roman" panose="02020603050405020304" pitchFamily="18" charset="0"/>
              </a:rPr>
              <a:t>юридическото</a:t>
            </a:r>
            <a:r>
              <a:rPr lang="ru-RU" sz="909" dirty="0">
                <a:solidFill>
                  <a:schemeClr val="tx2"/>
                </a:solidFill>
                <a:latin typeface="Times New Roman" panose="02020603050405020304" pitchFamily="18" charset="0"/>
                <a:cs typeface="Times New Roman" panose="02020603050405020304" pitchFamily="18" charset="0"/>
              </a:rPr>
              <a:t> лице </a:t>
            </a:r>
            <a:r>
              <a:rPr lang="ru-RU" sz="909" dirty="0" err="1">
                <a:solidFill>
                  <a:schemeClr val="tx2"/>
                </a:solidFill>
                <a:latin typeface="Times New Roman" panose="02020603050405020304" pitchFamily="18" charset="0"/>
                <a:cs typeface="Times New Roman" panose="02020603050405020304" pitchFamily="18" charset="0"/>
              </a:rPr>
              <a:t>следва</a:t>
            </a:r>
            <a:r>
              <a:rPr lang="ru-RU" sz="909" dirty="0">
                <a:solidFill>
                  <a:schemeClr val="tx2"/>
                </a:solidFill>
                <a:latin typeface="Times New Roman" panose="02020603050405020304" pitchFamily="18" charset="0"/>
                <a:cs typeface="Times New Roman" panose="02020603050405020304" pitchFamily="18" charset="0"/>
              </a:rPr>
              <a:t> да се приема </a:t>
            </a:r>
            <a:r>
              <a:rPr lang="ru-RU" sz="909" dirty="0" err="1">
                <a:solidFill>
                  <a:schemeClr val="tx2"/>
                </a:solidFill>
                <a:latin typeface="Times New Roman" panose="02020603050405020304" pitchFamily="18" charset="0"/>
                <a:cs typeface="Times New Roman" panose="02020603050405020304" pitchFamily="18" charset="0"/>
              </a:rPr>
              <a:t>равностойно</a:t>
            </a:r>
            <a:r>
              <a:rPr lang="ru-RU" sz="909" dirty="0">
                <a:solidFill>
                  <a:schemeClr val="tx2"/>
                </a:solidFill>
                <a:latin typeface="Times New Roman" panose="02020603050405020304" pitchFamily="18" charset="0"/>
                <a:cs typeface="Times New Roman" panose="02020603050405020304" pitchFamily="18" charset="0"/>
              </a:rPr>
              <a:t> на </a:t>
            </a:r>
            <a:r>
              <a:rPr lang="ru-RU" sz="909" dirty="0" err="1">
                <a:solidFill>
                  <a:schemeClr val="tx2"/>
                </a:solidFill>
                <a:latin typeface="Times New Roman" panose="02020603050405020304" pitchFamily="18" charset="0"/>
                <a:cs typeface="Times New Roman" panose="02020603050405020304" pitchFamily="18" charset="0"/>
              </a:rPr>
              <a:t>квалифицирания</a:t>
            </a:r>
            <a:r>
              <a:rPr lang="ru-RU" sz="909" dirty="0">
                <a:solidFill>
                  <a:schemeClr val="tx2"/>
                </a:solidFill>
                <a:latin typeface="Times New Roman" panose="02020603050405020304" pitchFamily="18" charset="0"/>
                <a:cs typeface="Times New Roman" panose="02020603050405020304" pitchFamily="18" charset="0"/>
              </a:rPr>
              <a:t> </a:t>
            </a:r>
            <a:r>
              <a:rPr lang="ru-RU" sz="909" dirty="0" err="1">
                <a:solidFill>
                  <a:schemeClr val="tx2"/>
                </a:solidFill>
                <a:latin typeface="Times New Roman" panose="02020603050405020304" pitchFamily="18" charset="0"/>
                <a:cs typeface="Times New Roman" panose="02020603050405020304" pitchFamily="18" charset="0"/>
              </a:rPr>
              <a:t>печат</a:t>
            </a:r>
            <a:endParaRPr lang="bg-BG" sz="909" dirty="0">
              <a:solidFill>
                <a:schemeClr val="tx2"/>
              </a:solidFill>
              <a:latin typeface="Times New Roman" panose="02020603050405020304" pitchFamily="18" charset="0"/>
              <a:cs typeface="Times New Roman" panose="02020603050405020304" pitchFamily="18" charset="0"/>
            </a:endParaRPr>
          </a:p>
          <a:p>
            <a:endParaRPr lang="ru-RU" sz="909" dirty="0">
              <a:solidFill>
                <a:schemeClr val="tx2"/>
              </a:solidFill>
              <a:latin typeface="Times New Roman" panose="02020603050405020304" pitchFamily="18" charset="0"/>
              <a:cs typeface="Times New Roman" panose="02020603050405020304" pitchFamily="18" charset="0"/>
            </a:endParaRPr>
          </a:p>
        </p:txBody>
      </p:sp>
      <p:sp>
        <p:nvSpPr>
          <p:cNvPr id="9" name="Стрелка надясно 8"/>
          <p:cNvSpPr/>
          <p:nvPr/>
        </p:nvSpPr>
        <p:spPr>
          <a:xfrm>
            <a:off x="3080081" y="1684260"/>
            <a:ext cx="173808" cy="111786"/>
          </a:xfrm>
          <a:prstGeom prst="rightArrow">
            <a:avLst/>
          </a:prstGeom>
          <a:solidFill>
            <a:srgbClr val="09C3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9"/>
          </a:p>
        </p:txBody>
      </p:sp>
      <p:sp>
        <p:nvSpPr>
          <p:cNvPr id="13" name="Стрелка надясно 12"/>
          <p:cNvSpPr/>
          <p:nvPr/>
        </p:nvSpPr>
        <p:spPr>
          <a:xfrm>
            <a:off x="2985937" y="2951884"/>
            <a:ext cx="181048" cy="109679"/>
          </a:xfrm>
          <a:prstGeom prst="rightArrow">
            <a:avLst/>
          </a:prstGeom>
          <a:solidFill>
            <a:srgbClr val="09C3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9"/>
          </a:p>
        </p:txBody>
      </p:sp>
    </p:spTree>
    <p:extLst>
      <p:ext uri="{BB962C8B-B14F-4D97-AF65-F5344CB8AC3E}">
        <p14:creationId xmlns:p14="http://schemas.microsoft.com/office/powerpoint/2010/main" val="27510302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bg-BG" dirty="0"/>
              <a:t>Електронна идентификация</a:t>
            </a:r>
            <a:br>
              <a:rPr lang="bg-BG" dirty="0"/>
            </a:br>
            <a:endParaRPr lang="en-US" dirty="0"/>
          </a:p>
        </p:txBody>
      </p:sp>
      <p:sp>
        <p:nvSpPr>
          <p:cNvPr id="4" name="Text Placeholder 3">
            <a:extLst>
              <a:ext uri="{FF2B5EF4-FFF2-40B4-BE49-F238E27FC236}">
                <a16:creationId xmlns:a16="http://schemas.microsoft.com/office/drawing/2014/main" id="{5A9E6ADB-C484-7B45-897D-B19E2E3C80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131601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	</a:t>
            </a:r>
            <a:r>
              <a:rPr lang="ru-RU" dirty="0" err="1"/>
              <a:t>Необходимост</a:t>
            </a:r>
            <a:r>
              <a:rPr lang="ru-RU" dirty="0"/>
              <a:t>:</a:t>
            </a:r>
            <a:endParaRPr lang="en-US" dirty="0"/>
          </a:p>
        </p:txBody>
      </p:sp>
      <p:graphicFrame>
        <p:nvGraphicFramePr>
          <p:cNvPr id="5" name="Content Placeholder 4"/>
          <p:cNvGraphicFramePr>
            <a:graphicFrameLocks noGrp="1"/>
          </p:cNvGraphicFramePr>
          <p:nvPr>
            <p:ph idx="1"/>
          </p:nvPr>
        </p:nvGraphicFramePr>
        <p:xfrm>
          <a:off x="500192" y="1635115"/>
          <a:ext cx="8143618" cy="2758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380449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Легални дефиниции:</a:t>
            </a:r>
          </a:p>
        </p:txBody>
      </p:sp>
      <p:sp>
        <p:nvSpPr>
          <p:cNvPr id="6" name="Text Placeholder 5"/>
          <p:cNvSpPr>
            <a:spLocks noGrp="1"/>
          </p:cNvSpPr>
          <p:nvPr>
            <p:ph type="body" idx="1"/>
          </p:nvPr>
        </p:nvSpPr>
        <p:spPr/>
        <p:txBody>
          <a:bodyPr/>
          <a:lstStyle/>
          <a:p>
            <a:r>
              <a:rPr lang="bg-BG" dirty="0"/>
              <a:t>Регламент (ЕС) № 910/2014</a:t>
            </a:r>
          </a:p>
        </p:txBody>
      </p:sp>
      <p:sp>
        <p:nvSpPr>
          <p:cNvPr id="7" name="Content Placeholder 6"/>
          <p:cNvSpPr>
            <a:spLocks noGrp="1"/>
          </p:cNvSpPr>
          <p:nvPr>
            <p:ph sz="half" idx="2"/>
          </p:nvPr>
        </p:nvSpPr>
        <p:spPr/>
        <p:txBody>
          <a:bodyPr>
            <a:normAutofit fontScale="85000" lnSpcReduction="20000"/>
          </a:bodyPr>
          <a:lstStyle/>
          <a:p>
            <a:r>
              <a:rPr lang="ru-RU" dirty="0" err="1"/>
              <a:t>процес</a:t>
            </a:r>
            <a:r>
              <a:rPr lang="ru-RU" dirty="0"/>
              <a:t> на </a:t>
            </a:r>
            <a:r>
              <a:rPr lang="ru-RU" dirty="0" err="1"/>
              <a:t>използване</a:t>
            </a:r>
            <a:r>
              <a:rPr lang="ru-RU" dirty="0"/>
              <a:t> на </a:t>
            </a:r>
            <a:r>
              <a:rPr lang="ru-RU" dirty="0" err="1"/>
              <a:t>данни</a:t>
            </a:r>
            <a:r>
              <a:rPr lang="ru-RU" dirty="0"/>
              <a:t> в </a:t>
            </a:r>
            <a:r>
              <a:rPr lang="ru-RU" dirty="0" err="1"/>
              <a:t>електронна</a:t>
            </a:r>
            <a:r>
              <a:rPr lang="ru-RU" dirty="0"/>
              <a:t> форма за идентификация на лица, </a:t>
            </a:r>
            <a:r>
              <a:rPr lang="ru-RU" dirty="0" err="1"/>
              <a:t>които</a:t>
            </a:r>
            <a:r>
              <a:rPr lang="ru-RU" dirty="0"/>
              <a:t> </a:t>
            </a:r>
            <a:r>
              <a:rPr lang="ru-RU" dirty="0" err="1"/>
              <a:t>данни</a:t>
            </a:r>
            <a:r>
              <a:rPr lang="ru-RU" dirty="0"/>
              <a:t> </a:t>
            </a:r>
            <a:r>
              <a:rPr lang="ru-RU" dirty="0" err="1"/>
              <a:t>представляват</a:t>
            </a:r>
            <a:r>
              <a:rPr lang="ru-RU" dirty="0"/>
              <a:t> по уникален начин дадено </a:t>
            </a:r>
            <a:r>
              <a:rPr lang="ru-RU" dirty="0">
                <a:solidFill>
                  <a:srgbClr val="92D050"/>
                </a:solidFill>
              </a:rPr>
              <a:t>физическо</a:t>
            </a:r>
            <a:r>
              <a:rPr lang="ru-RU" dirty="0"/>
              <a:t> или </a:t>
            </a:r>
            <a:r>
              <a:rPr lang="ru-RU" dirty="0" err="1">
                <a:solidFill>
                  <a:srgbClr val="FF0000"/>
                </a:solidFill>
              </a:rPr>
              <a:t>юридическо</a:t>
            </a:r>
            <a:r>
              <a:rPr lang="ru-RU" dirty="0">
                <a:solidFill>
                  <a:srgbClr val="FF0000"/>
                </a:solidFill>
              </a:rPr>
              <a:t> лице, </a:t>
            </a:r>
            <a:r>
              <a:rPr lang="ru-RU" dirty="0"/>
              <a:t>или </a:t>
            </a:r>
            <a:r>
              <a:rPr lang="ru-RU" dirty="0">
                <a:solidFill>
                  <a:srgbClr val="7030A0"/>
                </a:solidFill>
              </a:rPr>
              <a:t>физическо лице, </a:t>
            </a:r>
            <a:r>
              <a:rPr lang="ru-RU" dirty="0" err="1">
                <a:solidFill>
                  <a:srgbClr val="7030A0"/>
                </a:solidFill>
              </a:rPr>
              <a:t>представляващо</a:t>
            </a:r>
            <a:r>
              <a:rPr lang="ru-RU" dirty="0">
                <a:solidFill>
                  <a:srgbClr val="7030A0"/>
                </a:solidFill>
              </a:rPr>
              <a:t> </a:t>
            </a:r>
            <a:r>
              <a:rPr lang="ru-RU" dirty="0" err="1">
                <a:solidFill>
                  <a:srgbClr val="7030A0"/>
                </a:solidFill>
              </a:rPr>
              <a:t>юридическо</a:t>
            </a:r>
            <a:r>
              <a:rPr lang="ru-RU" dirty="0">
                <a:solidFill>
                  <a:srgbClr val="7030A0"/>
                </a:solidFill>
              </a:rPr>
              <a:t> лице</a:t>
            </a:r>
          </a:p>
          <a:p>
            <a:r>
              <a:rPr lang="ru-RU" dirty="0" err="1"/>
              <a:t>данни</a:t>
            </a:r>
            <a:r>
              <a:rPr lang="ru-RU" dirty="0"/>
              <a:t> за идентификация на лица – набор от </a:t>
            </a:r>
            <a:r>
              <a:rPr lang="ru-RU" dirty="0" err="1"/>
              <a:t>данни</a:t>
            </a:r>
            <a:r>
              <a:rPr lang="ru-RU" dirty="0"/>
              <a:t>, </a:t>
            </a:r>
            <a:r>
              <a:rPr lang="ru-RU" dirty="0" err="1"/>
              <a:t>които</a:t>
            </a:r>
            <a:r>
              <a:rPr lang="ru-RU" dirty="0"/>
              <a:t> </a:t>
            </a:r>
            <a:r>
              <a:rPr lang="ru-RU" dirty="0" err="1"/>
              <a:t>позволяват</a:t>
            </a:r>
            <a:r>
              <a:rPr lang="ru-RU" dirty="0"/>
              <a:t> да се установи </a:t>
            </a:r>
            <a:r>
              <a:rPr lang="ru-RU" dirty="0" err="1"/>
              <a:t>самоличността</a:t>
            </a:r>
            <a:r>
              <a:rPr lang="ru-RU" dirty="0"/>
              <a:t> на </a:t>
            </a:r>
            <a:r>
              <a:rPr lang="ru-RU" dirty="0" err="1"/>
              <a:t>лицето</a:t>
            </a:r>
            <a:endParaRPr lang="ru-RU" dirty="0"/>
          </a:p>
        </p:txBody>
      </p:sp>
      <p:sp>
        <p:nvSpPr>
          <p:cNvPr id="8" name="Text Placeholder 7"/>
          <p:cNvSpPr>
            <a:spLocks noGrp="1"/>
          </p:cNvSpPr>
          <p:nvPr>
            <p:ph type="body" sz="quarter" idx="3"/>
          </p:nvPr>
        </p:nvSpPr>
        <p:spPr/>
        <p:txBody>
          <a:bodyPr/>
          <a:lstStyle/>
          <a:p>
            <a:r>
              <a:rPr lang="bg-BG" dirty="0"/>
              <a:t>ЗЕИ</a:t>
            </a:r>
          </a:p>
        </p:txBody>
      </p:sp>
      <p:sp>
        <p:nvSpPr>
          <p:cNvPr id="9" name="Content Placeholder 8"/>
          <p:cNvSpPr>
            <a:spLocks noGrp="1"/>
          </p:cNvSpPr>
          <p:nvPr>
            <p:ph sz="quarter" idx="4"/>
          </p:nvPr>
        </p:nvSpPr>
        <p:spPr/>
        <p:txBody>
          <a:bodyPr>
            <a:normAutofit fontScale="85000" lnSpcReduction="20000"/>
          </a:bodyPr>
          <a:lstStyle/>
          <a:p>
            <a:r>
              <a:rPr lang="ru-RU" dirty="0" err="1"/>
              <a:t>процес</a:t>
            </a:r>
            <a:r>
              <a:rPr lang="ru-RU" dirty="0"/>
              <a:t> на </a:t>
            </a:r>
            <a:r>
              <a:rPr lang="ru-RU" dirty="0" err="1"/>
              <a:t>използване</a:t>
            </a:r>
            <a:r>
              <a:rPr lang="ru-RU" dirty="0"/>
              <a:t> на </a:t>
            </a:r>
            <a:r>
              <a:rPr lang="ru-RU" dirty="0" err="1"/>
              <a:t>данни</a:t>
            </a:r>
            <a:r>
              <a:rPr lang="ru-RU" dirty="0"/>
              <a:t> в </a:t>
            </a:r>
            <a:r>
              <a:rPr lang="ru-RU" dirty="0" err="1"/>
              <a:t>електронна</a:t>
            </a:r>
            <a:r>
              <a:rPr lang="ru-RU" dirty="0"/>
              <a:t> форма за идентификация на лица, </a:t>
            </a:r>
            <a:r>
              <a:rPr lang="ru-RU" dirty="0" err="1"/>
              <a:t>които</a:t>
            </a:r>
            <a:r>
              <a:rPr lang="ru-RU" dirty="0"/>
              <a:t> </a:t>
            </a:r>
            <a:r>
              <a:rPr lang="ru-RU" dirty="0" err="1"/>
              <a:t>данни</a:t>
            </a:r>
            <a:r>
              <a:rPr lang="ru-RU" dirty="0"/>
              <a:t> </a:t>
            </a:r>
            <a:r>
              <a:rPr lang="ru-RU" dirty="0" err="1"/>
              <a:t>представляват</a:t>
            </a:r>
            <a:r>
              <a:rPr lang="ru-RU" dirty="0"/>
              <a:t> по уникален начин дадено </a:t>
            </a:r>
            <a:r>
              <a:rPr lang="ru-RU" dirty="0">
                <a:solidFill>
                  <a:srgbClr val="92D050"/>
                </a:solidFill>
              </a:rPr>
              <a:t>физическо </a:t>
            </a:r>
            <a:r>
              <a:rPr lang="ru-RU" dirty="0"/>
              <a:t>лице</a:t>
            </a:r>
          </a:p>
          <a:p>
            <a:r>
              <a:rPr lang="ru-RU" dirty="0" err="1"/>
              <a:t>електронна</a:t>
            </a:r>
            <a:r>
              <a:rPr lang="ru-RU" dirty="0"/>
              <a:t> </a:t>
            </a:r>
            <a:r>
              <a:rPr lang="ru-RU" dirty="0" err="1"/>
              <a:t>идентичност</a:t>
            </a:r>
            <a:r>
              <a:rPr lang="ru-RU" dirty="0"/>
              <a:t>: </a:t>
            </a:r>
            <a:r>
              <a:rPr lang="ru-RU" dirty="0" err="1"/>
              <a:t>съвкупност</a:t>
            </a:r>
            <a:r>
              <a:rPr lang="ru-RU" dirty="0"/>
              <a:t> от характеристики, </a:t>
            </a:r>
            <a:r>
              <a:rPr lang="ru-RU" dirty="0" err="1"/>
              <a:t>записани</a:t>
            </a:r>
            <a:r>
              <a:rPr lang="ru-RU" dirty="0"/>
              <a:t> в </a:t>
            </a:r>
            <a:r>
              <a:rPr lang="ru-RU" dirty="0" err="1"/>
              <a:t>електронна</a:t>
            </a:r>
            <a:r>
              <a:rPr lang="ru-RU" dirty="0"/>
              <a:t> форма, </a:t>
            </a:r>
            <a:r>
              <a:rPr lang="ru-RU" dirty="0" err="1"/>
              <a:t>въз</a:t>
            </a:r>
            <a:r>
              <a:rPr lang="ru-RU" dirty="0"/>
              <a:t> основа на </a:t>
            </a:r>
            <a:r>
              <a:rPr lang="ru-RU" dirty="0" err="1"/>
              <a:t>които</a:t>
            </a:r>
            <a:r>
              <a:rPr lang="ru-RU" dirty="0"/>
              <a:t> </a:t>
            </a:r>
            <a:r>
              <a:rPr lang="ru-RU" dirty="0" err="1"/>
              <a:t>може</a:t>
            </a:r>
            <a:r>
              <a:rPr lang="ru-RU" dirty="0"/>
              <a:t> да се </a:t>
            </a:r>
            <a:r>
              <a:rPr lang="ru-RU" dirty="0" err="1"/>
              <a:t>направи</a:t>
            </a:r>
            <a:r>
              <a:rPr lang="ru-RU" dirty="0"/>
              <a:t> </a:t>
            </a:r>
            <a:r>
              <a:rPr lang="ru-RU" dirty="0" err="1"/>
              <a:t>еднозначно</a:t>
            </a:r>
            <a:r>
              <a:rPr lang="ru-RU" dirty="0"/>
              <a:t> </a:t>
            </a:r>
            <a:r>
              <a:rPr lang="ru-RU" dirty="0" err="1"/>
              <a:t>разграничаване</a:t>
            </a:r>
            <a:r>
              <a:rPr lang="ru-RU" dirty="0"/>
              <a:t> на </a:t>
            </a:r>
            <a:r>
              <a:rPr lang="ru-RU" dirty="0" err="1"/>
              <a:t>едно</a:t>
            </a:r>
            <a:r>
              <a:rPr lang="ru-RU" dirty="0"/>
              <a:t> лице от </a:t>
            </a:r>
            <a:r>
              <a:rPr lang="ru-RU" dirty="0" err="1"/>
              <a:t>други</a:t>
            </a:r>
            <a:r>
              <a:rPr lang="ru-RU" dirty="0"/>
              <a:t> лица </a:t>
            </a:r>
            <a:r>
              <a:rPr lang="ru-RU" dirty="0" err="1"/>
              <a:t>във</a:t>
            </a:r>
            <a:r>
              <a:rPr lang="ru-RU" dirty="0"/>
              <a:t> </a:t>
            </a:r>
            <a:r>
              <a:rPr lang="ru-RU" dirty="0" err="1"/>
              <a:t>виртуалната</a:t>
            </a:r>
            <a:r>
              <a:rPr lang="ru-RU" dirty="0"/>
              <a:t> среда с цел </a:t>
            </a:r>
            <a:r>
              <a:rPr lang="ru-RU" dirty="0" err="1"/>
              <a:t>осигуряване</a:t>
            </a:r>
            <a:r>
              <a:rPr lang="ru-RU" dirty="0"/>
              <a:t> на </a:t>
            </a:r>
            <a:r>
              <a:rPr lang="ru-RU" dirty="0" err="1"/>
              <a:t>достъп</a:t>
            </a:r>
            <a:r>
              <a:rPr lang="ru-RU" dirty="0"/>
              <a:t> до </a:t>
            </a:r>
            <a:r>
              <a:rPr lang="ru-RU" dirty="0" err="1"/>
              <a:t>информационни</a:t>
            </a:r>
            <a:r>
              <a:rPr lang="ru-RU" dirty="0"/>
              <a:t> </a:t>
            </a:r>
            <a:r>
              <a:rPr lang="ru-RU" dirty="0" err="1"/>
              <a:t>системи</a:t>
            </a:r>
            <a:r>
              <a:rPr lang="ru-RU" dirty="0"/>
              <a:t> или </a:t>
            </a:r>
            <a:r>
              <a:rPr lang="ru-RU" dirty="0" err="1"/>
              <a:t>осигуряване</a:t>
            </a:r>
            <a:r>
              <a:rPr lang="ru-RU" dirty="0"/>
              <a:t> на </a:t>
            </a:r>
            <a:r>
              <a:rPr lang="ru-RU" dirty="0" err="1"/>
              <a:t>възможност</a:t>
            </a:r>
            <a:r>
              <a:rPr lang="ru-RU" dirty="0"/>
              <a:t> за </a:t>
            </a:r>
            <a:r>
              <a:rPr lang="ru-RU" dirty="0" err="1"/>
              <a:t>извършване</a:t>
            </a:r>
            <a:r>
              <a:rPr lang="ru-RU" dirty="0"/>
              <a:t> на </a:t>
            </a:r>
            <a:r>
              <a:rPr lang="ru-RU" dirty="0" err="1"/>
              <a:t>електронни</a:t>
            </a:r>
            <a:r>
              <a:rPr lang="ru-RU" dirty="0"/>
              <a:t> </a:t>
            </a:r>
            <a:r>
              <a:rPr lang="ru-RU" dirty="0" err="1"/>
              <a:t>изявления</a:t>
            </a:r>
            <a:endParaRPr lang="ru-RU" dirty="0"/>
          </a:p>
          <a:p>
            <a:endParaRPr lang="bg-BG" dirty="0"/>
          </a:p>
        </p:txBody>
      </p:sp>
      <p:sp>
        <p:nvSpPr>
          <p:cNvPr id="10" name="TextBox 9"/>
          <p:cNvSpPr txBox="1"/>
          <p:nvPr/>
        </p:nvSpPr>
        <p:spPr>
          <a:xfrm>
            <a:off x="726346" y="4361815"/>
            <a:ext cx="7917249" cy="501419"/>
          </a:xfrm>
          <a:prstGeom prst="rect">
            <a:avLst/>
          </a:prstGeom>
          <a:noFill/>
        </p:spPr>
        <p:txBody>
          <a:bodyPr wrap="square" rtlCol="0">
            <a:spAutoFit/>
          </a:bodyPr>
          <a:lstStyle/>
          <a:p>
            <a:r>
              <a:rPr lang="bg-BG" sz="1329" dirty="0">
                <a:solidFill>
                  <a:srgbClr val="FF0000"/>
                </a:solidFill>
              </a:rPr>
              <a:t>Процесът на използване включва разпознаване/</a:t>
            </a:r>
            <a:r>
              <a:rPr lang="bg-BG" sz="1329" dirty="0" err="1">
                <a:solidFill>
                  <a:srgbClr val="FF0000"/>
                </a:solidFill>
              </a:rPr>
              <a:t>отграничаване</a:t>
            </a:r>
            <a:r>
              <a:rPr lang="bg-BG" sz="1329" dirty="0">
                <a:solidFill>
                  <a:srgbClr val="FF0000"/>
                </a:solidFill>
              </a:rPr>
              <a:t> и автентикация/проверка на представените данни!</a:t>
            </a:r>
          </a:p>
        </p:txBody>
      </p:sp>
    </p:spTree>
    <p:extLst>
      <p:ext uri="{BB962C8B-B14F-4D97-AF65-F5344CB8AC3E}">
        <p14:creationId xmlns:p14="http://schemas.microsoft.com/office/powerpoint/2010/main" val="10852283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Право съединение 3"/>
          <p:cNvCxnSpPr/>
          <p:nvPr/>
        </p:nvCxnSpPr>
        <p:spPr>
          <a:xfrm>
            <a:off x="522312" y="594700"/>
            <a:ext cx="8104368" cy="5784"/>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 name="Правоъгълник 4"/>
          <p:cNvSpPr/>
          <p:nvPr/>
        </p:nvSpPr>
        <p:spPr>
          <a:xfrm flipV="1">
            <a:off x="522314" y="231492"/>
            <a:ext cx="8104368" cy="51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3"/>
          </a:p>
        </p:txBody>
      </p:sp>
      <p:sp>
        <p:nvSpPr>
          <p:cNvPr id="7" name="Стрелка наляво и надясно 6"/>
          <p:cNvSpPr/>
          <p:nvPr/>
        </p:nvSpPr>
        <p:spPr>
          <a:xfrm>
            <a:off x="4063370" y="1060392"/>
            <a:ext cx="511125" cy="196498"/>
          </a:xfrm>
          <a:prstGeom prst="leftRightArrow">
            <a:avLst/>
          </a:prstGeom>
          <a:solidFill>
            <a:srgbClr val="09C3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3"/>
          </a:p>
        </p:txBody>
      </p:sp>
      <p:sp>
        <p:nvSpPr>
          <p:cNvPr id="9" name="Правоъгълник 8"/>
          <p:cNvSpPr/>
          <p:nvPr/>
        </p:nvSpPr>
        <p:spPr>
          <a:xfrm>
            <a:off x="2393032" y="985719"/>
            <a:ext cx="1463862" cy="305468"/>
          </a:xfrm>
          <a:prstGeom prst="rect">
            <a:avLst/>
          </a:prstGeom>
          <a:solidFill>
            <a:schemeClr val="accent4">
              <a:lumMod val="20000"/>
              <a:lumOff val="80000"/>
            </a:schemeClr>
          </a:solidFill>
        </p:spPr>
        <p:txBody>
          <a:bodyPr wrap="none">
            <a:spAutoFit/>
          </a:bodyPr>
          <a:lstStyle/>
          <a:p>
            <a:r>
              <a:rPr lang="ru-RU" sz="1385" dirty="0" err="1">
                <a:solidFill>
                  <a:srgbClr val="344068"/>
                </a:solidFill>
                <a:latin typeface="Times New Roman" panose="02020603050405020304" pitchFamily="18" charset="0"/>
                <a:cs typeface="Times New Roman" panose="02020603050405020304" pitchFamily="18" charset="0"/>
              </a:rPr>
              <a:t>Автентификация</a:t>
            </a:r>
            <a:endParaRPr lang="en-US" sz="1133" dirty="0"/>
          </a:p>
        </p:txBody>
      </p:sp>
      <p:sp>
        <p:nvSpPr>
          <p:cNvPr id="10" name="Правоъгълник 9"/>
          <p:cNvSpPr/>
          <p:nvPr/>
        </p:nvSpPr>
        <p:spPr>
          <a:xfrm>
            <a:off x="4853556" y="985719"/>
            <a:ext cx="1393330" cy="305468"/>
          </a:xfrm>
          <a:prstGeom prst="rect">
            <a:avLst/>
          </a:prstGeom>
          <a:solidFill>
            <a:schemeClr val="tx2">
              <a:lumMod val="20000"/>
              <a:lumOff val="80000"/>
            </a:schemeClr>
          </a:solidFill>
        </p:spPr>
        <p:txBody>
          <a:bodyPr wrap="none">
            <a:spAutoFit/>
          </a:bodyPr>
          <a:lstStyle/>
          <a:p>
            <a:r>
              <a:rPr lang="ru-RU" sz="1385" dirty="0">
                <a:solidFill>
                  <a:srgbClr val="344068"/>
                </a:solidFill>
                <a:latin typeface="Times New Roman" panose="02020603050405020304" pitchFamily="18" charset="0"/>
                <a:cs typeface="Times New Roman" panose="02020603050405020304" pitchFamily="18" charset="0"/>
              </a:rPr>
              <a:t>Идентификация</a:t>
            </a:r>
            <a:endParaRPr lang="en-US" sz="1133" dirty="0"/>
          </a:p>
        </p:txBody>
      </p:sp>
      <p:sp>
        <p:nvSpPr>
          <p:cNvPr id="11" name="Правоъгълник 10"/>
          <p:cNvSpPr/>
          <p:nvPr/>
        </p:nvSpPr>
        <p:spPr>
          <a:xfrm>
            <a:off x="512516" y="1526109"/>
            <a:ext cx="2255943" cy="964751"/>
          </a:xfrm>
          <a:prstGeom prst="rect">
            <a:avLst/>
          </a:prstGeom>
          <a:ln w="19050">
            <a:solidFill>
              <a:schemeClr val="tx1"/>
            </a:solidFill>
          </a:ln>
        </p:spPr>
        <p:txBody>
          <a:bodyPr wrap="square">
            <a:spAutoFit/>
          </a:bodyPr>
          <a:lstStyle/>
          <a:p>
            <a:pPr marL="143844" algn="ctr">
              <a:lnSpc>
                <a:spcPct val="115000"/>
              </a:lnSpc>
            </a:pPr>
            <a:r>
              <a:rPr lang="bg-BG" sz="1259" dirty="0">
                <a:ea typeface="Times New Roman" panose="02020603050405020304" pitchFamily="18" charset="0"/>
                <a:cs typeface="Times New Roman" panose="02020603050405020304" pitchFamily="18" charset="0"/>
              </a:rPr>
              <a:t>Да докажеш, че е  истински –нещо или някой е това, което се твърди </a:t>
            </a:r>
            <a:endParaRPr lang="en-US" sz="2014" dirty="0">
              <a:cs typeface="Times New Roman" panose="02020603050405020304" pitchFamily="18" charset="0"/>
            </a:endParaRPr>
          </a:p>
        </p:txBody>
      </p:sp>
      <p:sp>
        <p:nvSpPr>
          <p:cNvPr id="12" name="Правоъгълник 11"/>
          <p:cNvSpPr/>
          <p:nvPr/>
        </p:nvSpPr>
        <p:spPr>
          <a:xfrm>
            <a:off x="6529066" y="1222338"/>
            <a:ext cx="1962047" cy="741934"/>
          </a:xfrm>
          <a:prstGeom prst="rect">
            <a:avLst/>
          </a:prstGeom>
          <a:ln w="19050">
            <a:solidFill>
              <a:schemeClr val="tx1"/>
            </a:solidFill>
          </a:ln>
        </p:spPr>
        <p:txBody>
          <a:bodyPr wrap="square">
            <a:spAutoFit/>
          </a:bodyPr>
          <a:lstStyle/>
          <a:p>
            <a:pPr marL="143844" algn="ctr">
              <a:lnSpc>
                <a:spcPct val="115000"/>
              </a:lnSpc>
            </a:pPr>
            <a:r>
              <a:rPr lang="bg-BG" sz="1259" dirty="0">
                <a:ea typeface="Times New Roman" panose="02020603050405020304" pitchFamily="18" charset="0"/>
                <a:cs typeface="Times New Roman" panose="02020603050405020304" pitchFamily="18" charset="0"/>
              </a:rPr>
              <a:t>„да установиш кой или кое е някой или нещо” </a:t>
            </a:r>
            <a:endParaRPr lang="en-US" sz="1133" dirty="0">
              <a:ea typeface="Calibri" panose="020F0502020204030204" pitchFamily="34" charset="0"/>
              <a:cs typeface="Times New Roman" panose="02020603050405020304" pitchFamily="18" charset="0"/>
            </a:endParaRPr>
          </a:p>
        </p:txBody>
      </p:sp>
      <p:cxnSp>
        <p:nvCxnSpPr>
          <p:cNvPr id="13" name="Съединител &quot;права стрелка&quot; 12"/>
          <p:cNvCxnSpPr>
            <a:cxnSpLocks/>
          </p:cNvCxnSpPr>
          <p:nvPr/>
        </p:nvCxnSpPr>
        <p:spPr>
          <a:xfrm>
            <a:off x="2433291" y="1321316"/>
            <a:ext cx="282453" cy="151931"/>
          </a:xfrm>
          <a:prstGeom prst="straightConnector1">
            <a:avLst/>
          </a:prstGeom>
          <a:ln w="76200">
            <a:tailEnd type="triangle"/>
          </a:ln>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cxnSp>
        <p:nvCxnSpPr>
          <p:cNvPr id="17" name="Съединител &quot;права стрелка&quot; 16"/>
          <p:cNvCxnSpPr/>
          <p:nvPr/>
        </p:nvCxnSpPr>
        <p:spPr>
          <a:xfrm>
            <a:off x="6197429" y="1209087"/>
            <a:ext cx="331637" cy="76629"/>
          </a:xfrm>
          <a:prstGeom prst="straightConnector1">
            <a:avLst/>
          </a:prstGeom>
          <a:ln w="76200">
            <a:tailEnd type="triangle"/>
          </a:ln>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sp>
        <p:nvSpPr>
          <p:cNvPr id="20" name="Правоъгълник 19"/>
          <p:cNvSpPr/>
          <p:nvPr/>
        </p:nvSpPr>
        <p:spPr>
          <a:xfrm>
            <a:off x="539219" y="4886777"/>
            <a:ext cx="8079470" cy="111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545" tIns="28773" rIns="57545" bIns="28773" numCol="1" spcCol="0" rtlCol="0" fromWordArt="0" anchor="ctr" anchorCtr="0" forceAA="0" compatLnSpc="1">
            <a:prstTxWarp prst="textNoShape">
              <a:avLst/>
            </a:prstTxWarp>
            <a:noAutofit/>
          </a:bodyPr>
          <a:lstStyle/>
          <a:p>
            <a:pPr algn="ctr"/>
            <a:endParaRPr lang="en-US" sz="1133"/>
          </a:p>
        </p:txBody>
      </p:sp>
      <p:sp>
        <p:nvSpPr>
          <p:cNvPr id="15" name="TextBox 14"/>
          <p:cNvSpPr txBox="1"/>
          <p:nvPr/>
        </p:nvSpPr>
        <p:spPr>
          <a:xfrm>
            <a:off x="4530635" y="3045484"/>
            <a:ext cx="3901898" cy="977832"/>
          </a:xfrm>
          <a:prstGeom prst="rect">
            <a:avLst/>
          </a:prstGeom>
          <a:noFill/>
          <a:ln>
            <a:solidFill>
              <a:srgbClr val="FF0000"/>
            </a:solidFill>
          </a:ln>
        </p:spPr>
        <p:txBody>
          <a:bodyPr wrap="square" rtlCol="0">
            <a:spAutoFit/>
          </a:bodyPr>
          <a:lstStyle/>
          <a:p>
            <a:r>
              <a:rPr lang="bg-BG" sz="1151" dirty="0">
                <a:cs typeface="Times New Roman" panose="02020603050405020304" pitchFamily="18" charset="0"/>
              </a:rPr>
              <a:t>П</a:t>
            </a:r>
            <a:r>
              <a:rPr lang="ru-RU" sz="1151" dirty="0" err="1">
                <a:cs typeface="Times New Roman" panose="02020603050405020304" pitchFamily="18" charset="0"/>
              </a:rPr>
              <a:t>роцес</a:t>
            </a:r>
            <a:r>
              <a:rPr lang="ru-RU" sz="1151" dirty="0">
                <a:cs typeface="Times New Roman" panose="02020603050405020304" pitchFamily="18" charset="0"/>
              </a:rPr>
              <a:t> на </a:t>
            </a:r>
            <a:r>
              <a:rPr lang="ru-RU" sz="1151" dirty="0" err="1">
                <a:cs typeface="Times New Roman" panose="02020603050405020304" pitchFamily="18" charset="0"/>
              </a:rPr>
              <a:t>използване</a:t>
            </a:r>
            <a:r>
              <a:rPr lang="ru-RU" sz="1151" dirty="0">
                <a:cs typeface="Times New Roman" panose="02020603050405020304" pitchFamily="18" charset="0"/>
              </a:rPr>
              <a:t> на </a:t>
            </a:r>
            <a:r>
              <a:rPr lang="ru-RU" sz="1151" b="1" dirty="0" err="1">
                <a:cs typeface="Times New Roman" panose="02020603050405020304" pitchFamily="18" charset="0"/>
              </a:rPr>
              <a:t>данни</a:t>
            </a:r>
            <a:r>
              <a:rPr lang="ru-RU" sz="1151" b="1" dirty="0">
                <a:cs typeface="Times New Roman" panose="02020603050405020304" pitchFamily="18" charset="0"/>
              </a:rPr>
              <a:t> в </a:t>
            </a:r>
            <a:r>
              <a:rPr lang="ru-RU" sz="1151" b="1" dirty="0" err="1">
                <a:cs typeface="Times New Roman" panose="02020603050405020304" pitchFamily="18" charset="0"/>
              </a:rPr>
              <a:t>електронна</a:t>
            </a:r>
            <a:r>
              <a:rPr lang="ru-RU" sz="1151" b="1" dirty="0">
                <a:cs typeface="Times New Roman" panose="02020603050405020304" pitchFamily="18" charset="0"/>
              </a:rPr>
              <a:t> форма за идентификация на лица</a:t>
            </a:r>
            <a:r>
              <a:rPr lang="ru-RU" sz="1151" dirty="0">
                <a:cs typeface="Times New Roman" panose="02020603050405020304" pitchFamily="18" charset="0"/>
              </a:rPr>
              <a:t>, </a:t>
            </a:r>
            <a:r>
              <a:rPr lang="ru-RU" sz="1151" dirty="0" err="1">
                <a:cs typeface="Times New Roman" panose="02020603050405020304" pitchFamily="18" charset="0"/>
              </a:rPr>
              <a:t>които</a:t>
            </a:r>
            <a:r>
              <a:rPr lang="ru-RU" sz="1151" dirty="0">
                <a:cs typeface="Times New Roman" panose="02020603050405020304" pitchFamily="18" charset="0"/>
              </a:rPr>
              <a:t> </a:t>
            </a:r>
            <a:r>
              <a:rPr lang="ru-RU" sz="1151" dirty="0" err="1">
                <a:cs typeface="Times New Roman" panose="02020603050405020304" pitchFamily="18" charset="0"/>
              </a:rPr>
              <a:t>данни</a:t>
            </a:r>
            <a:r>
              <a:rPr lang="ru-RU" sz="1151" dirty="0">
                <a:cs typeface="Times New Roman" panose="02020603050405020304" pitchFamily="18" charset="0"/>
              </a:rPr>
              <a:t> </a:t>
            </a:r>
            <a:r>
              <a:rPr lang="ru-RU" sz="1151" dirty="0" err="1">
                <a:cs typeface="Times New Roman" panose="02020603050405020304" pitchFamily="18" charset="0"/>
              </a:rPr>
              <a:t>представляват</a:t>
            </a:r>
            <a:r>
              <a:rPr lang="ru-RU" sz="1151" dirty="0">
                <a:cs typeface="Times New Roman" panose="02020603050405020304" pitchFamily="18" charset="0"/>
              </a:rPr>
              <a:t> по уникален начин дадено </a:t>
            </a:r>
            <a:r>
              <a:rPr lang="ru-RU" sz="1151" dirty="0" err="1">
                <a:cs typeface="Times New Roman" panose="02020603050405020304" pitchFamily="18" charset="0"/>
              </a:rPr>
              <a:t>физическо</a:t>
            </a:r>
            <a:r>
              <a:rPr lang="ru-RU" sz="1151" dirty="0">
                <a:cs typeface="Times New Roman" panose="02020603050405020304" pitchFamily="18" charset="0"/>
              </a:rPr>
              <a:t> или </a:t>
            </a:r>
            <a:r>
              <a:rPr lang="ru-RU" sz="1151" dirty="0" err="1">
                <a:cs typeface="Times New Roman" panose="02020603050405020304" pitchFamily="18" charset="0"/>
              </a:rPr>
              <a:t>юридическо</a:t>
            </a:r>
            <a:r>
              <a:rPr lang="ru-RU" sz="1151" dirty="0">
                <a:cs typeface="Times New Roman" panose="02020603050405020304" pitchFamily="18" charset="0"/>
              </a:rPr>
              <a:t> лице, или </a:t>
            </a:r>
            <a:r>
              <a:rPr lang="ru-RU" sz="1151" dirty="0" err="1">
                <a:cs typeface="Times New Roman" panose="02020603050405020304" pitchFamily="18" charset="0"/>
              </a:rPr>
              <a:t>физическо</a:t>
            </a:r>
            <a:r>
              <a:rPr lang="ru-RU" sz="1151" dirty="0">
                <a:cs typeface="Times New Roman" panose="02020603050405020304" pitchFamily="18" charset="0"/>
              </a:rPr>
              <a:t> лице, </a:t>
            </a:r>
            <a:r>
              <a:rPr lang="ru-RU" sz="1151" dirty="0" err="1">
                <a:cs typeface="Times New Roman" panose="02020603050405020304" pitchFamily="18" charset="0"/>
              </a:rPr>
              <a:t>представляващо</a:t>
            </a:r>
            <a:r>
              <a:rPr lang="ru-RU" sz="1151" dirty="0">
                <a:cs typeface="Times New Roman" panose="02020603050405020304" pitchFamily="18" charset="0"/>
              </a:rPr>
              <a:t> </a:t>
            </a:r>
            <a:r>
              <a:rPr lang="ru-RU" sz="1151" dirty="0" err="1">
                <a:cs typeface="Times New Roman" panose="02020603050405020304" pitchFamily="18" charset="0"/>
              </a:rPr>
              <a:t>юридическо</a:t>
            </a:r>
            <a:r>
              <a:rPr lang="ru-RU" sz="1151" dirty="0">
                <a:cs typeface="Times New Roman" panose="02020603050405020304" pitchFamily="18" charset="0"/>
              </a:rPr>
              <a:t> лице</a:t>
            </a:r>
          </a:p>
        </p:txBody>
      </p:sp>
      <p:sp>
        <p:nvSpPr>
          <p:cNvPr id="16" name="Oval Callout 15"/>
          <p:cNvSpPr/>
          <p:nvPr/>
        </p:nvSpPr>
        <p:spPr>
          <a:xfrm>
            <a:off x="5828007" y="1963918"/>
            <a:ext cx="2640043" cy="735705"/>
          </a:xfrm>
          <a:prstGeom prst="wedgeEllipseCallout">
            <a:avLst>
              <a:gd name="adj1" fmla="val -29281"/>
              <a:gd name="adj2" fmla="val 1085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51" dirty="0"/>
              <a:t>набор от </a:t>
            </a:r>
            <a:r>
              <a:rPr lang="ru-RU" sz="1151" dirty="0" err="1"/>
              <a:t>данни</a:t>
            </a:r>
            <a:r>
              <a:rPr lang="ru-RU" sz="1151" dirty="0"/>
              <a:t>, </a:t>
            </a:r>
            <a:r>
              <a:rPr lang="ru-RU" sz="1151" dirty="0" err="1"/>
              <a:t>които</a:t>
            </a:r>
            <a:r>
              <a:rPr lang="ru-RU" sz="1151" dirty="0"/>
              <a:t> </a:t>
            </a:r>
            <a:r>
              <a:rPr lang="ru-RU" sz="1151" dirty="0" err="1"/>
              <a:t>позволяват</a:t>
            </a:r>
            <a:r>
              <a:rPr lang="ru-RU" sz="1151" dirty="0"/>
              <a:t> да се установи </a:t>
            </a:r>
            <a:r>
              <a:rPr lang="ru-RU" sz="1151" dirty="0" err="1"/>
              <a:t>самоличността</a:t>
            </a:r>
            <a:r>
              <a:rPr lang="ru-RU" sz="1151" dirty="0"/>
              <a:t> </a:t>
            </a:r>
            <a:endParaRPr lang="en-US" sz="1151" dirty="0"/>
          </a:p>
        </p:txBody>
      </p:sp>
      <p:sp>
        <p:nvSpPr>
          <p:cNvPr id="18" name="TextBox 17"/>
          <p:cNvSpPr txBox="1"/>
          <p:nvPr/>
        </p:nvSpPr>
        <p:spPr>
          <a:xfrm>
            <a:off x="1027106" y="3042672"/>
            <a:ext cx="2351450" cy="1332031"/>
          </a:xfrm>
          <a:prstGeom prst="rect">
            <a:avLst/>
          </a:prstGeom>
          <a:noFill/>
          <a:ln w="76200">
            <a:solidFill>
              <a:schemeClr val="tx1"/>
            </a:solidFill>
          </a:ln>
        </p:spPr>
        <p:txBody>
          <a:bodyPr wrap="square" rtlCol="0">
            <a:spAutoFit/>
          </a:bodyPr>
          <a:lstStyle/>
          <a:p>
            <a:r>
              <a:rPr lang="en-US" sz="1151" dirty="0" err="1">
                <a:cs typeface="Times New Roman" panose="02020603050405020304" pitchFamily="18" charset="0"/>
              </a:rPr>
              <a:t>E</a:t>
            </a:r>
            <a:r>
              <a:rPr lang="ru-RU" sz="1151" dirty="0" err="1">
                <a:cs typeface="Times New Roman" panose="02020603050405020304" pitchFamily="18" charset="0"/>
              </a:rPr>
              <a:t>лектронен</a:t>
            </a:r>
            <a:r>
              <a:rPr lang="ru-RU" sz="1151" dirty="0">
                <a:cs typeface="Times New Roman" panose="02020603050405020304" pitchFamily="18" charset="0"/>
              </a:rPr>
              <a:t> </a:t>
            </a:r>
            <a:r>
              <a:rPr lang="ru-RU" sz="1151" dirty="0" err="1">
                <a:cs typeface="Times New Roman" panose="02020603050405020304" pitchFamily="18" charset="0"/>
              </a:rPr>
              <a:t>процес</a:t>
            </a:r>
            <a:r>
              <a:rPr lang="ru-RU" sz="1151" dirty="0">
                <a:cs typeface="Times New Roman" panose="02020603050405020304" pitchFamily="18" charset="0"/>
              </a:rPr>
              <a:t>, </a:t>
            </a:r>
            <a:r>
              <a:rPr lang="ru-RU" sz="1151" dirty="0" err="1">
                <a:cs typeface="Times New Roman" panose="02020603050405020304" pitchFamily="18" charset="0"/>
              </a:rPr>
              <a:t>който</a:t>
            </a:r>
            <a:r>
              <a:rPr lang="ru-RU" sz="1151" dirty="0">
                <a:cs typeface="Times New Roman" panose="02020603050405020304" pitchFamily="18" charset="0"/>
              </a:rPr>
              <a:t> </a:t>
            </a:r>
            <a:r>
              <a:rPr lang="ru-RU" sz="1151" dirty="0" err="1">
                <a:cs typeface="Times New Roman" panose="02020603050405020304" pitchFamily="18" charset="0"/>
              </a:rPr>
              <a:t>позволява</a:t>
            </a:r>
            <a:r>
              <a:rPr lang="ru-RU" sz="1151" dirty="0">
                <a:cs typeface="Times New Roman" panose="02020603050405020304" pitchFamily="18" charset="0"/>
              </a:rPr>
              <a:t> </a:t>
            </a:r>
            <a:r>
              <a:rPr lang="ru-RU" sz="1151" dirty="0" err="1">
                <a:ln>
                  <a:solidFill>
                    <a:schemeClr val="tx1"/>
                  </a:solidFill>
                </a:ln>
                <a:cs typeface="Times New Roman" panose="02020603050405020304" pitchFamily="18" charset="0"/>
              </a:rPr>
              <a:t>електронната</a:t>
            </a:r>
            <a:r>
              <a:rPr lang="ru-RU" sz="1151" dirty="0">
                <a:cs typeface="Times New Roman" panose="02020603050405020304" pitchFamily="18" charset="0"/>
              </a:rPr>
              <a:t> идентификация на </a:t>
            </a:r>
            <a:r>
              <a:rPr lang="ru-RU" sz="1151" dirty="0" err="1">
                <a:cs typeface="Times New Roman" panose="02020603050405020304" pitchFamily="18" charset="0"/>
              </a:rPr>
              <a:t>физическо</a:t>
            </a:r>
            <a:r>
              <a:rPr lang="ru-RU" sz="1151" dirty="0">
                <a:cs typeface="Times New Roman" panose="02020603050405020304" pitchFamily="18" charset="0"/>
              </a:rPr>
              <a:t> или </a:t>
            </a:r>
            <a:r>
              <a:rPr lang="ru-RU" sz="1151" dirty="0" err="1">
                <a:cs typeface="Times New Roman" panose="02020603050405020304" pitchFamily="18" charset="0"/>
              </a:rPr>
              <a:t>юридическо</a:t>
            </a:r>
            <a:r>
              <a:rPr lang="ru-RU" sz="1151" dirty="0">
                <a:cs typeface="Times New Roman" panose="02020603050405020304" pitchFamily="18" charset="0"/>
              </a:rPr>
              <a:t> лице ИЛИ </a:t>
            </a:r>
            <a:r>
              <a:rPr lang="ru-RU" sz="1151" dirty="0" err="1">
                <a:cs typeface="Times New Roman" panose="02020603050405020304" pitchFamily="18" charset="0"/>
              </a:rPr>
              <a:t>потвърждаването</a:t>
            </a:r>
            <a:r>
              <a:rPr lang="ru-RU" sz="1151" dirty="0">
                <a:cs typeface="Times New Roman" panose="02020603050405020304" pitchFamily="18" charset="0"/>
              </a:rPr>
              <a:t> на </a:t>
            </a:r>
            <a:r>
              <a:rPr lang="ru-RU" sz="1151" dirty="0" err="1">
                <a:solidFill>
                  <a:srgbClr val="FF0000"/>
                </a:solidFill>
                <a:cs typeface="Times New Roman" panose="02020603050405020304" pitchFamily="18" charset="0"/>
              </a:rPr>
              <a:t>произхода</a:t>
            </a:r>
            <a:r>
              <a:rPr lang="ru-RU" sz="1151" dirty="0">
                <a:solidFill>
                  <a:srgbClr val="FF0000"/>
                </a:solidFill>
                <a:cs typeface="Times New Roman" panose="02020603050405020304" pitchFamily="18" charset="0"/>
              </a:rPr>
              <a:t> и </a:t>
            </a:r>
            <a:r>
              <a:rPr lang="ru-RU" sz="1151" dirty="0" err="1">
                <a:solidFill>
                  <a:srgbClr val="FF0000"/>
                </a:solidFill>
                <a:cs typeface="Times New Roman" panose="02020603050405020304" pitchFamily="18" charset="0"/>
              </a:rPr>
              <a:t>целостта</a:t>
            </a:r>
            <a:r>
              <a:rPr lang="ru-RU" sz="1151" dirty="0">
                <a:solidFill>
                  <a:srgbClr val="FF0000"/>
                </a:solidFill>
                <a:cs typeface="Times New Roman" panose="02020603050405020304" pitchFamily="18" charset="0"/>
              </a:rPr>
              <a:t> </a:t>
            </a:r>
            <a:r>
              <a:rPr lang="ru-RU" sz="1151" dirty="0">
                <a:cs typeface="Times New Roman" panose="02020603050405020304" pitchFamily="18" charset="0"/>
              </a:rPr>
              <a:t>на </a:t>
            </a:r>
            <a:r>
              <a:rPr lang="ru-RU" sz="1151" dirty="0" err="1">
                <a:cs typeface="Times New Roman" panose="02020603050405020304" pitchFamily="18" charset="0"/>
              </a:rPr>
              <a:t>данни</a:t>
            </a:r>
            <a:r>
              <a:rPr lang="ru-RU" sz="1151" dirty="0">
                <a:cs typeface="Times New Roman" panose="02020603050405020304" pitchFamily="18" charset="0"/>
              </a:rPr>
              <a:t> в </a:t>
            </a:r>
            <a:r>
              <a:rPr lang="ru-RU" sz="1151" dirty="0" err="1">
                <a:cs typeface="Times New Roman" panose="02020603050405020304" pitchFamily="18" charset="0"/>
              </a:rPr>
              <a:t>електронна</a:t>
            </a:r>
            <a:r>
              <a:rPr lang="ru-RU" sz="1151" dirty="0">
                <a:cs typeface="Times New Roman" panose="02020603050405020304" pitchFamily="18" charset="0"/>
              </a:rPr>
              <a:t> форма</a:t>
            </a:r>
            <a:endParaRPr lang="en-US" sz="1151" dirty="0">
              <a:cs typeface="Times New Roman" panose="02020603050405020304" pitchFamily="18" charset="0"/>
            </a:endParaRPr>
          </a:p>
        </p:txBody>
      </p:sp>
      <p:cxnSp>
        <p:nvCxnSpPr>
          <p:cNvPr id="24" name="Съединител &quot;права стрелка&quot; 16"/>
          <p:cNvCxnSpPr/>
          <p:nvPr/>
        </p:nvCxnSpPr>
        <p:spPr>
          <a:xfrm flipH="1">
            <a:off x="4613367" y="1305129"/>
            <a:ext cx="284609" cy="1747667"/>
          </a:xfrm>
          <a:prstGeom prst="straightConnector1">
            <a:avLst/>
          </a:prstGeom>
          <a:ln w="76200">
            <a:tailEnd type="triangle"/>
          </a:ln>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cxnSp>
        <p:nvCxnSpPr>
          <p:cNvPr id="27" name="Съединител &quot;права стрелка&quot; 16"/>
          <p:cNvCxnSpPr/>
          <p:nvPr/>
        </p:nvCxnSpPr>
        <p:spPr>
          <a:xfrm flipH="1">
            <a:off x="2873761" y="1321316"/>
            <a:ext cx="217282" cy="1677085"/>
          </a:xfrm>
          <a:prstGeom prst="straightConnector1">
            <a:avLst/>
          </a:prstGeom>
          <a:ln w="76200">
            <a:tailEnd type="triangle"/>
          </a:ln>
          <a:scene3d>
            <a:camera prst="orthographicFront"/>
            <a:lightRig rig="threePt" dir="t"/>
          </a:scene3d>
          <a:sp3d>
            <a:bevelT/>
          </a:sp3d>
        </p:spPr>
        <p:style>
          <a:lnRef idx="3">
            <a:schemeClr val="accent2"/>
          </a:lnRef>
          <a:fillRef idx="0">
            <a:schemeClr val="accent2"/>
          </a:fillRef>
          <a:effectRef idx="2">
            <a:schemeClr val="accent2"/>
          </a:effectRef>
          <a:fontRef idx="minor">
            <a:schemeClr val="tx1"/>
          </a:fontRef>
        </p:style>
      </p:cxnSp>
      <p:sp>
        <p:nvSpPr>
          <p:cNvPr id="19" name="Заглавие 1"/>
          <p:cNvSpPr txBox="1">
            <a:spLocks/>
          </p:cNvSpPr>
          <p:nvPr/>
        </p:nvSpPr>
        <p:spPr>
          <a:xfrm>
            <a:off x="522314" y="290717"/>
            <a:ext cx="8104368" cy="309766"/>
          </a:xfrm>
          <a:prstGeom prst="rect">
            <a:avLst/>
          </a:prstGeom>
          <a:solidFill>
            <a:srgbClr val="E3E9ED"/>
          </a:solidFill>
        </p:spPr>
        <p:txBody>
          <a:bodyPr/>
          <a:lstStyle>
            <a:lvl1pPr algn="l" defTabSz="512978" rtl="0" eaLnBrk="1" latinLnBrk="0" hangingPunct="1">
              <a:spcBef>
                <a:spcPct val="0"/>
              </a:spcBef>
              <a:buNone/>
              <a:defRPr sz="3142"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bg-BG" sz="1762" b="1" cap="none" dirty="0">
                <a:solidFill>
                  <a:srgbClr val="002060"/>
                </a:solidFill>
                <a:latin typeface="Times New Roman" panose="02020603050405020304" pitchFamily="18" charset="0"/>
                <a:cs typeface="Times New Roman" panose="02020603050405020304" pitchFamily="18" charset="0"/>
              </a:rPr>
              <a:t>Автентификация и Идентификация</a:t>
            </a:r>
            <a:endParaRPr lang="en-US" sz="1762" b="1" cap="none"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33996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Европейска схема за електронна идентификация</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193737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a:t>Основни характеристики</a:t>
            </a:r>
            <a:endParaRPr lang="en-US" dirty="0"/>
          </a:p>
        </p:txBody>
      </p:sp>
      <p:graphicFrame>
        <p:nvGraphicFramePr>
          <p:cNvPr id="2" name="Content Placeholder 1"/>
          <p:cNvGraphicFramePr>
            <a:graphicFrameLocks noGrp="1"/>
          </p:cNvGraphicFramePr>
          <p:nvPr>
            <p:ph idx="1"/>
          </p:nvPr>
        </p:nvGraphicFramePr>
        <p:xfrm>
          <a:off x="500192" y="1635115"/>
          <a:ext cx="8143618" cy="2758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277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Вторични произведения</a:t>
            </a:r>
            <a:endParaRPr/>
          </a:p>
        </p:txBody>
      </p:sp>
      <p:sp>
        <p:nvSpPr>
          <p:cNvPr id="338" name="Google Shape;338;p44"/>
          <p:cNvSpPr txBox="1">
            <a:spLocks noGrp="1"/>
          </p:cNvSpPr>
          <p:nvPr>
            <p:ph type="body" idx="1"/>
          </p:nvPr>
        </p:nvSpPr>
        <p:spPr>
          <a:xfrm>
            <a:off x="729450" y="1978775"/>
            <a:ext cx="7688700" cy="2361300"/>
          </a:xfrm>
          <a:prstGeom prst="rect">
            <a:avLst/>
          </a:prstGeom>
        </p:spPr>
        <p:txBody>
          <a:bodyPr spcFirstLastPara="1" wrap="square" lIns="91425" tIns="91425" rIns="91425" bIns="91425" anchor="t" anchorCtr="0">
            <a:normAutofit fontScale="25000" lnSpcReduction="20000"/>
          </a:bodyPr>
          <a:lstStyle/>
          <a:p>
            <a:pPr marL="457200" marR="0" lvl="0" indent="-330200" algn="l" rtl="0">
              <a:lnSpc>
                <a:spcPct val="115000"/>
              </a:lnSpc>
              <a:spcBef>
                <a:spcPts val="120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преработки</a:t>
            </a:r>
            <a:endParaRPr sz="6400">
              <a:solidFill>
                <a:srgbClr val="000000"/>
              </a:solidFill>
              <a:latin typeface="Raleway"/>
              <a:ea typeface="Raleway"/>
              <a:cs typeface="Raleway"/>
              <a:sym typeface="Raleway"/>
            </a:endParaRPr>
          </a:p>
          <a:p>
            <a:pPr marL="914400" marR="0" lvl="1"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преводи и преработки на съществуващи произведения и фолклорни творби</a:t>
            </a:r>
            <a:endParaRPr sz="6400">
              <a:solidFill>
                <a:srgbClr val="000000"/>
              </a:solidFill>
              <a:latin typeface="Raleway"/>
              <a:ea typeface="Raleway"/>
              <a:cs typeface="Raleway"/>
              <a:sym typeface="Raleway"/>
            </a:endParaRPr>
          </a:p>
          <a:p>
            <a:pPr marL="914400" marR="0" lvl="1"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аранжименти на музикални произведения и на фолклорни творби</a:t>
            </a:r>
            <a:endParaRPr sz="6400">
              <a:solidFill>
                <a:srgbClr val="000000"/>
              </a:solidFill>
              <a:latin typeface="Raleway"/>
              <a:ea typeface="Raleway"/>
              <a:cs typeface="Raleway"/>
              <a:sym typeface="Raleway"/>
            </a:endParaRPr>
          </a:p>
          <a:p>
            <a:pPr marL="914400" marR="0" lvl="0" indent="0" algn="l" rtl="0">
              <a:lnSpc>
                <a:spcPct val="115000"/>
              </a:lnSpc>
              <a:spcBef>
                <a:spcPts val="1200"/>
              </a:spcBef>
              <a:spcAft>
                <a:spcPts val="0"/>
              </a:spcAft>
              <a:buNone/>
            </a:pPr>
            <a:endParaRPr sz="2400">
              <a:solidFill>
                <a:srgbClr val="000000"/>
              </a:solidFill>
              <a:latin typeface="Raleway"/>
              <a:ea typeface="Raleway"/>
              <a:cs typeface="Raleway"/>
              <a:sym typeface="Raleway"/>
            </a:endParaRPr>
          </a:p>
          <a:p>
            <a:pPr marL="457200" marR="0" lvl="0" indent="-330200" algn="l" rtl="0">
              <a:lnSpc>
                <a:spcPct val="115000"/>
              </a:lnSpc>
              <a:spcBef>
                <a:spcPts val="120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сборни произведения</a:t>
            </a:r>
            <a:endParaRPr sz="6400">
              <a:solidFill>
                <a:srgbClr val="000000"/>
              </a:solidFill>
              <a:latin typeface="Raleway"/>
              <a:ea typeface="Raleway"/>
              <a:cs typeface="Raleway"/>
              <a:sym typeface="Raleway"/>
            </a:endParaRPr>
          </a:p>
          <a:p>
            <a:pPr marL="914400" marR="0" lvl="1" indent="-330200" algn="l" rtl="0">
              <a:lnSpc>
                <a:spcPct val="115000"/>
              </a:lnSpc>
              <a:spcBef>
                <a:spcPts val="0"/>
              </a:spcBef>
              <a:spcAft>
                <a:spcPts val="0"/>
              </a:spcAft>
              <a:buClr>
                <a:srgbClr val="000000"/>
              </a:buClr>
              <a:buSzPct val="100000"/>
              <a:buFont typeface="Raleway"/>
              <a:buChar char="○"/>
            </a:pPr>
            <a:r>
              <a:rPr lang="en" sz="6400">
                <a:solidFill>
                  <a:srgbClr val="000000"/>
                </a:solidFill>
                <a:latin typeface="Raleway"/>
                <a:ea typeface="Raleway"/>
                <a:cs typeface="Raleway"/>
                <a:sym typeface="Raleway"/>
              </a:rPr>
              <a:t>периодични издания, енциклопедии, сборници, антологии, библиографии, </a:t>
            </a:r>
            <a:r>
              <a:rPr lang="en" sz="6400">
                <a:solidFill>
                  <a:srgbClr val="000000"/>
                </a:solidFill>
                <a:highlight>
                  <a:schemeClr val="accent4"/>
                </a:highlight>
                <a:latin typeface="Raleway"/>
                <a:ea typeface="Raleway"/>
                <a:cs typeface="Raleway"/>
                <a:sym typeface="Raleway"/>
              </a:rPr>
              <a:t>бази данни</a:t>
            </a:r>
            <a:r>
              <a:rPr lang="en" sz="6400">
                <a:solidFill>
                  <a:srgbClr val="000000"/>
                </a:solidFill>
                <a:latin typeface="Raleway"/>
                <a:ea typeface="Raleway"/>
                <a:cs typeface="Raleway"/>
                <a:sym typeface="Raleway"/>
              </a:rPr>
              <a:t> и други подобни, които включват две или повече произведения или материали</a:t>
            </a:r>
            <a:endParaRPr sz="64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64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6400">
              <a:solidFill>
                <a:srgbClr val="000000"/>
              </a:solidFill>
              <a:latin typeface="Raleway"/>
              <a:ea typeface="Raleway"/>
              <a:cs typeface="Raleway"/>
              <a:sym typeface="Raleway"/>
            </a:endParaRPr>
          </a:p>
          <a:p>
            <a:pPr marL="0" lvl="0" indent="0" algn="l" rtl="0">
              <a:spcBef>
                <a:spcPts val="1200"/>
              </a:spcBef>
              <a:spcAft>
                <a:spcPts val="0"/>
              </a:spcAft>
              <a:buNone/>
            </a:pPr>
            <a:endParaRPr sz="4800">
              <a:solidFill>
                <a:srgbClr val="000000"/>
              </a:solidFill>
              <a:latin typeface="Raleway"/>
              <a:ea typeface="Raleway"/>
              <a:cs typeface="Raleway"/>
              <a:sym typeface="Raleway"/>
            </a:endParaRPr>
          </a:p>
          <a:p>
            <a:pPr marL="0" lvl="0" indent="0" algn="l" rtl="0">
              <a:spcBef>
                <a:spcPts val="1800"/>
              </a:spcBef>
              <a:spcAft>
                <a:spcPts val="0"/>
              </a:spcAft>
              <a:buNone/>
            </a:pPr>
            <a:endParaRPr sz="7600">
              <a:solidFill>
                <a:srgbClr val="000000"/>
              </a:solidFill>
              <a:latin typeface="Calibri"/>
              <a:ea typeface="Calibri"/>
              <a:cs typeface="Calibri"/>
              <a:sym typeface="Calibri"/>
            </a:endParaRPr>
          </a:p>
          <a:p>
            <a:pPr marL="0" lvl="0" indent="0" algn="l" rtl="0">
              <a:spcBef>
                <a:spcPts val="0"/>
              </a:spcBef>
              <a:spcAft>
                <a:spcPts val="1200"/>
              </a:spcAft>
              <a:buNone/>
            </a:pP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err="1"/>
              <a:t>Нотифицирани</a:t>
            </a:r>
            <a:r>
              <a:rPr lang="bg-BG" dirty="0"/>
              <a:t> схеми</a:t>
            </a:r>
            <a:endParaRPr lang="en-US" dirty="0"/>
          </a:p>
        </p:txBody>
      </p:sp>
      <p:sp>
        <p:nvSpPr>
          <p:cNvPr id="3" name="Content Placeholder 2"/>
          <p:cNvSpPr>
            <a:spLocks noGrp="1"/>
          </p:cNvSpPr>
          <p:nvPr>
            <p:ph idx="1"/>
          </p:nvPr>
        </p:nvSpPr>
        <p:spPr/>
        <p:txBody>
          <a:bodyPr>
            <a:normAutofit/>
          </a:bodyPr>
          <a:lstStyle/>
          <a:p>
            <a:r>
              <a:rPr lang="ru-RU" dirty="0"/>
              <a:t>Германия</a:t>
            </a:r>
          </a:p>
          <a:p>
            <a:r>
              <a:rPr lang="ru-RU" dirty="0"/>
              <a:t>Португалия (</a:t>
            </a:r>
            <a:r>
              <a:rPr lang="ru-RU" dirty="0" err="1"/>
              <a:t>гражанска</a:t>
            </a:r>
            <a:r>
              <a:rPr lang="ru-RU" dirty="0"/>
              <a:t> карта и мобилен ключ)</a:t>
            </a:r>
          </a:p>
          <a:p>
            <a:r>
              <a:rPr lang="ru-RU" dirty="0"/>
              <a:t>Латвия</a:t>
            </a:r>
          </a:p>
          <a:p>
            <a:r>
              <a:rPr lang="ru-RU" dirty="0"/>
              <a:t>Италия</a:t>
            </a:r>
          </a:p>
          <a:p>
            <a:r>
              <a:rPr lang="ru-RU" dirty="0" err="1"/>
              <a:t>Белгия</a:t>
            </a:r>
            <a:r>
              <a:rPr lang="ru-RU" dirty="0"/>
              <a:t> </a:t>
            </a:r>
          </a:p>
          <a:p>
            <a:r>
              <a:rPr lang="ru-RU" dirty="0" err="1"/>
              <a:t>Нидерландия</a:t>
            </a:r>
            <a:r>
              <a:rPr lang="ru-RU" dirty="0"/>
              <a:t> (само </a:t>
            </a:r>
            <a:r>
              <a:rPr lang="ru-RU" dirty="0" err="1"/>
              <a:t>схемата</a:t>
            </a:r>
            <a:r>
              <a:rPr lang="ru-RU" dirty="0"/>
              <a:t> за ЮЛ)</a:t>
            </a:r>
          </a:p>
          <a:p>
            <a:r>
              <a:rPr lang="ru-RU" dirty="0"/>
              <a:t>Дания</a:t>
            </a:r>
          </a:p>
          <a:p>
            <a:r>
              <a:rPr lang="ru-RU" dirty="0"/>
              <a:t>Испания</a:t>
            </a:r>
          </a:p>
          <a:p>
            <a:r>
              <a:rPr lang="ru-RU" dirty="0"/>
              <a:t>Чехия </a:t>
            </a:r>
          </a:p>
          <a:p>
            <a:r>
              <a:rPr lang="ru-RU" dirty="0"/>
              <a:t>И </a:t>
            </a:r>
            <a:r>
              <a:rPr lang="ru-RU" dirty="0" err="1"/>
              <a:t>други</a:t>
            </a:r>
            <a:r>
              <a:rPr lang="ru-RU" dirty="0"/>
              <a:t> (</a:t>
            </a:r>
            <a:r>
              <a:rPr lang="ru-RU" dirty="0" err="1"/>
              <a:t>виж</a:t>
            </a:r>
            <a:r>
              <a:rPr lang="ru-RU" dirty="0"/>
              <a:t> </a:t>
            </a:r>
            <a:r>
              <a:rPr lang="ru-RU" dirty="0" err="1"/>
              <a:t>всички</a:t>
            </a:r>
            <a:r>
              <a:rPr lang="ru-RU" dirty="0"/>
              <a:t> на: : </a:t>
            </a:r>
            <a:r>
              <a:rPr lang="ru-RU" dirty="0">
                <a:hlinkClick r:id="rId2"/>
              </a:rPr>
              <a:t>https://ec.europa.eu/cefdigital/wiki/display/EIDCOMMUNITY/Overview+of+pre-notified+and+notified+eID+schemes+under+eIDAS</a:t>
            </a:r>
            <a:r>
              <a:rPr lang="ru-RU" dirty="0"/>
              <a:t>)</a:t>
            </a:r>
          </a:p>
          <a:p>
            <a:endParaRPr lang="ru-RU" dirty="0"/>
          </a:p>
          <a:p>
            <a:endParaRPr lang="en-US" dirty="0"/>
          </a:p>
        </p:txBody>
      </p:sp>
    </p:spTree>
    <p:extLst>
      <p:ext uri="{BB962C8B-B14F-4D97-AF65-F5344CB8AC3E}">
        <p14:creationId xmlns:p14="http://schemas.microsoft.com/office/powerpoint/2010/main" val="98812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Национална схема за електронна идентификация</a:t>
            </a:r>
            <a:endParaRPr lang="en-US" dirty="0"/>
          </a:p>
        </p:txBody>
      </p:sp>
      <p:sp>
        <p:nvSpPr>
          <p:cNvPr id="3" name="Text Placeholder 2"/>
          <p:cNvSpPr>
            <a:spLocks noGrp="1"/>
          </p:cNvSpPr>
          <p:nvPr>
            <p:ph type="body" idx="1"/>
          </p:nvPr>
        </p:nvSpPr>
        <p:spPr>
          <a:xfrm>
            <a:off x="1982930" y="2696313"/>
            <a:ext cx="6582260" cy="635235"/>
          </a:xfrm>
        </p:spPr>
        <p:txBody>
          <a:bodyPr/>
          <a:lstStyle/>
          <a:p>
            <a:endParaRPr lang="en-US" dirty="0"/>
          </a:p>
        </p:txBody>
      </p:sp>
    </p:spTree>
    <p:extLst>
      <p:ext uri="{BB962C8B-B14F-4D97-AF65-F5344CB8AC3E}">
        <p14:creationId xmlns:p14="http://schemas.microsoft.com/office/powerpoint/2010/main" val="32121918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Идентифицирани чрез схемата лица</a:t>
            </a:r>
            <a:endParaRPr lang="en-US" dirty="0"/>
          </a:p>
        </p:txBody>
      </p:sp>
      <p:graphicFrame>
        <p:nvGraphicFramePr>
          <p:cNvPr id="4" name="Content Placeholder 3"/>
          <p:cNvGraphicFramePr>
            <a:graphicFrameLocks noGrp="1"/>
          </p:cNvGraphicFramePr>
          <p:nvPr>
            <p:ph idx="1"/>
          </p:nvPr>
        </p:nvGraphicFramePr>
        <p:xfrm>
          <a:off x="500192" y="1635115"/>
          <a:ext cx="8143618" cy="2758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83751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Лица, </a:t>
            </a:r>
            <a:r>
              <a:rPr lang="ru-RU" dirty="0" err="1"/>
              <a:t>отговорни</a:t>
            </a:r>
            <a:r>
              <a:rPr lang="ru-RU" dirty="0"/>
              <a:t> за </a:t>
            </a:r>
            <a:r>
              <a:rPr lang="ru-RU" dirty="0" err="1"/>
              <a:t>схемата</a:t>
            </a:r>
            <a:r>
              <a:rPr lang="ru-RU" dirty="0"/>
              <a:t>:</a:t>
            </a:r>
            <a:endParaRPr lang="en-US" dirty="0"/>
          </a:p>
        </p:txBody>
      </p:sp>
      <p:graphicFrame>
        <p:nvGraphicFramePr>
          <p:cNvPr id="4" name="Content Placeholder 3"/>
          <p:cNvGraphicFramePr>
            <a:graphicFrameLocks noGrp="1"/>
          </p:cNvGraphicFramePr>
          <p:nvPr>
            <p:ph idx="1"/>
          </p:nvPr>
        </p:nvGraphicFramePr>
        <p:xfrm>
          <a:off x="500192" y="1635115"/>
          <a:ext cx="8143618" cy="2758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529966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Средство за </a:t>
            </a:r>
            <a:r>
              <a:rPr lang="ru-RU" dirty="0" err="1"/>
              <a:t>електронна</a:t>
            </a:r>
            <a:r>
              <a:rPr lang="ru-RU" dirty="0"/>
              <a:t> идентификация-Удостоверение за </a:t>
            </a:r>
            <a:r>
              <a:rPr lang="ru-RU" dirty="0" err="1"/>
              <a:t>електронна</a:t>
            </a:r>
            <a:r>
              <a:rPr lang="ru-RU" dirty="0"/>
              <a:t> </a:t>
            </a:r>
            <a:r>
              <a:rPr lang="ru-RU" dirty="0" err="1"/>
              <a:t>идентичност</a:t>
            </a:r>
            <a:r>
              <a:rPr lang="en-US" dirty="0"/>
              <a:t> +</a:t>
            </a:r>
            <a:r>
              <a:rPr lang="bg-BG" dirty="0"/>
              <a:t> носител</a:t>
            </a:r>
            <a:endParaRPr lang="en-US" dirty="0"/>
          </a:p>
        </p:txBody>
      </p:sp>
      <p:graphicFrame>
        <p:nvGraphicFramePr>
          <p:cNvPr id="4" name="Content Placeholder 3"/>
          <p:cNvGraphicFramePr>
            <a:graphicFrameLocks noGrp="1"/>
          </p:cNvGraphicFramePr>
          <p:nvPr>
            <p:ph idx="1"/>
          </p:nvPr>
        </p:nvGraphicFramePr>
        <p:xfrm>
          <a:off x="500192" y="1635115"/>
          <a:ext cx="8143618" cy="2758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322902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Процедура за </a:t>
            </a:r>
            <a:r>
              <a:rPr lang="ru-RU" dirty="0" err="1"/>
              <a:t>издаване</a:t>
            </a:r>
            <a:r>
              <a:rPr lang="ru-RU" dirty="0"/>
              <a:t> на </a:t>
            </a:r>
            <a:r>
              <a:rPr lang="ru-RU" dirty="0" err="1"/>
              <a:t>електронно</a:t>
            </a:r>
            <a:r>
              <a:rPr lang="ru-RU" dirty="0"/>
              <a:t> удостоверение за </a:t>
            </a:r>
            <a:r>
              <a:rPr lang="ru-RU" dirty="0" err="1"/>
              <a:t>самоличност</a:t>
            </a:r>
            <a:endParaRPr lang="en-US" dirty="0"/>
          </a:p>
        </p:txBody>
      </p:sp>
      <p:graphicFrame>
        <p:nvGraphicFramePr>
          <p:cNvPr id="4" name="Content Placeholder 3"/>
          <p:cNvGraphicFramePr>
            <a:graphicFrameLocks noGrp="1"/>
          </p:cNvGraphicFramePr>
          <p:nvPr>
            <p:ph idx="1"/>
          </p:nvPr>
        </p:nvGraphicFramePr>
        <p:xfrm>
          <a:off x="500192" y="1635115"/>
          <a:ext cx="8143618" cy="2758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43140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err="1"/>
              <a:t>Валидност</a:t>
            </a:r>
            <a:r>
              <a:rPr lang="ru-RU" dirty="0"/>
              <a:t>, </a:t>
            </a:r>
            <a:r>
              <a:rPr lang="ru-RU" dirty="0" err="1"/>
              <a:t>подновяване</a:t>
            </a:r>
            <a:r>
              <a:rPr lang="ru-RU" dirty="0"/>
              <a:t>, </a:t>
            </a:r>
            <a:r>
              <a:rPr lang="ru-RU" dirty="0" err="1"/>
              <a:t>спиране</a:t>
            </a:r>
            <a:r>
              <a:rPr lang="ru-RU" dirty="0"/>
              <a:t>, </a:t>
            </a:r>
            <a:r>
              <a:rPr lang="ru-RU" dirty="0" err="1"/>
              <a:t>възобновяване</a:t>
            </a:r>
            <a:r>
              <a:rPr lang="ru-RU" dirty="0"/>
              <a:t> и </a:t>
            </a:r>
            <a:r>
              <a:rPr lang="ru-RU" dirty="0" err="1"/>
              <a:t>прекратяване</a:t>
            </a:r>
            <a:endParaRPr lang="en-US" dirty="0"/>
          </a:p>
        </p:txBody>
      </p:sp>
      <p:graphicFrame>
        <p:nvGraphicFramePr>
          <p:cNvPr id="4" name="Content Placeholder 3"/>
          <p:cNvGraphicFramePr>
            <a:graphicFrameLocks noGrp="1"/>
          </p:cNvGraphicFramePr>
          <p:nvPr>
            <p:ph idx="1"/>
          </p:nvPr>
        </p:nvGraphicFramePr>
        <p:xfrm>
          <a:off x="500192" y="1635115"/>
          <a:ext cx="8143618" cy="2758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4685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Проверка на </a:t>
            </a:r>
            <a:r>
              <a:rPr lang="ru-RU" dirty="0" err="1"/>
              <a:t>електронната</a:t>
            </a:r>
            <a:r>
              <a:rPr lang="ru-RU" dirty="0"/>
              <a:t> </a:t>
            </a:r>
            <a:r>
              <a:rPr lang="ru-RU" dirty="0" err="1"/>
              <a:t>идентичност</a:t>
            </a:r>
            <a:endParaRPr lang="en-US" dirty="0"/>
          </a:p>
        </p:txBody>
      </p:sp>
      <p:graphicFrame>
        <p:nvGraphicFramePr>
          <p:cNvPr id="4" name="Content Placeholder 3"/>
          <p:cNvGraphicFramePr>
            <a:graphicFrameLocks noGrp="1"/>
          </p:cNvGraphicFramePr>
          <p:nvPr>
            <p:ph idx="1"/>
          </p:nvPr>
        </p:nvGraphicFramePr>
        <p:xfrm>
          <a:off x="500192" y="1635115"/>
          <a:ext cx="8143618" cy="2758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43251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noAutofit/>
          </a:bodyPr>
          <a:lstStyle/>
          <a:p>
            <a:pPr algn="ctr"/>
            <a:r>
              <a:rPr lang="bg-BG" sz="2598" dirty="0">
                <a:solidFill>
                  <a:srgbClr val="002060"/>
                </a:solidFill>
                <a:latin typeface="Times New Roman" panose="02020603050405020304" pitchFamily="18" charset="0"/>
                <a:cs typeface="Times New Roman" panose="02020603050405020304" pitchFamily="18" charset="0"/>
              </a:rPr>
              <a:t>Въпроси</a:t>
            </a:r>
            <a:endParaRPr lang="en-US" sz="2598" dirty="0">
              <a:solidFill>
                <a:srgbClr val="002060"/>
              </a:solidFill>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B6E8A958-418C-526D-3682-98E4C52181E5}"/>
              </a:ext>
            </a:extLst>
          </p:cNvPr>
          <p:cNvSpPr>
            <a:spLocks noGrp="1"/>
          </p:cNvSpPr>
          <p:nvPr>
            <p:ph idx="1"/>
          </p:nvPr>
        </p:nvSpPr>
        <p:spPr/>
        <p:txBody>
          <a:bodyPr/>
          <a:lstStyle/>
          <a:p>
            <a:endParaRPr lang="en-US" dirty="0"/>
          </a:p>
        </p:txBody>
      </p:sp>
      <p:sp>
        <p:nvSpPr>
          <p:cNvPr id="4" name="Овално изнесено означение 3"/>
          <p:cNvSpPr/>
          <p:nvPr/>
        </p:nvSpPr>
        <p:spPr>
          <a:xfrm>
            <a:off x="6743733" y="1296500"/>
            <a:ext cx="1419417" cy="970417"/>
          </a:xfrm>
          <a:prstGeom prst="wedgeEllipseCallout">
            <a:avLst>
              <a:gd name="adj1" fmla="val -30492"/>
              <a:gd name="adj2" fmla="val 6792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9"/>
          </a:p>
        </p:txBody>
      </p:sp>
      <p:sp>
        <p:nvSpPr>
          <p:cNvPr id="5" name="Овално изнесено означение 4"/>
          <p:cNvSpPr/>
          <p:nvPr/>
        </p:nvSpPr>
        <p:spPr>
          <a:xfrm flipH="1" flipV="1">
            <a:off x="2874470" y="2467400"/>
            <a:ext cx="1573460" cy="1035290"/>
          </a:xfrm>
          <a:prstGeom prst="wedgeEllipseCallout">
            <a:avLst>
              <a:gd name="adj1" fmla="val -51914"/>
              <a:gd name="adj2" fmla="val 4622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9"/>
          </a:p>
        </p:txBody>
      </p:sp>
      <p:sp>
        <p:nvSpPr>
          <p:cNvPr id="9" name="Правоъгълник 8"/>
          <p:cNvSpPr/>
          <p:nvPr/>
        </p:nvSpPr>
        <p:spPr>
          <a:xfrm>
            <a:off x="4543196" y="2441121"/>
            <a:ext cx="2455011" cy="5255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9"/>
          </a:p>
        </p:txBody>
      </p:sp>
      <p:sp>
        <p:nvSpPr>
          <p:cNvPr id="10" name="Правоъгълник 9"/>
          <p:cNvSpPr/>
          <p:nvPr/>
        </p:nvSpPr>
        <p:spPr>
          <a:xfrm>
            <a:off x="4373651" y="2084010"/>
            <a:ext cx="2455011" cy="5255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9"/>
          </a:p>
        </p:txBody>
      </p:sp>
      <p:sp>
        <p:nvSpPr>
          <p:cNvPr id="3" name="TextBox 2">
            <a:extLst>
              <a:ext uri="{FF2B5EF4-FFF2-40B4-BE49-F238E27FC236}">
                <a16:creationId xmlns:a16="http://schemas.microsoft.com/office/drawing/2014/main" id="{BB6A1EA9-8ED9-D5D1-E5A5-8F8AA761F9B4}"/>
              </a:ext>
            </a:extLst>
          </p:cNvPr>
          <p:cNvSpPr txBox="1"/>
          <p:nvPr/>
        </p:nvSpPr>
        <p:spPr>
          <a:xfrm>
            <a:off x="1432187" y="2681523"/>
            <a:ext cx="981482" cy="691856"/>
          </a:xfrm>
          <a:prstGeom prst="rect">
            <a:avLst/>
          </a:prstGeom>
          <a:noFill/>
        </p:spPr>
        <p:txBody>
          <a:bodyPr wrap="square" rtlCol="0">
            <a:spAutoFit/>
          </a:bodyPr>
          <a:lstStyle/>
          <a:p>
            <a:pPr algn="ctr"/>
            <a:r>
              <a:rPr lang="bg-BG" sz="3896" dirty="0">
                <a:solidFill>
                  <a:srgbClr val="FF0000"/>
                </a:solidFill>
              </a:rPr>
              <a:t>…?</a:t>
            </a:r>
            <a:endParaRPr lang="en-US" sz="3896" dirty="0">
              <a:solidFill>
                <a:srgbClr val="FF0000"/>
              </a:solidFill>
            </a:endParaRPr>
          </a:p>
        </p:txBody>
      </p:sp>
      <p:sp>
        <p:nvSpPr>
          <p:cNvPr id="6" name="TextBox 5">
            <a:extLst>
              <a:ext uri="{FF2B5EF4-FFF2-40B4-BE49-F238E27FC236}">
                <a16:creationId xmlns:a16="http://schemas.microsoft.com/office/drawing/2014/main" id="{30EDFEAC-CFCE-A780-E28A-5B91EACA6343}"/>
              </a:ext>
            </a:extLst>
          </p:cNvPr>
          <p:cNvSpPr txBox="1"/>
          <p:nvPr/>
        </p:nvSpPr>
        <p:spPr>
          <a:xfrm>
            <a:off x="6998207" y="1450689"/>
            <a:ext cx="981482" cy="691856"/>
          </a:xfrm>
          <a:prstGeom prst="rect">
            <a:avLst/>
          </a:prstGeom>
          <a:noFill/>
        </p:spPr>
        <p:txBody>
          <a:bodyPr wrap="square" rtlCol="0">
            <a:spAutoFit/>
          </a:bodyPr>
          <a:lstStyle/>
          <a:p>
            <a:pPr algn="ctr"/>
            <a:r>
              <a:rPr lang="bg-BG" sz="3896" dirty="0">
                <a:solidFill>
                  <a:srgbClr val="FF0000"/>
                </a:solidFill>
              </a:rPr>
              <a:t>…?</a:t>
            </a:r>
            <a:endParaRPr lang="en-US" sz="3896" dirty="0">
              <a:solidFill>
                <a:srgbClr val="FF0000"/>
              </a:solidFill>
            </a:endParaRPr>
          </a:p>
        </p:txBody>
      </p:sp>
    </p:spTree>
    <p:extLst>
      <p:ext uri="{BB962C8B-B14F-4D97-AF65-F5344CB8AC3E}">
        <p14:creationId xmlns:p14="http://schemas.microsoft.com/office/powerpoint/2010/main" val="27560682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729450" y="1397500"/>
            <a:ext cx="7688700" cy="66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rgbClr val="000000"/>
                </a:solidFill>
              </a:rPr>
              <a:t>Електроннa търговия</a:t>
            </a:r>
            <a:endParaRPr sz="2200" b="0">
              <a:solidFill>
                <a:srgbClr val="000000"/>
              </a:solidFill>
            </a:endParaRPr>
          </a:p>
          <a:p>
            <a:pPr marL="0" lvl="0" indent="0" algn="l" rtl="0">
              <a:lnSpc>
                <a:spcPct val="115000"/>
              </a:lnSpc>
              <a:spcBef>
                <a:spcPts val="0"/>
              </a:spcBef>
              <a:spcAft>
                <a:spcPts val="0"/>
              </a:spcAft>
              <a:buNone/>
            </a:pPr>
            <a:endParaRPr sz="2200" b="0">
              <a:solidFill>
                <a:srgbClr val="000000"/>
              </a:solidFill>
            </a:endParaRPr>
          </a:p>
          <a:p>
            <a:pPr marL="0" lvl="0" indent="0" algn="l" rtl="0">
              <a:lnSpc>
                <a:spcPct val="115000"/>
              </a:lnSpc>
              <a:spcBef>
                <a:spcPts val="0"/>
              </a:spcBef>
              <a:spcAft>
                <a:spcPts val="0"/>
              </a:spcAft>
              <a:buNone/>
            </a:pPr>
            <a:r>
              <a:rPr lang="en" sz="2200" b="0">
                <a:solidFill>
                  <a:srgbClr val="000000"/>
                </a:solidFill>
              </a:rPr>
              <a:t>Доставчици на услуги на информационното общество. Посредническа отговорност</a:t>
            </a:r>
            <a:endParaRPr sz="2200" b="0">
              <a:solidFill>
                <a:srgbClr val="000000"/>
              </a:solidFill>
            </a:endParaRPr>
          </a:p>
          <a:p>
            <a:pPr marL="0" lvl="0" indent="0" algn="l" rtl="0">
              <a:lnSpc>
                <a:spcPct val="115000"/>
              </a:lnSpc>
              <a:spcBef>
                <a:spcPts val="1100"/>
              </a:spcBef>
              <a:spcAft>
                <a:spcPts val="0"/>
              </a:spcAft>
              <a:buNone/>
            </a:pPr>
            <a:endParaRPr sz="2800">
              <a:solidFill>
                <a:srgbClr val="000000"/>
              </a:solidFill>
            </a:endParaRPr>
          </a:p>
          <a:p>
            <a:pPr marL="0" marR="0" lvl="0" indent="0" algn="l" rtl="0">
              <a:lnSpc>
                <a:spcPct val="115000"/>
              </a:lnSpc>
              <a:spcBef>
                <a:spcPts val="0"/>
              </a:spcBef>
              <a:spcAft>
                <a:spcPts val="0"/>
              </a:spcAft>
              <a:buNone/>
            </a:pPr>
            <a:r>
              <a:rPr lang="en" sz="2800">
                <a:solidFill>
                  <a:srgbClr val="000000"/>
                </a:solidFill>
              </a:rPr>
              <a:t> </a:t>
            </a:r>
            <a:endParaRPr sz="2800">
              <a:solidFill>
                <a:srgbClr val="000000"/>
              </a:solidFill>
            </a:endParaRPr>
          </a:p>
          <a:p>
            <a:pPr marL="0" marR="0" lvl="0" indent="0" algn="l" rtl="0">
              <a:lnSpc>
                <a:spcPct val="115000"/>
              </a:lnSpc>
              <a:spcBef>
                <a:spcPts val="0"/>
              </a:spcBef>
              <a:spcAft>
                <a:spcPts val="0"/>
              </a:spcAft>
              <a:buNone/>
            </a:pPr>
            <a:endParaRPr sz="1600">
              <a:solidFill>
                <a:srgbClr val="000000"/>
              </a:solidFill>
            </a:endParaRPr>
          </a:p>
        </p:txBody>
      </p:sp>
      <p:sp>
        <p:nvSpPr>
          <p:cNvPr id="219" name="Google Shape;219;p24"/>
          <p:cNvSpPr txBox="1">
            <a:spLocks noGrp="1"/>
          </p:cNvSpPr>
          <p:nvPr>
            <p:ph type="body" idx="1"/>
          </p:nvPr>
        </p:nvSpPr>
        <p:spPr>
          <a:xfrm>
            <a:off x="729450" y="2017700"/>
            <a:ext cx="7688700" cy="2575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endParaRPr sz="1400">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r>
              <a:rPr lang="en" sz="2257">
                <a:solidFill>
                  <a:srgbClr val="000000"/>
                </a:solidFill>
                <a:latin typeface="Raleway"/>
                <a:ea typeface="Raleway"/>
                <a:cs typeface="Raleway"/>
                <a:sym typeface="Raleway"/>
              </a:rPr>
              <a:t>Социално-правни аспекти на информационните технологии</a:t>
            </a: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endParaRPr sz="2257">
              <a:solidFill>
                <a:srgbClr val="000000"/>
              </a:solidFill>
              <a:latin typeface="Raleway"/>
              <a:ea typeface="Raleway"/>
              <a:cs typeface="Raleway"/>
              <a:sym typeface="Raleway"/>
            </a:endParaRPr>
          </a:p>
          <a:p>
            <a:pPr marL="0" marR="0" lvl="0" indent="0" algn="l" rtl="0">
              <a:lnSpc>
                <a:spcPct val="115000"/>
              </a:lnSpc>
              <a:spcBef>
                <a:spcPts val="0"/>
              </a:spcBef>
              <a:spcAft>
                <a:spcPts val="0"/>
              </a:spcAft>
              <a:buNone/>
            </a:pPr>
            <a:r>
              <a:rPr lang="en" sz="2257">
                <a:solidFill>
                  <a:srgbClr val="000000"/>
                </a:solidFill>
                <a:latin typeface="Raleway"/>
                <a:ea typeface="Raleway"/>
                <a:cs typeface="Raleway"/>
                <a:sym typeface="Raleway"/>
              </a:rPr>
              <a:t>Ана Лазарова</a:t>
            </a:r>
            <a:endParaRPr sz="1687">
              <a:solidFill>
                <a:srgbClr val="000000"/>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45"/>
          <p:cNvPicPr preferRelativeResize="0"/>
          <p:nvPr/>
        </p:nvPicPr>
        <p:blipFill>
          <a:blip r:embed="rId3">
            <a:alphaModFix/>
          </a:blip>
          <a:stretch>
            <a:fillRect/>
          </a:stretch>
        </p:blipFill>
        <p:spPr>
          <a:xfrm>
            <a:off x="0" y="-892883"/>
            <a:ext cx="9144003" cy="6098982"/>
          </a:xfrm>
          <a:prstGeom prst="rect">
            <a:avLst/>
          </a:prstGeom>
          <a:noFill/>
          <a:ln>
            <a:noFill/>
          </a:ln>
        </p:spPr>
      </p:pic>
      <p:sp>
        <p:nvSpPr>
          <p:cNvPr id="344" name="Google Shape;344;p45"/>
          <p:cNvSpPr txBox="1"/>
          <p:nvPr/>
        </p:nvSpPr>
        <p:spPr>
          <a:xfrm>
            <a:off x="2877725" y="4713500"/>
            <a:ext cx="2670900" cy="74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solidFill>
                  <a:schemeClr val="lt1"/>
                </a:solidFill>
                <a:latin typeface="Raleway"/>
                <a:ea typeface="Raleway"/>
                <a:cs typeface="Raleway"/>
                <a:sym typeface="Raleway"/>
              </a:rPr>
              <a:t>Photo</a:t>
            </a:r>
            <a:r>
              <a:rPr lang="en" sz="1000">
                <a:solidFill>
                  <a:schemeClr val="lt1"/>
                </a:solidFill>
              </a:rPr>
              <a:t> by </a:t>
            </a:r>
            <a:r>
              <a:rPr lang="en" sz="1000" u="sng">
                <a:solidFill>
                  <a:schemeClr val="lt1"/>
                </a:solidFill>
                <a:hlinkClick r:id="rId4">
                  <a:extLst>
                    <a:ext uri="{A12FA001-AC4F-418D-AE19-62706E023703}">
                      <ahyp:hlinkClr xmlns:ahyp="http://schemas.microsoft.com/office/drawing/2018/hyperlinkcolor" val="tx"/>
                    </a:ext>
                  </a:extLst>
                </a:hlinkClick>
              </a:rPr>
              <a:t>Towfiqu barbhuiya</a:t>
            </a:r>
            <a:r>
              <a:rPr lang="en" sz="1000">
                <a:solidFill>
                  <a:schemeClr val="lt1"/>
                </a:solidFill>
              </a:rPr>
              <a:t> on </a:t>
            </a:r>
            <a:r>
              <a:rPr lang="en" sz="1000" u="sng">
                <a:solidFill>
                  <a:schemeClr val="lt1"/>
                </a:solidFill>
                <a:hlinkClick r:id="rId5">
                  <a:extLst>
                    <a:ext uri="{A12FA001-AC4F-418D-AE19-62706E023703}">
                      <ahyp:hlinkClr xmlns:ahyp="http://schemas.microsoft.com/office/drawing/2018/hyperlinkcolor" val="tx"/>
                    </a:ext>
                  </a:extLst>
                </a:hlinkClick>
              </a:rPr>
              <a:t>Unsplash</a:t>
            </a:r>
            <a:endParaRPr sz="1000" u="sng">
              <a:solidFill>
                <a:schemeClr val="lt1"/>
              </a:solidFill>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b="1">
              <a:latin typeface="Lato"/>
              <a:ea typeface="Lato"/>
              <a:cs typeface="Lato"/>
              <a:sym typeface="Lato"/>
            </a:endParaRPr>
          </a:p>
        </p:txBody>
      </p:sp>
      <p:sp>
        <p:nvSpPr>
          <p:cNvPr id="345" name="Google Shape;345;p45"/>
          <p:cNvSpPr txBox="1"/>
          <p:nvPr/>
        </p:nvSpPr>
        <p:spPr>
          <a:xfrm>
            <a:off x="686350" y="884825"/>
            <a:ext cx="47631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1"/>
                </a:solidFill>
                <a:latin typeface="Raleway"/>
                <a:ea typeface="Raleway"/>
                <a:cs typeface="Raleway"/>
                <a:sym typeface="Raleway"/>
              </a:rPr>
              <a:t>Кой е автор на един филм?</a:t>
            </a:r>
            <a:endParaRPr sz="1800">
              <a:solidFill>
                <a:schemeClr val="accent1"/>
              </a:solidFill>
              <a:latin typeface="Raleway"/>
              <a:ea typeface="Raleway"/>
              <a:cs typeface="Raleway"/>
              <a:sym typeface="Raleway"/>
            </a:endParaRPr>
          </a:p>
          <a:p>
            <a:pPr marL="0" lvl="0" indent="0" algn="l" rtl="0">
              <a:spcBef>
                <a:spcPts val="0"/>
              </a:spcBef>
              <a:spcAft>
                <a:spcPts val="0"/>
              </a:spcAft>
              <a:buNone/>
            </a:pPr>
            <a:endParaRPr sz="1800">
              <a:solidFill>
                <a:schemeClr val="accent1"/>
              </a:solidFill>
              <a:latin typeface="Raleway"/>
              <a:ea typeface="Raleway"/>
              <a:cs typeface="Raleway"/>
              <a:sym typeface="Raleway"/>
            </a:endParaRPr>
          </a:p>
          <a:p>
            <a:pPr marL="457200" marR="0" lvl="0" indent="-342900" algn="l" rtl="0">
              <a:lnSpc>
                <a:spcPct val="100000"/>
              </a:lnSpc>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режисьор</a:t>
            </a:r>
            <a:endParaRPr sz="1800">
              <a:solidFill>
                <a:schemeClr val="accent1"/>
              </a:solidFill>
              <a:latin typeface="Raleway"/>
              <a:ea typeface="Raleway"/>
              <a:cs typeface="Raleway"/>
              <a:sym typeface="Raleway"/>
            </a:endParaRPr>
          </a:p>
          <a:p>
            <a:pPr marL="457200" marR="0" lvl="0" indent="-342900" algn="l" rtl="0">
              <a:lnSpc>
                <a:spcPct val="100000"/>
              </a:lnSpc>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оператор</a:t>
            </a:r>
            <a:endParaRPr sz="1800">
              <a:solidFill>
                <a:schemeClr val="accent1"/>
              </a:solidFill>
              <a:latin typeface="Raleway"/>
              <a:ea typeface="Raleway"/>
              <a:cs typeface="Raleway"/>
              <a:sym typeface="Raleway"/>
            </a:endParaRPr>
          </a:p>
          <a:p>
            <a:pPr marL="457200" marR="0" lvl="0" indent="-342900" algn="l" rtl="0">
              <a:lnSpc>
                <a:spcPct val="100000"/>
              </a:lnSpc>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сценарист</a:t>
            </a:r>
            <a:endParaRPr sz="1800">
              <a:solidFill>
                <a:schemeClr val="accent1"/>
              </a:solidFill>
              <a:latin typeface="Raleway"/>
              <a:ea typeface="Raleway"/>
              <a:cs typeface="Raleway"/>
              <a:sym typeface="Raleway"/>
            </a:endParaRPr>
          </a:p>
          <a:p>
            <a:pPr marL="457200" marR="0" lvl="0" indent="-342900" algn="l" rtl="0">
              <a:lnSpc>
                <a:spcPct val="100000"/>
              </a:lnSpc>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художник на декори</a:t>
            </a:r>
            <a:endParaRPr sz="1800">
              <a:solidFill>
                <a:schemeClr val="accent1"/>
              </a:solidFill>
              <a:latin typeface="Raleway"/>
              <a:ea typeface="Raleway"/>
              <a:cs typeface="Raleway"/>
              <a:sym typeface="Raleway"/>
            </a:endParaRPr>
          </a:p>
          <a:p>
            <a:pPr marL="457200" marR="0" lvl="0" indent="-342900" algn="l" rtl="0">
              <a:lnSpc>
                <a:spcPct val="100000"/>
              </a:lnSpc>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автор на музика</a:t>
            </a:r>
            <a:endParaRPr sz="1800">
              <a:solidFill>
                <a:schemeClr val="accent1"/>
              </a:solidFill>
              <a:latin typeface="Raleway"/>
              <a:ea typeface="Raleway"/>
              <a:cs typeface="Raleway"/>
              <a:sym typeface="Raleway"/>
            </a:endParaRPr>
          </a:p>
          <a:p>
            <a:pPr marL="457200" marR="0" lvl="0" indent="-342900" algn="l" rtl="0">
              <a:lnSpc>
                <a:spcPct val="100000"/>
              </a:lnSpc>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филмов продуцент</a:t>
            </a:r>
            <a:endParaRPr sz="1100">
              <a:solidFill>
                <a:srgbClr val="222222"/>
              </a:solidFill>
            </a:endParaRPr>
          </a:p>
          <a:p>
            <a:pPr marL="0" lvl="0" indent="0" algn="l" rtl="0">
              <a:spcBef>
                <a:spcPts val="0"/>
              </a:spcBef>
              <a:spcAft>
                <a:spcPts val="0"/>
              </a:spcAft>
              <a:buNone/>
            </a:pPr>
            <a:endParaRPr sz="1800">
              <a:solidFill>
                <a:schemeClr val="accent1"/>
              </a:solidFill>
              <a:latin typeface="Raleway"/>
              <a:ea typeface="Raleway"/>
              <a:cs typeface="Raleway"/>
              <a:sym typeface="Raleway"/>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Закон за електронната търговия</a:t>
            </a:r>
            <a:endParaRPr sz="3200" b="0">
              <a:solidFill>
                <a:schemeClr val="dk1"/>
              </a:solidFill>
            </a:endParaRPr>
          </a:p>
        </p:txBody>
      </p:sp>
      <p:sp>
        <p:nvSpPr>
          <p:cNvPr id="225" name="Google Shape;225;p25"/>
          <p:cNvSpPr txBox="1"/>
          <p:nvPr/>
        </p:nvSpPr>
        <p:spPr>
          <a:xfrm>
            <a:off x="827975" y="1686225"/>
            <a:ext cx="7249200" cy="2825700"/>
          </a:xfrm>
          <a:prstGeom prst="rect">
            <a:avLst/>
          </a:prstGeom>
          <a:noFill/>
          <a:ln>
            <a:noFill/>
          </a:ln>
        </p:spPr>
        <p:txBody>
          <a:bodyPr spcFirstLastPara="1" wrap="square" lIns="81650" tIns="40825" rIns="81650" bIns="40825" anchor="t" anchorCtr="0">
            <a:noAutofit/>
          </a:bodyPr>
          <a:lstStyle/>
          <a:p>
            <a:pPr marL="0" marR="0" lvl="0" indent="0" algn="l" rtl="0">
              <a:lnSpc>
                <a:spcPct val="115000"/>
              </a:lnSpc>
              <a:spcBef>
                <a:spcPts val="500"/>
              </a:spcBef>
              <a:spcAft>
                <a:spcPts val="0"/>
              </a:spcAft>
              <a:buNone/>
            </a:pPr>
            <a:r>
              <a:rPr lang="en">
                <a:solidFill>
                  <a:schemeClr val="dk2"/>
                </a:solidFill>
                <a:latin typeface="Raleway"/>
                <a:ea typeface="Raleway"/>
                <a:cs typeface="Raleway"/>
                <a:sym typeface="Raleway"/>
              </a:rPr>
              <a:t>ЗЕТ урежда обществени отношения, свързани с осъществяването на електронна търговия.</a:t>
            </a:r>
            <a:endParaRPr>
              <a:solidFill>
                <a:schemeClr val="dk2"/>
              </a:solidFill>
              <a:latin typeface="Raleway"/>
              <a:ea typeface="Raleway"/>
              <a:cs typeface="Raleway"/>
              <a:sym typeface="Raleway"/>
            </a:endParaRPr>
          </a:p>
          <a:p>
            <a:pPr marL="457200" marR="0" lvl="0" indent="-317500" algn="l" rtl="0">
              <a:lnSpc>
                <a:spcPct val="115000"/>
              </a:lnSpc>
              <a:spcBef>
                <a:spcPts val="500"/>
              </a:spcBef>
              <a:spcAft>
                <a:spcPts val="0"/>
              </a:spcAft>
              <a:buClr>
                <a:schemeClr val="dk2"/>
              </a:buClr>
              <a:buSzPts val="1400"/>
              <a:buFont typeface="Raleway"/>
              <a:buChar char="●"/>
            </a:pPr>
            <a:r>
              <a:rPr lang="en">
                <a:solidFill>
                  <a:schemeClr val="dk2"/>
                </a:solidFill>
                <a:latin typeface="Raleway"/>
                <a:ea typeface="Raleway"/>
                <a:cs typeface="Raleway"/>
                <a:sym typeface="Raleway"/>
              </a:rPr>
              <a:t>Доставчик и получател на услуги на информационното общество</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Предоставяне на услуги на информационното общество</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Търговски съобщения</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Сключване на договори чрез електронни средства</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Отговорност на доставчиците на услуги на информационното общество</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Контрол</a:t>
            </a:r>
            <a:endParaRPr sz="1050" b="1">
              <a:highlight>
                <a:srgbClr val="FFFFFF"/>
              </a:highlight>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fade">
                                      <p:cBhvr>
                                        <p:cTn id="7" dur="1000"/>
                                        <p:tgtEl>
                                          <p:spTgt spid="2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Effect transition="in" filter="fade">
                                      <p:cBhvr>
                                        <p:cTn id="12" dur="1000"/>
                                        <p:tgtEl>
                                          <p:spTgt spid="2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Effect transition="in" filter="fade">
                                      <p:cBhvr>
                                        <p:cTn id="17" dur="1000"/>
                                        <p:tgtEl>
                                          <p:spTgt spid="2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
                                            <p:txEl>
                                              <p:pRg st="3" end="3"/>
                                            </p:txEl>
                                          </p:spTgt>
                                        </p:tgtEl>
                                        <p:attrNameLst>
                                          <p:attrName>style.visibility</p:attrName>
                                        </p:attrNameLst>
                                      </p:cBhvr>
                                      <p:to>
                                        <p:strVal val="visible"/>
                                      </p:to>
                                    </p:set>
                                    <p:animEffect transition="in" filter="fade">
                                      <p:cBhvr>
                                        <p:cTn id="22" dur="1000"/>
                                        <p:tgtEl>
                                          <p:spTgt spid="2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5">
                                            <p:txEl>
                                              <p:pRg st="4" end="4"/>
                                            </p:txEl>
                                          </p:spTgt>
                                        </p:tgtEl>
                                        <p:attrNameLst>
                                          <p:attrName>style.visibility</p:attrName>
                                        </p:attrNameLst>
                                      </p:cBhvr>
                                      <p:to>
                                        <p:strVal val="visible"/>
                                      </p:to>
                                    </p:set>
                                    <p:animEffect transition="in" filter="fade">
                                      <p:cBhvr>
                                        <p:cTn id="27" dur="1000"/>
                                        <p:tgtEl>
                                          <p:spTgt spid="2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5">
                                            <p:txEl>
                                              <p:pRg st="5" end="5"/>
                                            </p:txEl>
                                          </p:spTgt>
                                        </p:tgtEl>
                                        <p:attrNameLst>
                                          <p:attrName>style.visibility</p:attrName>
                                        </p:attrNameLst>
                                      </p:cBhvr>
                                      <p:to>
                                        <p:strVal val="visible"/>
                                      </p:to>
                                    </p:set>
                                    <p:animEffect transition="in" filter="fade">
                                      <p:cBhvr>
                                        <p:cTn id="32" dur="1000"/>
                                        <p:tgtEl>
                                          <p:spTgt spid="22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
                                            <p:txEl>
                                              <p:pRg st="6" end="6"/>
                                            </p:txEl>
                                          </p:spTgt>
                                        </p:tgtEl>
                                        <p:attrNameLst>
                                          <p:attrName>style.visibility</p:attrName>
                                        </p:attrNameLst>
                                      </p:cBhvr>
                                      <p:to>
                                        <p:strVal val="visible"/>
                                      </p:to>
                                    </p:set>
                                    <p:animEffect transition="in" filter="fade">
                                      <p:cBhvr>
                                        <p:cTn id="37" dur="1000"/>
                                        <p:tgtEl>
                                          <p:spTgt spid="2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Закон за електронната търговия</a:t>
            </a:r>
            <a:endParaRPr sz="3200" b="0">
              <a:solidFill>
                <a:schemeClr val="dk1"/>
              </a:solidFill>
            </a:endParaRPr>
          </a:p>
        </p:txBody>
      </p:sp>
      <p:sp>
        <p:nvSpPr>
          <p:cNvPr id="231" name="Google Shape;231;p26"/>
          <p:cNvSpPr txBox="1"/>
          <p:nvPr/>
        </p:nvSpPr>
        <p:spPr>
          <a:xfrm>
            <a:off x="827975" y="1686225"/>
            <a:ext cx="7249200" cy="2825700"/>
          </a:xfrm>
          <a:prstGeom prst="rect">
            <a:avLst/>
          </a:prstGeom>
          <a:noFill/>
          <a:ln>
            <a:noFill/>
          </a:ln>
        </p:spPr>
        <p:txBody>
          <a:bodyPr spcFirstLastPara="1" wrap="square" lIns="81650" tIns="40825" rIns="81650" bIns="40825" anchor="t" anchorCtr="0">
            <a:noAutofit/>
          </a:bodyPr>
          <a:lstStyle/>
          <a:p>
            <a:pPr marL="0" marR="0" lvl="0" indent="0" algn="l" rtl="0">
              <a:lnSpc>
                <a:spcPct val="115000"/>
              </a:lnSpc>
              <a:spcBef>
                <a:spcPts val="500"/>
              </a:spcBef>
              <a:spcAft>
                <a:spcPts val="0"/>
              </a:spcAft>
              <a:buNone/>
            </a:pPr>
            <a:r>
              <a:rPr lang="en">
                <a:solidFill>
                  <a:schemeClr val="dk2"/>
                </a:solidFill>
                <a:latin typeface="Raleway"/>
                <a:ea typeface="Raleway"/>
                <a:cs typeface="Raleway"/>
                <a:sym typeface="Raleway"/>
              </a:rPr>
              <a:t>ЗЕТ НЕ се прилага за уреждане на отношенията при предоставяне на услуги на информационното общество, свързани със:</a:t>
            </a:r>
            <a:endParaRPr>
              <a:solidFill>
                <a:schemeClr val="dk2"/>
              </a:solidFill>
              <a:latin typeface="Raleway"/>
              <a:ea typeface="Raleway"/>
              <a:cs typeface="Raleway"/>
              <a:sym typeface="Raleway"/>
            </a:endParaRPr>
          </a:p>
          <a:p>
            <a:pPr marL="457200" marR="0" lvl="0" indent="-311150" algn="l" rtl="0">
              <a:lnSpc>
                <a:spcPct val="115000"/>
              </a:lnSpc>
              <a:spcBef>
                <a:spcPts val="50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установяването и събирането на публичните вземания;</a:t>
            </a:r>
            <a:endParaRPr sz="1300">
              <a:solidFill>
                <a:schemeClr val="dk2"/>
              </a:solidFill>
              <a:latin typeface="Raleway"/>
              <a:ea typeface="Raleway"/>
              <a:cs typeface="Raleway"/>
              <a:sym typeface="Raleway"/>
            </a:endParaRPr>
          </a:p>
          <a:p>
            <a:pPr marL="457200" marR="0" lvl="0"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защитата на личните данни, включително в областта на електронните съобщения;</a:t>
            </a:r>
            <a:endParaRPr sz="1300">
              <a:solidFill>
                <a:schemeClr val="dk2"/>
              </a:solidFill>
              <a:latin typeface="Raleway"/>
              <a:ea typeface="Raleway"/>
              <a:cs typeface="Raleway"/>
              <a:sym typeface="Raleway"/>
            </a:endParaRPr>
          </a:p>
          <a:p>
            <a:pPr marL="457200" marR="0" lvl="0"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споразуменията, решенията и съгласуваните практики по смисъла на чл. 9 от Закона за защита на конкуренцията;</a:t>
            </a:r>
            <a:endParaRPr sz="1300">
              <a:solidFill>
                <a:schemeClr val="dk2"/>
              </a:solidFill>
              <a:latin typeface="Raleway"/>
              <a:ea typeface="Raleway"/>
              <a:cs typeface="Raleway"/>
              <a:sym typeface="Raleway"/>
            </a:endParaRPr>
          </a:p>
          <a:p>
            <a:pPr marL="457200" marR="0" lvl="0"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нотариалната дейност и други професионални дейности, свързани с осъществяване на публични функции;</a:t>
            </a:r>
            <a:endParaRPr sz="1300">
              <a:solidFill>
                <a:schemeClr val="dk2"/>
              </a:solidFill>
              <a:latin typeface="Raleway"/>
              <a:ea typeface="Raleway"/>
              <a:cs typeface="Raleway"/>
              <a:sym typeface="Raleway"/>
            </a:endParaRPr>
          </a:p>
          <a:p>
            <a:pPr marL="457200" marR="0" lvl="0"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процесуалното представителство;</a:t>
            </a:r>
            <a:endParaRPr sz="1300">
              <a:solidFill>
                <a:schemeClr val="dk2"/>
              </a:solidFill>
              <a:latin typeface="Raleway"/>
              <a:ea typeface="Raleway"/>
              <a:cs typeface="Raleway"/>
              <a:sym typeface="Raleway"/>
            </a:endParaRPr>
          </a:p>
          <a:p>
            <a:pPr marL="457200" marR="0" lvl="0"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хазартните игри.</a:t>
            </a:r>
            <a:endParaRPr sz="1300">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animEffect transition="in" filter="fade">
                                      <p:cBhvr>
                                        <p:cTn id="7" dur="1000"/>
                                        <p:tgtEl>
                                          <p:spTgt spid="2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xEl>
                                              <p:pRg st="1" end="1"/>
                                            </p:txEl>
                                          </p:spTgt>
                                        </p:tgtEl>
                                        <p:attrNameLst>
                                          <p:attrName>style.visibility</p:attrName>
                                        </p:attrNameLst>
                                      </p:cBhvr>
                                      <p:to>
                                        <p:strVal val="visible"/>
                                      </p:to>
                                    </p:set>
                                    <p:animEffect transition="in" filter="fade">
                                      <p:cBhvr>
                                        <p:cTn id="12" dur="1000"/>
                                        <p:tgtEl>
                                          <p:spTgt spid="2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1">
                                            <p:txEl>
                                              <p:pRg st="2" end="2"/>
                                            </p:txEl>
                                          </p:spTgt>
                                        </p:tgtEl>
                                        <p:attrNameLst>
                                          <p:attrName>style.visibility</p:attrName>
                                        </p:attrNameLst>
                                      </p:cBhvr>
                                      <p:to>
                                        <p:strVal val="visible"/>
                                      </p:to>
                                    </p:set>
                                    <p:animEffect transition="in" filter="fade">
                                      <p:cBhvr>
                                        <p:cTn id="17" dur="1000"/>
                                        <p:tgtEl>
                                          <p:spTgt spid="2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1">
                                            <p:txEl>
                                              <p:pRg st="3" end="3"/>
                                            </p:txEl>
                                          </p:spTgt>
                                        </p:tgtEl>
                                        <p:attrNameLst>
                                          <p:attrName>style.visibility</p:attrName>
                                        </p:attrNameLst>
                                      </p:cBhvr>
                                      <p:to>
                                        <p:strVal val="visible"/>
                                      </p:to>
                                    </p:set>
                                    <p:animEffect transition="in" filter="fade">
                                      <p:cBhvr>
                                        <p:cTn id="22" dur="1000"/>
                                        <p:tgtEl>
                                          <p:spTgt spid="2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1">
                                            <p:txEl>
                                              <p:pRg st="4" end="4"/>
                                            </p:txEl>
                                          </p:spTgt>
                                        </p:tgtEl>
                                        <p:attrNameLst>
                                          <p:attrName>style.visibility</p:attrName>
                                        </p:attrNameLst>
                                      </p:cBhvr>
                                      <p:to>
                                        <p:strVal val="visible"/>
                                      </p:to>
                                    </p:set>
                                    <p:animEffect transition="in" filter="fade">
                                      <p:cBhvr>
                                        <p:cTn id="27" dur="1000"/>
                                        <p:tgtEl>
                                          <p:spTgt spid="2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1">
                                            <p:txEl>
                                              <p:pRg st="5" end="5"/>
                                            </p:txEl>
                                          </p:spTgt>
                                        </p:tgtEl>
                                        <p:attrNameLst>
                                          <p:attrName>style.visibility</p:attrName>
                                        </p:attrNameLst>
                                      </p:cBhvr>
                                      <p:to>
                                        <p:strVal val="visible"/>
                                      </p:to>
                                    </p:set>
                                    <p:animEffect transition="in" filter="fade">
                                      <p:cBhvr>
                                        <p:cTn id="32" dur="1000"/>
                                        <p:tgtEl>
                                          <p:spTgt spid="2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1">
                                            <p:txEl>
                                              <p:pRg st="6" end="6"/>
                                            </p:txEl>
                                          </p:spTgt>
                                        </p:tgtEl>
                                        <p:attrNameLst>
                                          <p:attrName>style.visibility</p:attrName>
                                        </p:attrNameLst>
                                      </p:cBhvr>
                                      <p:to>
                                        <p:strVal val="visible"/>
                                      </p:to>
                                    </p:set>
                                    <p:animEffect transition="in" filter="fade">
                                      <p:cBhvr>
                                        <p:cTn id="37" dur="1000"/>
                                        <p:tgtEl>
                                          <p:spTgt spid="2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Електронна търговия</a:t>
            </a:r>
            <a:endParaRPr sz="3200" b="0">
              <a:solidFill>
                <a:schemeClr val="dk1"/>
              </a:solidFill>
            </a:endParaRPr>
          </a:p>
        </p:txBody>
      </p:sp>
      <p:sp>
        <p:nvSpPr>
          <p:cNvPr id="237" name="Google Shape;237;p27"/>
          <p:cNvSpPr txBox="1"/>
          <p:nvPr/>
        </p:nvSpPr>
        <p:spPr>
          <a:xfrm>
            <a:off x="827975" y="1948925"/>
            <a:ext cx="7249200" cy="2562900"/>
          </a:xfrm>
          <a:prstGeom prst="rect">
            <a:avLst/>
          </a:prstGeom>
          <a:noFill/>
          <a:ln>
            <a:noFill/>
          </a:ln>
        </p:spPr>
        <p:txBody>
          <a:bodyPr spcFirstLastPara="1" wrap="square" lIns="81650" tIns="40825" rIns="81650" bIns="40825" anchor="t" anchorCtr="0">
            <a:noAutofit/>
          </a:bodyPr>
          <a:lstStyle/>
          <a:p>
            <a:pPr marL="0" marR="0" lvl="0" indent="0" algn="l" rtl="0">
              <a:lnSpc>
                <a:spcPct val="115000"/>
              </a:lnSpc>
              <a:spcBef>
                <a:spcPts val="500"/>
              </a:spcBef>
              <a:spcAft>
                <a:spcPts val="0"/>
              </a:spcAft>
              <a:buNone/>
            </a:pPr>
            <a:r>
              <a:rPr lang="en">
                <a:solidFill>
                  <a:schemeClr val="dk2"/>
                </a:solidFill>
                <a:latin typeface="Raleway"/>
                <a:ea typeface="Raleway"/>
                <a:cs typeface="Raleway"/>
                <a:sym typeface="Raleway"/>
              </a:rPr>
              <a:t>Електронна търговия по смисъла на ЗЕТ е “предоставянето на услуги на информационното общество”</a:t>
            </a: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xEl>
                                              <p:pRg st="0" end="0"/>
                                            </p:txEl>
                                          </p:spTgt>
                                        </p:tgtEl>
                                        <p:attrNameLst>
                                          <p:attrName>style.visibility</p:attrName>
                                        </p:attrNameLst>
                                      </p:cBhvr>
                                      <p:to>
                                        <p:strVal val="visible"/>
                                      </p:to>
                                    </p:set>
                                    <p:animEffect transition="in" filter="fade">
                                      <p:cBhvr>
                                        <p:cTn id="7" dur="1000"/>
                                        <p:tgtEl>
                                          <p:spTgt spid="2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fontScale="90000"/>
          </a:bodyPr>
          <a:lstStyle/>
          <a:p>
            <a:pPr marL="0" lvl="0" indent="0" algn="l" rtl="0">
              <a:spcBef>
                <a:spcPts val="0"/>
              </a:spcBef>
              <a:spcAft>
                <a:spcPts val="0"/>
              </a:spcAft>
              <a:buClr>
                <a:schemeClr val="dk1"/>
              </a:buClr>
              <a:buSzPct val="168103"/>
              <a:buFont typeface="Calibri"/>
              <a:buNone/>
            </a:pPr>
            <a:r>
              <a:rPr lang="en" sz="2320"/>
              <a:t>Услуги на информационното общество (ЗЕТ)</a:t>
            </a:r>
            <a:endParaRPr sz="3200" b="0">
              <a:solidFill>
                <a:schemeClr val="dk1"/>
              </a:solidFill>
            </a:endParaRPr>
          </a:p>
        </p:txBody>
      </p:sp>
      <p:sp>
        <p:nvSpPr>
          <p:cNvPr id="243" name="Google Shape;243;p28"/>
          <p:cNvSpPr txBox="1"/>
          <p:nvPr/>
        </p:nvSpPr>
        <p:spPr>
          <a:xfrm>
            <a:off x="827975" y="1948925"/>
            <a:ext cx="7249200" cy="2562900"/>
          </a:xfrm>
          <a:prstGeom prst="rect">
            <a:avLst/>
          </a:prstGeom>
          <a:noFill/>
          <a:ln>
            <a:noFill/>
          </a:ln>
        </p:spPr>
        <p:txBody>
          <a:bodyPr spcFirstLastPara="1" wrap="square" lIns="81650" tIns="40825" rIns="81650" bIns="40825" anchor="t" anchorCtr="0">
            <a:noAutofit/>
          </a:bodyPr>
          <a:lstStyle/>
          <a:p>
            <a:pPr marL="457200" marR="0" lvl="0" indent="-317500" algn="l" rtl="0">
              <a:lnSpc>
                <a:spcPct val="115000"/>
              </a:lnSpc>
              <a:spcBef>
                <a:spcPts val="500"/>
              </a:spcBef>
              <a:spcAft>
                <a:spcPts val="0"/>
              </a:spcAft>
              <a:buClr>
                <a:schemeClr val="dk2"/>
              </a:buClr>
              <a:buSzPts val="1400"/>
              <a:buFont typeface="Raleway"/>
              <a:buChar char="●"/>
            </a:pPr>
            <a:r>
              <a:rPr lang="en">
                <a:solidFill>
                  <a:schemeClr val="dk2"/>
                </a:solidFill>
                <a:latin typeface="Raleway"/>
                <a:ea typeface="Raleway"/>
                <a:cs typeface="Raleway"/>
                <a:sym typeface="Raleway"/>
              </a:rPr>
              <a:t>Услуги на информационното общество са такива услуги, включително предоставяне на търговски съобщения, които обикновено са възмездни и се предоставят от разстояние чрез използването на електронни средства след изрично изявление от страна на получателя на услугата.</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Услуги на информационното общество са и посредническите онлайн услуги по смисъла на Регламент (ЕС) 2019/1150 на Европейския парламент и на Съвета от 20 юни 2019 г. за насърчаване на справедливост и прозрачност за бизнес ползвателите на посреднически онлайн услуги (ОВ, L 186/57 от 11 юли 2019 г.), наричан по-нататък "Регламент (ЕС) 2019/1150".</a:t>
            </a: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animEffect transition="in" filter="fade">
                                      <p:cBhvr>
                                        <p:cTn id="7" dur="1000"/>
                                        <p:tgtEl>
                                          <p:spTgt spid="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
                                            <p:txEl>
                                              <p:pRg st="1" end="1"/>
                                            </p:txEl>
                                          </p:spTgt>
                                        </p:tgtEl>
                                        <p:attrNameLst>
                                          <p:attrName>style.visibility</p:attrName>
                                        </p:attrNameLst>
                                      </p:cBhvr>
                                      <p:to>
                                        <p:strVal val="visible"/>
                                      </p:to>
                                    </p:set>
                                    <p:animEffect transition="in" filter="fade">
                                      <p:cBhvr>
                                        <p:cTn id="12" dur="1000"/>
                                        <p:tgtEl>
                                          <p:spTgt spid="2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729450" y="1215075"/>
            <a:ext cx="7688400" cy="7413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SzPts val="990"/>
              <a:buNone/>
            </a:pPr>
            <a:r>
              <a:rPr lang="en" sz="1960"/>
              <a:t>Терминология</a:t>
            </a:r>
            <a:endParaRPr sz="6100" b="0">
              <a:solidFill>
                <a:schemeClr val="accent1"/>
              </a:solidFill>
            </a:endParaRPr>
          </a:p>
        </p:txBody>
      </p:sp>
      <p:sp>
        <p:nvSpPr>
          <p:cNvPr id="249" name="Google Shape;249;p29"/>
          <p:cNvSpPr txBox="1">
            <a:spLocks noGrp="1"/>
          </p:cNvSpPr>
          <p:nvPr>
            <p:ph type="body" idx="1"/>
          </p:nvPr>
        </p:nvSpPr>
        <p:spPr>
          <a:xfrm>
            <a:off x="729450" y="1753100"/>
            <a:ext cx="7817400" cy="25515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b="1">
                <a:latin typeface="Raleway"/>
                <a:ea typeface="Raleway"/>
                <a:cs typeface="Raleway"/>
                <a:sym typeface="Raleway"/>
              </a:rPr>
              <a:t>Доставчик на </a:t>
            </a:r>
            <a:r>
              <a:rPr lang="en" sz="1400" b="1">
                <a:solidFill>
                  <a:srgbClr val="2F2B20"/>
                </a:solidFill>
                <a:latin typeface="Raleway"/>
                <a:ea typeface="Raleway"/>
                <a:cs typeface="Raleway"/>
                <a:sym typeface="Raleway"/>
              </a:rPr>
              <a:t>услуги на информационното общество </a:t>
            </a:r>
            <a:r>
              <a:rPr lang="en" sz="1400">
                <a:solidFill>
                  <a:srgbClr val="2F2B20"/>
                </a:solidFill>
                <a:latin typeface="Raleway"/>
                <a:ea typeface="Raleway"/>
                <a:cs typeface="Raleway"/>
                <a:sym typeface="Raleway"/>
              </a:rPr>
              <a:t>- Information Society Service Providers или ISSPs - Директива (ЕС) 2015/1535</a:t>
            </a:r>
            <a:endParaRPr sz="1400">
              <a:solidFill>
                <a:srgbClr val="2F2B20"/>
              </a:solidFill>
              <a:latin typeface="Raleway"/>
              <a:ea typeface="Raleway"/>
              <a:cs typeface="Raleway"/>
              <a:sym typeface="Raleway"/>
            </a:endParaRPr>
          </a:p>
          <a:p>
            <a:pPr marL="914400" lvl="1" indent="-317500" algn="l" rtl="0">
              <a:spcBef>
                <a:spcPts val="1600"/>
              </a:spcBef>
              <a:spcAft>
                <a:spcPts val="0"/>
              </a:spcAft>
              <a:buClr>
                <a:schemeClr val="dk1"/>
              </a:buClr>
              <a:buSzPts val="1400"/>
              <a:buFont typeface="Raleway"/>
              <a:buChar char="○"/>
            </a:pPr>
            <a:r>
              <a:rPr lang="en" sz="1400">
                <a:solidFill>
                  <a:srgbClr val="2F2B20"/>
                </a:solidFill>
                <a:latin typeface="Raleway"/>
                <a:ea typeface="Raleway"/>
                <a:cs typeface="Raleway"/>
                <a:sym typeface="Raleway"/>
              </a:rPr>
              <a:t>срещу възнаграждение </a:t>
            </a:r>
            <a:endParaRPr sz="1400">
              <a:solidFill>
                <a:srgbClr val="2F2B20"/>
              </a:solidFill>
              <a:latin typeface="Raleway"/>
              <a:ea typeface="Raleway"/>
              <a:cs typeface="Raleway"/>
              <a:sym typeface="Raleway"/>
            </a:endParaRPr>
          </a:p>
          <a:p>
            <a:pPr marL="914400" lvl="1" indent="-317500" algn="l" rtl="0">
              <a:spcBef>
                <a:spcPts val="0"/>
              </a:spcBef>
              <a:spcAft>
                <a:spcPts val="0"/>
              </a:spcAft>
              <a:buClr>
                <a:schemeClr val="dk1"/>
              </a:buClr>
              <a:buSzPts val="1400"/>
              <a:buFont typeface="Raleway"/>
              <a:buChar char="○"/>
            </a:pPr>
            <a:r>
              <a:rPr lang="en" sz="1400">
                <a:solidFill>
                  <a:srgbClr val="2F2B20"/>
                </a:solidFill>
                <a:latin typeface="Raleway"/>
                <a:ea typeface="Raleway"/>
                <a:cs typeface="Raleway"/>
                <a:sym typeface="Raleway"/>
              </a:rPr>
              <a:t>от разстояние,</a:t>
            </a:r>
            <a:endParaRPr sz="1400">
              <a:solidFill>
                <a:srgbClr val="2F2B20"/>
              </a:solidFill>
              <a:latin typeface="Raleway"/>
              <a:ea typeface="Raleway"/>
              <a:cs typeface="Raleway"/>
              <a:sym typeface="Raleway"/>
            </a:endParaRPr>
          </a:p>
          <a:p>
            <a:pPr marL="914400" lvl="1" indent="-317500" algn="l" rtl="0">
              <a:spcBef>
                <a:spcPts val="0"/>
              </a:spcBef>
              <a:spcAft>
                <a:spcPts val="0"/>
              </a:spcAft>
              <a:buClr>
                <a:schemeClr val="dk1"/>
              </a:buClr>
              <a:buSzPts val="1400"/>
              <a:buFont typeface="Raleway"/>
              <a:buChar char="○"/>
            </a:pPr>
            <a:r>
              <a:rPr lang="en" sz="1400">
                <a:solidFill>
                  <a:srgbClr val="2F2B20"/>
                </a:solidFill>
                <a:latin typeface="Raleway"/>
                <a:ea typeface="Raleway"/>
                <a:cs typeface="Raleway"/>
                <a:sym typeface="Raleway"/>
              </a:rPr>
              <a:t>по електронен път и</a:t>
            </a:r>
            <a:endParaRPr sz="1400">
              <a:solidFill>
                <a:srgbClr val="2F2B20"/>
              </a:solidFill>
              <a:latin typeface="Raleway"/>
              <a:ea typeface="Raleway"/>
              <a:cs typeface="Raleway"/>
              <a:sym typeface="Raleway"/>
            </a:endParaRPr>
          </a:p>
          <a:p>
            <a:pPr marL="914400" lvl="1" indent="-317500" algn="l" rtl="0">
              <a:spcBef>
                <a:spcPts val="0"/>
              </a:spcBef>
              <a:spcAft>
                <a:spcPts val="0"/>
              </a:spcAft>
              <a:buClr>
                <a:schemeClr val="dk1"/>
              </a:buClr>
              <a:buSzPts val="1400"/>
              <a:buFont typeface="Raleway"/>
              <a:buChar char="○"/>
            </a:pPr>
            <a:r>
              <a:rPr lang="en" sz="1400">
                <a:solidFill>
                  <a:srgbClr val="2F2B20"/>
                </a:solidFill>
                <a:latin typeface="Raleway"/>
                <a:ea typeface="Raleway"/>
                <a:cs typeface="Raleway"/>
                <a:sym typeface="Raleway"/>
              </a:rPr>
              <a:t>по индивидуално искане на получателя на услуги</a:t>
            </a:r>
            <a:endParaRPr sz="1600" b="1">
              <a:latin typeface="Raleway"/>
              <a:ea typeface="Raleway"/>
              <a:cs typeface="Raleway"/>
              <a:sym typeface="Raleway"/>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0"/>
          <p:cNvPicPr preferRelativeResize="0"/>
          <p:nvPr/>
        </p:nvPicPr>
        <p:blipFill>
          <a:blip r:embed="rId3">
            <a:alphaModFix/>
          </a:blip>
          <a:stretch>
            <a:fillRect/>
          </a:stretch>
        </p:blipFill>
        <p:spPr>
          <a:xfrm>
            <a:off x="0" y="-892883"/>
            <a:ext cx="9144003" cy="6098982"/>
          </a:xfrm>
          <a:prstGeom prst="rect">
            <a:avLst/>
          </a:prstGeom>
          <a:noFill/>
          <a:ln>
            <a:noFill/>
          </a:ln>
        </p:spPr>
      </p:pic>
      <p:sp>
        <p:nvSpPr>
          <p:cNvPr id="255" name="Google Shape;255;p30"/>
          <p:cNvSpPr txBox="1"/>
          <p:nvPr/>
        </p:nvSpPr>
        <p:spPr>
          <a:xfrm>
            <a:off x="2877725" y="4713500"/>
            <a:ext cx="2670900" cy="74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solidFill>
                  <a:schemeClr val="lt1"/>
                </a:solidFill>
                <a:latin typeface="Raleway"/>
                <a:ea typeface="Raleway"/>
                <a:cs typeface="Raleway"/>
                <a:sym typeface="Raleway"/>
              </a:rPr>
              <a:t>Photo</a:t>
            </a:r>
            <a:r>
              <a:rPr lang="en" sz="1000">
                <a:solidFill>
                  <a:schemeClr val="lt1"/>
                </a:solidFill>
              </a:rPr>
              <a:t> by </a:t>
            </a:r>
            <a:r>
              <a:rPr lang="en" sz="1000" u="sng">
                <a:solidFill>
                  <a:schemeClr val="lt1"/>
                </a:solidFill>
                <a:hlinkClick r:id="rId4">
                  <a:extLst>
                    <a:ext uri="{A12FA001-AC4F-418D-AE19-62706E023703}">
                      <ahyp:hlinkClr xmlns:ahyp="http://schemas.microsoft.com/office/drawing/2018/hyperlinkcolor" val="tx"/>
                    </a:ext>
                  </a:extLst>
                </a:hlinkClick>
              </a:rPr>
              <a:t>Towfiqu barbhuiya</a:t>
            </a:r>
            <a:r>
              <a:rPr lang="en" sz="1000">
                <a:solidFill>
                  <a:schemeClr val="lt1"/>
                </a:solidFill>
              </a:rPr>
              <a:t> on </a:t>
            </a:r>
            <a:r>
              <a:rPr lang="en" sz="1000" u="sng">
                <a:solidFill>
                  <a:schemeClr val="lt1"/>
                </a:solidFill>
                <a:hlinkClick r:id="rId5">
                  <a:extLst>
                    <a:ext uri="{A12FA001-AC4F-418D-AE19-62706E023703}">
                      <ahyp:hlinkClr xmlns:ahyp="http://schemas.microsoft.com/office/drawing/2018/hyperlinkcolor" val="tx"/>
                    </a:ext>
                  </a:extLst>
                </a:hlinkClick>
              </a:rPr>
              <a:t>Unsplash</a:t>
            </a:r>
            <a:endParaRPr sz="1000" u="sng">
              <a:solidFill>
                <a:schemeClr val="lt1"/>
              </a:solidFill>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b="1">
              <a:latin typeface="Lato"/>
              <a:ea typeface="Lato"/>
              <a:cs typeface="Lato"/>
              <a:sym typeface="Lato"/>
            </a:endParaRPr>
          </a:p>
        </p:txBody>
      </p:sp>
      <p:sp>
        <p:nvSpPr>
          <p:cNvPr id="256" name="Google Shape;256;p30"/>
          <p:cNvSpPr txBox="1"/>
          <p:nvPr/>
        </p:nvSpPr>
        <p:spPr>
          <a:xfrm>
            <a:off x="686350" y="884825"/>
            <a:ext cx="4763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1"/>
                </a:solidFill>
                <a:latin typeface="Raleway"/>
                <a:ea typeface="Raleway"/>
                <a:cs typeface="Raleway"/>
                <a:sym typeface="Raleway"/>
              </a:rPr>
              <a:t>Какви са критериите, по които услуга на цифровото общество се отличава от една обща услуга?</a:t>
            </a:r>
            <a:endParaRPr sz="1800">
              <a:solidFill>
                <a:schemeClr val="accent1"/>
              </a:solidFill>
              <a:latin typeface="Raleway"/>
              <a:ea typeface="Raleway"/>
              <a:cs typeface="Raleway"/>
              <a:sym typeface="Raleway"/>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a:off x="729450" y="1215075"/>
            <a:ext cx="7688400" cy="741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600"/>
              </a:spcAft>
              <a:buNone/>
            </a:pPr>
            <a:r>
              <a:rPr lang="en" sz="1500">
                <a:solidFill>
                  <a:schemeClr val="accent1"/>
                </a:solidFill>
              </a:rPr>
              <a:t>Доставчик на </a:t>
            </a:r>
            <a:r>
              <a:rPr lang="en" sz="1500">
                <a:solidFill>
                  <a:srgbClr val="2F2B20"/>
                </a:solidFill>
              </a:rPr>
              <a:t>услуги на информационното общество </a:t>
            </a:r>
            <a:endParaRPr sz="6300" b="0">
              <a:solidFill>
                <a:schemeClr val="accent1"/>
              </a:solidFill>
            </a:endParaRPr>
          </a:p>
        </p:txBody>
      </p:sp>
      <p:sp>
        <p:nvSpPr>
          <p:cNvPr id="262" name="Google Shape;262;p31"/>
          <p:cNvSpPr txBox="1">
            <a:spLocks noGrp="1"/>
          </p:cNvSpPr>
          <p:nvPr>
            <p:ph type="body" idx="1"/>
          </p:nvPr>
        </p:nvSpPr>
        <p:spPr>
          <a:xfrm>
            <a:off x="729450" y="1753100"/>
            <a:ext cx="7817400" cy="18735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400">
                <a:latin typeface="Raleway"/>
                <a:ea typeface="Raleway"/>
                <a:cs typeface="Raleway"/>
                <a:sym typeface="Raleway"/>
              </a:rPr>
              <a:t>Практика на Съда на ЕС</a:t>
            </a:r>
            <a:endParaRPr sz="1400">
              <a:latin typeface="Raleway"/>
              <a:ea typeface="Raleway"/>
              <a:cs typeface="Raleway"/>
              <a:sym typeface="Raleway"/>
            </a:endParaRPr>
          </a:p>
          <a:p>
            <a:pPr marL="914400" marR="0" lvl="1" indent="-317500" algn="l" rtl="0">
              <a:lnSpc>
                <a:spcPct val="115000"/>
              </a:lnSpc>
              <a:spcBef>
                <a:spcPts val="1600"/>
              </a:spcBef>
              <a:spcAft>
                <a:spcPts val="0"/>
              </a:spcAft>
              <a:buSzPts val="1400"/>
              <a:buFont typeface="Raleway"/>
              <a:buChar char="○"/>
            </a:pPr>
            <a:r>
              <a:rPr lang="en" sz="1400">
                <a:latin typeface="Raleway"/>
                <a:ea typeface="Raleway"/>
                <a:cs typeface="Raleway"/>
                <a:sym typeface="Raleway"/>
              </a:rPr>
              <a:t>AirBnB (</a:t>
            </a:r>
            <a:r>
              <a:rPr lang="en" sz="1400" b="1">
                <a:solidFill>
                  <a:schemeClr val="hlink"/>
                </a:solidFill>
                <a:uFill>
                  <a:noFill/>
                </a:uFill>
                <a:latin typeface="Raleway"/>
                <a:ea typeface="Raleway"/>
                <a:cs typeface="Raleway"/>
                <a:sym typeface="Raleway"/>
                <a:hlinkClick r:id="rId3"/>
              </a:rPr>
              <a:t>C-390/18</a:t>
            </a:r>
            <a:r>
              <a:rPr lang="en" sz="1400">
                <a:latin typeface="Raleway"/>
                <a:ea typeface="Raleway"/>
                <a:cs typeface="Raleway"/>
                <a:sym typeface="Raleway"/>
              </a:rPr>
              <a:t>)/ Uber (</a:t>
            </a:r>
            <a:r>
              <a:rPr lang="en" sz="1400" b="1">
                <a:solidFill>
                  <a:schemeClr val="hlink"/>
                </a:solidFill>
                <a:uFill>
                  <a:noFill/>
                </a:uFill>
                <a:latin typeface="Raleway"/>
                <a:ea typeface="Raleway"/>
                <a:cs typeface="Raleway"/>
                <a:sym typeface="Raleway"/>
                <a:hlinkClick r:id="rId4"/>
              </a:rPr>
              <a:t>C‑434/15</a:t>
            </a:r>
            <a:r>
              <a:rPr lang="en" sz="1400">
                <a:latin typeface="Raleway"/>
                <a:ea typeface="Raleway"/>
                <a:cs typeface="Raleway"/>
                <a:sym typeface="Raleway"/>
              </a:rPr>
              <a:t> &amp; </a:t>
            </a:r>
            <a:r>
              <a:rPr lang="en" sz="1400" b="1">
                <a:solidFill>
                  <a:schemeClr val="hlink"/>
                </a:solidFill>
                <a:uFill>
                  <a:noFill/>
                </a:uFill>
                <a:latin typeface="Raleway"/>
                <a:ea typeface="Raleway"/>
                <a:cs typeface="Raleway"/>
                <a:sym typeface="Raleway"/>
                <a:hlinkClick r:id="rId5"/>
              </a:rPr>
              <a:t>C-320/16</a:t>
            </a:r>
            <a:r>
              <a:rPr lang="en" sz="1400">
                <a:latin typeface="Raleway"/>
                <a:ea typeface="Raleway"/>
                <a:cs typeface="Raleway"/>
                <a:sym typeface="Raleway"/>
              </a:rPr>
              <a:t>)</a:t>
            </a:r>
            <a:endParaRPr sz="1400">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400">
                <a:latin typeface="Raleway"/>
                <a:ea typeface="Raleway"/>
                <a:cs typeface="Raleway"/>
                <a:sym typeface="Raleway"/>
              </a:rPr>
              <a:t>Star Taxi App (</a:t>
            </a:r>
            <a:r>
              <a:rPr lang="en" sz="1400" b="1">
                <a:solidFill>
                  <a:schemeClr val="hlink"/>
                </a:solidFill>
                <a:uFill>
                  <a:noFill/>
                </a:uFill>
                <a:latin typeface="Raleway"/>
                <a:ea typeface="Raleway"/>
                <a:cs typeface="Raleway"/>
                <a:sym typeface="Raleway"/>
                <a:hlinkClick r:id="rId6"/>
              </a:rPr>
              <a:t>C-62/19</a:t>
            </a:r>
            <a:r>
              <a:rPr lang="en" sz="1400">
                <a:latin typeface="Raleway"/>
                <a:ea typeface="Raleway"/>
                <a:cs typeface="Raleway"/>
                <a:sym typeface="Raleway"/>
              </a:rPr>
              <a:t>)</a:t>
            </a:r>
            <a:endParaRPr sz="1400">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400">
                <a:latin typeface="Raleway"/>
                <a:ea typeface="Raleway"/>
                <a:cs typeface="Raleway"/>
                <a:sym typeface="Raleway"/>
              </a:rPr>
              <a:t>ако посредническата услуга е неразделна част от една обща услуга, чийто главен компонент е услуга с различна правна квалификация, то тя не е УИО</a:t>
            </a:r>
            <a:endParaRPr sz="1600" b="1">
              <a:latin typeface="Raleway"/>
              <a:ea typeface="Raleway"/>
              <a:cs typeface="Raleway"/>
              <a:sym typeface="Raleway"/>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отговорност на онлайн посредниците</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3"/>
          <p:cNvPicPr preferRelativeResize="0"/>
          <p:nvPr/>
        </p:nvPicPr>
        <p:blipFill>
          <a:blip r:embed="rId3">
            <a:alphaModFix/>
          </a:blip>
          <a:stretch>
            <a:fillRect/>
          </a:stretch>
        </p:blipFill>
        <p:spPr>
          <a:xfrm>
            <a:off x="0" y="-892883"/>
            <a:ext cx="9144003" cy="6098982"/>
          </a:xfrm>
          <a:prstGeom prst="rect">
            <a:avLst/>
          </a:prstGeom>
          <a:noFill/>
          <a:ln>
            <a:noFill/>
          </a:ln>
        </p:spPr>
      </p:pic>
      <p:sp>
        <p:nvSpPr>
          <p:cNvPr id="273" name="Google Shape;273;p33"/>
          <p:cNvSpPr txBox="1"/>
          <p:nvPr/>
        </p:nvSpPr>
        <p:spPr>
          <a:xfrm>
            <a:off x="2877725" y="4713500"/>
            <a:ext cx="2670900" cy="74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solidFill>
                  <a:schemeClr val="lt1"/>
                </a:solidFill>
                <a:latin typeface="Raleway"/>
                <a:ea typeface="Raleway"/>
                <a:cs typeface="Raleway"/>
                <a:sym typeface="Raleway"/>
              </a:rPr>
              <a:t>Photo</a:t>
            </a:r>
            <a:r>
              <a:rPr lang="en" sz="1000">
                <a:solidFill>
                  <a:schemeClr val="lt1"/>
                </a:solidFill>
              </a:rPr>
              <a:t> by </a:t>
            </a:r>
            <a:r>
              <a:rPr lang="en" sz="1000" u="sng">
                <a:solidFill>
                  <a:schemeClr val="lt1"/>
                </a:solidFill>
                <a:hlinkClick r:id="rId4">
                  <a:extLst>
                    <a:ext uri="{A12FA001-AC4F-418D-AE19-62706E023703}">
                      <ahyp:hlinkClr xmlns:ahyp="http://schemas.microsoft.com/office/drawing/2018/hyperlinkcolor" val="tx"/>
                    </a:ext>
                  </a:extLst>
                </a:hlinkClick>
              </a:rPr>
              <a:t>Towfiqu barbhuiya</a:t>
            </a:r>
            <a:r>
              <a:rPr lang="en" sz="1000">
                <a:solidFill>
                  <a:schemeClr val="lt1"/>
                </a:solidFill>
              </a:rPr>
              <a:t> on </a:t>
            </a:r>
            <a:r>
              <a:rPr lang="en" sz="1000" u="sng">
                <a:solidFill>
                  <a:schemeClr val="lt1"/>
                </a:solidFill>
                <a:hlinkClick r:id="rId5">
                  <a:extLst>
                    <a:ext uri="{A12FA001-AC4F-418D-AE19-62706E023703}">
                      <ahyp:hlinkClr xmlns:ahyp="http://schemas.microsoft.com/office/drawing/2018/hyperlinkcolor" val="tx"/>
                    </a:ext>
                  </a:extLst>
                </a:hlinkClick>
              </a:rPr>
              <a:t>Unsplash</a:t>
            </a:r>
            <a:endParaRPr sz="1000" u="sng">
              <a:solidFill>
                <a:schemeClr val="lt1"/>
              </a:solidFill>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b="1">
              <a:latin typeface="Lato"/>
              <a:ea typeface="Lato"/>
              <a:cs typeface="Lato"/>
              <a:sym typeface="Lato"/>
            </a:endParaRPr>
          </a:p>
        </p:txBody>
      </p:sp>
      <p:sp>
        <p:nvSpPr>
          <p:cNvPr id="274" name="Google Shape;274;p33"/>
          <p:cNvSpPr txBox="1"/>
          <p:nvPr/>
        </p:nvSpPr>
        <p:spPr>
          <a:xfrm>
            <a:off x="686350" y="884825"/>
            <a:ext cx="4763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1"/>
                </a:solidFill>
                <a:latin typeface="Raleway"/>
                <a:ea typeface="Raleway"/>
                <a:cs typeface="Raleway"/>
                <a:sym typeface="Raleway"/>
              </a:rPr>
              <a:t>Кои да онлайн посредниците?</a:t>
            </a:r>
            <a:endParaRPr sz="1800">
              <a:solidFill>
                <a:schemeClr val="accent1"/>
              </a:solidFill>
              <a:latin typeface="Raleway"/>
              <a:ea typeface="Raleway"/>
              <a:cs typeface="Raleway"/>
              <a:sym typeface="Raleway"/>
            </a:endParaRPr>
          </a:p>
          <a:p>
            <a:pPr marL="0" lvl="0" indent="0" algn="l" rtl="0">
              <a:spcBef>
                <a:spcPts val="0"/>
              </a:spcBef>
              <a:spcAft>
                <a:spcPts val="0"/>
              </a:spcAft>
              <a:buNone/>
            </a:pPr>
            <a:endParaRPr sz="1800">
              <a:solidFill>
                <a:schemeClr val="accent1"/>
              </a:solidFill>
              <a:latin typeface="Raleway"/>
              <a:ea typeface="Raleway"/>
              <a:cs typeface="Raleway"/>
              <a:sym typeface="Raleway"/>
            </a:endParaRPr>
          </a:p>
          <a:p>
            <a:pPr marL="0" lvl="0" indent="0" algn="l" rtl="0">
              <a:spcBef>
                <a:spcPts val="0"/>
              </a:spcBef>
              <a:spcAft>
                <a:spcPts val="0"/>
              </a:spcAft>
              <a:buNone/>
            </a:pPr>
            <a:r>
              <a:rPr lang="en" sz="1800">
                <a:solidFill>
                  <a:schemeClr val="accent1"/>
                </a:solidFill>
                <a:latin typeface="Raleway"/>
                <a:ea typeface="Raleway"/>
                <a:cs typeface="Raleway"/>
                <a:sym typeface="Raleway"/>
              </a:rPr>
              <a:t>Каква е тяхната отговорност?</a:t>
            </a:r>
            <a:endParaRPr sz="1800">
              <a:solidFill>
                <a:schemeClr val="accent1"/>
              </a:solidFill>
              <a:latin typeface="Raleway"/>
              <a:ea typeface="Raleway"/>
              <a:cs typeface="Raleway"/>
              <a:sym typeface="Raleway"/>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729450" y="1215075"/>
            <a:ext cx="7688400" cy="7413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
              <a:t>Интернет  посредници</a:t>
            </a:r>
            <a:endParaRPr sz="7200" b="0">
              <a:solidFill>
                <a:schemeClr val="accent1"/>
              </a:solidFill>
            </a:endParaRPr>
          </a:p>
        </p:txBody>
      </p:sp>
      <p:sp>
        <p:nvSpPr>
          <p:cNvPr id="280" name="Google Shape;280;p34"/>
          <p:cNvSpPr txBox="1">
            <a:spLocks noGrp="1"/>
          </p:cNvSpPr>
          <p:nvPr>
            <p:ph type="body" idx="1"/>
          </p:nvPr>
        </p:nvSpPr>
        <p:spPr>
          <a:xfrm>
            <a:off x="729450" y="1894700"/>
            <a:ext cx="7817400" cy="1366800"/>
          </a:xfrm>
          <a:prstGeom prst="rect">
            <a:avLst/>
          </a:prstGeom>
        </p:spPr>
        <p:txBody>
          <a:bodyPr spcFirstLastPara="1" wrap="square" lIns="91425" tIns="91425" rIns="91425" bIns="91425" anchor="t" anchorCtr="0">
            <a:noAutofit/>
          </a:bodyPr>
          <a:lstStyle/>
          <a:p>
            <a:pPr marL="457200" lvl="0" indent="-336550" algn="l" rtl="0">
              <a:lnSpc>
                <a:spcPct val="180000"/>
              </a:lnSpc>
              <a:spcBef>
                <a:spcPts val="0"/>
              </a:spcBef>
              <a:spcAft>
                <a:spcPts val="0"/>
              </a:spcAft>
              <a:buSzPts val="1700"/>
              <a:buFont typeface="Arial"/>
              <a:buChar char="●"/>
            </a:pPr>
            <a:r>
              <a:rPr lang="en" sz="1700" b="1">
                <a:latin typeface="Raleway"/>
                <a:ea typeface="Raleway"/>
                <a:cs typeface="Raleway"/>
                <a:sym typeface="Raleway"/>
              </a:rPr>
              <a:t>Интернет и хостинг доставчици</a:t>
            </a:r>
            <a:endParaRPr sz="1700" b="1">
              <a:latin typeface="Raleway"/>
              <a:ea typeface="Raleway"/>
              <a:cs typeface="Raleway"/>
              <a:sym typeface="Raleway"/>
            </a:endParaRPr>
          </a:p>
          <a:p>
            <a:pPr marL="457200" marR="0" lvl="0" indent="-336550" algn="l" rtl="0">
              <a:lnSpc>
                <a:spcPct val="95000"/>
              </a:lnSpc>
              <a:spcBef>
                <a:spcPts val="0"/>
              </a:spcBef>
              <a:spcAft>
                <a:spcPts val="0"/>
              </a:spcAft>
              <a:buSzPts val="1700"/>
              <a:buFont typeface="Arial"/>
              <a:buChar char="●"/>
            </a:pPr>
            <a:r>
              <a:rPr lang="en" sz="1700" b="1">
                <a:latin typeface="Raleway"/>
                <a:ea typeface="Raleway"/>
                <a:cs typeface="Raleway"/>
                <a:sym typeface="Raleway"/>
              </a:rPr>
              <a:t>Платформи (UGC)</a:t>
            </a:r>
            <a:endParaRPr sz="1700" b="1">
              <a:latin typeface="Raleway"/>
              <a:ea typeface="Raleway"/>
              <a:cs typeface="Raleway"/>
              <a:sym typeface="Raleway"/>
            </a:endParaRPr>
          </a:p>
          <a:p>
            <a:pPr marL="914400" marR="0" lvl="0" indent="0" algn="l" rtl="0">
              <a:lnSpc>
                <a:spcPct val="95000"/>
              </a:lnSpc>
              <a:spcBef>
                <a:spcPts val="1200"/>
              </a:spcBef>
              <a:spcAft>
                <a:spcPts val="0"/>
              </a:spcAft>
              <a:buSzPts val="275"/>
              <a:buNone/>
            </a:pPr>
            <a:r>
              <a:rPr lang="en" sz="1700">
                <a:solidFill>
                  <a:schemeClr val="dk1"/>
                </a:solidFill>
                <a:highlight>
                  <a:schemeClr val="accent6"/>
                </a:highlight>
                <a:latin typeface="Raleway"/>
                <a:ea typeface="Raleway"/>
                <a:cs typeface="Raleway"/>
                <a:sym typeface="Raleway"/>
              </a:rPr>
              <a:t>Няма легална дефиниция</a:t>
            </a:r>
            <a:endParaRPr sz="1700">
              <a:solidFill>
                <a:schemeClr val="dk1"/>
              </a:solidFill>
              <a:highlight>
                <a:schemeClr val="accent6"/>
              </a:highlight>
              <a:latin typeface="Raleway"/>
              <a:ea typeface="Raleway"/>
              <a:cs typeface="Raleway"/>
              <a:sym typeface="Raleway"/>
            </a:endParaRPr>
          </a:p>
          <a:p>
            <a:pPr marL="914400" marR="0" lvl="0" indent="0" algn="l" rtl="0">
              <a:lnSpc>
                <a:spcPct val="95000"/>
              </a:lnSpc>
              <a:spcBef>
                <a:spcPts val="1200"/>
              </a:spcBef>
              <a:spcAft>
                <a:spcPts val="0"/>
              </a:spcAft>
              <a:buSzPts val="275"/>
              <a:buNone/>
            </a:pPr>
            <a:r>
              <a:rPr lang="en" sz="1700">
                <a:solidFill>
                  <a:schemeClr val="dk1"/>
                </a:solidFill>
                <a:latin typeface="Raleway"/>
                <a:ea typeface="Raleway"/>
                <a:cs typeface="Raleway"/>
                <a:sym typeface="Raleway"/>
              </a:rPr>
              <a:t>Работят на (поне) два пазара</a:t>
            </a:r>
            <a:endParaRPr sz="1700">
              <a:solidFill>
                <a:schemeClr val="dk1"/>
              </a:solidFill>
              <a:latin typeface="Raleway"/>
              <a:ea typeface="Raleway"/>
              <a:cs typeface="Raleway"/>
              <a:sym typeface="Raleway"/>
            </a:endParaRPr>
          </a:p>
          <a:p>
            <a:pPr marL="914400" marR="0" lvl="1" indent="-336550" algn="l" rtl="0">
              <a:lnSpc>
                <a:spcPct val="130000"/>
              </a:lnSpc>
              <a:spcBef>
                <a:spcPts val="1200"/>
              </a:spcBef>
              <a:spcAft>
                <a:spcPts val="0"/>
              </a:spcAft>
              <a:buSzPts val="1700"/>
              <a:buFont typeface="Arial"/>
              <a:buChar char="○"/>
            </a:pPr>
            <a:r>
              <a:rPr lang="en" sz="1700">
                <a:latin typeface="Raleway"/>
                <a:ea typeface="Raleway"/>
                <a:cs typeface="Raleway"/>
                <a:sym typeface="Raleway"/>
              </a:rPr>
              <a:t>Социални медии</a:t>
            </a:r>
            <a:endParaRPr sz="1700">
              <a:latin typeface="Raleway"/>
              <a:ea typeface="Raleway"/>
              <a:cs typeface="Raleway"/>
              <a:sym typeface="Raleway"/>
            </a:endParaRPr>
          </a:p>
          <a:p>
            <a:pPr marL="914400" marR="0" lvl="1" indent="-336550" algn="l" rtl="0">
              <a:lnSpc>
                <a:spcPct val="130000"/>
              </a:lnSpc>
              <a:spcBef>
                <a:spcPts val="0"/>
              </a:spcBef>
              <a:spcAft>
                <a:spcPts val="0"/>
              </a:spcAft>
              <a:buSzPts val="1700"/>
              <a:buFont typeface="Arial"/>
              <a:buChar char="○"/>
            </a:pPr>
            <a:r>
              <a:rPr lang="en" sz="1700">
                <a:latin typeface="Raleway"/>
                <a:ea typeface="Raleway"/>
                <a:cs typeface="Raleway"/>
                <a:sym typeface="Raleway"/>
              </a:rPr>
              <a:t>Услуги (Uber, airBnB)</a:t>
            </a:r>
            <a:endParaRPr sz="1700">
              <a:latin typeface="Raleway"/>
              <a:ea typeface="Raleway"/>
              <a:cs typeface="Raleway"/>
              <a:sym typeface="Raleway"/>
            </a:endParaRPr>
          </a:p>
          <a:p>
            <a:pPr marL="914400" marR="0" lvl="1" indent="-336550" algn="l" rtl="0">
              <a:lnSpc>
                <a:spcPct val="180000"/>
              </a:lnSpc>
              <a:spcBef>
                <a:spcPts val="0"/>
              </a:spcBef>
              <a:spcAft>
                <a:spcPts val="0"/>
              </a:spcAft>
              <a:buSzPts val="1700"/>
              <a:buFont typeface="Arial"/>
              <a:buChar char="○"/>
            </a:pPr>
            <a:r>
              <a:rPr lang="en" sz="1700">
                <a:latin typeface="Raleway"/>
                <a:ea typeface="Raleway"/>
                <a:cs typeface="Raleway"/>
                <a:sym typeface="Raleway"/>
              </a:rPr>
              <a:t>Онлайн пазари</a:t>
            </a:r>
            <a:endParaRPr sz="1700" b="1">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Комплексни произведения</a:t>
            </a:r>
            <a:endParaRPr/>
          </a:p>
        </p:txBody>
      </p:sp>
      <p:sp>
        <p:nvSpPr>
          <p:cNvPr id="351" name="Google Shape;351;p46"/>
          <p:cNvSpPr txBox="1">
            <a:spLocks noGrp="1"/>
          </p:cNvSpPr>
          <p:nvPr>
            <p:ph type="body" idx="1"/>
          </p:nvPr>
        </p:nvSpPr>
        <p:spPr>
          <a:xfrm>
            <a:off x="729450" y="1853850"/>
            <a:ext cx="7688700" cy="2486100"/>
          </a:xfrm>
          <a:prstGeom prst="rect">
            <a:avLst/>
          </a:prstGeom>
        </p:spPr>
        <p:txBody>
          <a:bodyPr spcFirstLastPara="1" wrap="square" lIns="91425" tIns="91425" rIns="91425" bIns="91425" anchor="t" anchorCtr="0">
            <a:normAutofit fontScale="25000" lnSpcReduction="20000"/>
          </a:bodyPr>
          <a:lstStyle/>
          <a:p>
            <a:pPr marL="0" marR="0" lvl="0" indent="0" algn="l" rtl="0">
              <a:lnSpc>
                <a:spcPct val="115000"/>
              </a:lnSpc>
              <a:spcBef>
                <a:spcPts val="1200"/>
              </a:spcBef>
              <a:spcAft>
                <a:spcPts val="0"/>
              </a:spcAft>
              <a:buNone/>
            </a:pPr>
            <a:r>
              <a:rPr lang="en" sz="6400">
                <a:solidFill>
                  <a:srgbClr val="000000"/>
                </a:solidFill>
                <a:latin typeface="Raleway"/>
                <a:ea typeface="Raleway"/>
                <a:cs typeface="Raleway"/>
                <a:sym typeface="Raleway"/>
              </a:rPr>
              <a:t>Филм:</a:t>
            </a:r>
            <a:endParaRPr sz="6400">
              <a:solidFill>
                <a:srgbClr val="000000"/>
              </a:solidFill>
              <a:latin typeface="Raleway"/>
              <a:ea typeface="Raleway"/>
              <a:cs typeface="Raleway"/>
              <a:sym typeface="Raleway"/>
            </a:endParaRPr>
          </a:p>
          <a:p>
            <a:pPr marL="457200" marR="0" lvl="0" indent="-323850" algn="l" rtl="0">
              <a:lnSpc>
                <a:spcPct val="115000"/>
              </a:lnSpc>
              <a:spcBef>
                <a:spcPts val="1200"/>
              </a:spcBef>
              <a:spcAft>
                <a:spcPts val="0"/>
              </a:spcAft>
              <a:buClr>
                <a:srgbClr val="000000"/>
              </a:buClr>
              <a:buSzPct val="100000"/>
              <a:buFont typeface="Raleway"/>
              <a:buChar char="●"/>
            </a:pPr>
            <a:r>
              <a:rPr lang="en" sz="6000">
                <a:solidFill>
                  <a:srgbClr val="000000"/>
                </a:solidFill>
                <a:latin typeface="Raleway"/>
                <a:ea typeface="Raleway"/>
                <a:cs typeface="Raleway"/>
                <a:sym typeface="Raleway"/>
              </a:rPr>
              <a:t>Авторското право върху филм или друго аудио-визуално произведение принадлежи на режисьора, сценариста и оператора. При анимационни филми авторско право има и художник-постановчикът.</a:t>
            </a:r>
            <a:endParaRPr sz="6000">
              <a:solidFill>
                <a:srgbClr val="000000"/>
              </a:solidFill>
              <a:latin typeface="Raleway"/>
              <a:ea typeface="Raleway"/>
              <a:cs typeface="Raleway"/>
              <a:sym typeface="Raleway"/>
            </a:endParaRPr>
          </a:p>
          <a:p>
            <a:pPr marL="457200" marR="0" lvl="0" indent="-323850" algn="l" rtl="0">
              <a:lnSpc>
                <a:spcPct val="115000"/>
              </a:lnSpc>
              <a:spcBef>
                <a:spcPts val="0"/>
              </a:spcBef>
              <a:spcAft>
                <a:spcPts val="0"/>
              </a:spcAft>
              <a:buClr>
                <a:srgbClr val="000000"/>
              </a:buClr>
              <a:buSzPct val="100000"/>
              <a:buFont typeface="Raleway"/>
              <a:buChar char="●"/>
            </a:pPr>
            <a:r>
              <a:rPr lang="en" sz="6000">
                <a:solidFill>
                  <a:srgbClr val="000000"/>
                </a:solidFill>
                <a:latin typeface="Raleway"/>
                <a:ea typeface="Raleway"/>
                <a:cs typeface="Raleway"/>
                <a:sym typeface="Raleway"/>
              </a:rPr>
              <a:t>Авторите на музиката, на диалога, на вече съществуващата литературна творба, по която е създадено аудиовизуалното произведение, на сценографията, на костюмите, както и на други произведения, включени в него, запазват авторското си право върху своите произведения.</a:t>
            </a:r>
            <a:endParaRPr sz="6000">
              <a:solidFill>
                <a:srgbClr val="000000"/>
              </a:solidFill>
              <a:latin typeface="Raleway"/>
              <a:ea typeface="Raleway"/>
              <a:cs typeface="Raleway"/>
              <a:sym typeface="Raleway"/>
            </a:endParaRPr>
          </a:p>
          <a:p>
            <a:pPr marL="457200" marR="0" lvl="0" indent="-323850" algn="l" rtl="0">
              <a:lnSpc>
                <a:spcPct val="115000"/>
              </a:lnSpc>
              <a:spcBef>
                <a:spcPts val="0"/>
              </a:spcBef>
              <a:spcAft>
                <a:spcPts val="0"/>
              </a:spcAft>
              <a:buClr>
                <a:srgbClr val="000000"/>
              </a:buClr>
              <a:buSzPct val="100000"/>
              <a:buFont typeface="Raleway"/>
              <a:buChar char="●"/>
            </a:pPr>
            <a:r>
              <a:rPr lang="en" sz="6000">
                <a:solidFill>
                  <a:srgbClr val="000000"/>
                </a:solidFill>
                <a:latin typeface="Raleway"/>
                <a:ea typeface="Raleway"/>
                <a:cs typeface="Raleway"/>
                <a:sym typeface="Raleway"/>
              </a:rPr>
              <a:t>Продуцент е физическото или юридическото лице, което организира създаването на произведението и осигурява финансирането му.</a:t>
            </a:r>
            <a:endParaRPr sz="6000">
              <a:solidFill>
                <a:srgbClr val="000000"/>
              </a:solidFill>
              <a:latin typeface="Raleway"/>
              <a:ea typeface="Raleway"/>
              <a:cs typeface="Raleway"/>
              <a:sym typeface="Raleway"/>
            </a:endParaRPr>
          </a:p>
          <a:p>
            <a:pPr marL="457200" marR="0" lvl="0" indent="0" algn="l" rtl="0">
              <a:lnSpc>
                <a:spcPct val="115000"/>
              </a:lnSpc>
              <a:spcBef>
                <a:spcPts val="1200"/>
              </a:spcBef>
              <a:spcAft>
                <a:spcPts val="0"/>
              </a:spcAft>
              <a:buNone/>
            </a:pPr>
            <a:endParaRPr sz="6400">
              <a:solidFill>
                <a:srgbClr val="000000"/>
              </a:solidFill>
              <a:latin typeface="Raleway"/>
              <a:ea typeface="Raleway"/>
              <a:cs typeface="Raleway"/>
              <a:sym typeface="Raleway"/>
            </a:endParaRPr>
          </a:p>
          <a:p>
            <a:pPr marL="0" lvl="0" indent="0" algn="l" rtl="0">
              <a:spcBef>
                <a:spcPts val="1200"/>
              </a:spcBef>
              <a:spcAft>
                <a:spcPts val="0"/>
              </a:spcAft>
              <a:buNone/>
            </a:pPr>
            <a:endParaRPr sz="4800">
              <a:solidFill>
                <a:srgbClr val="000000"/>
              </a:solidFill>
              <a:latin typeface="Raleway"/>
              <a:ea typeface="Raleway"/>
              <a:cs typeface="Raleway"/>
              <a:sym typeface="Raleway"/>
            </a:endParaRPr>
          </a:p>
          <a:p>
            <a:pPr marL="0" lvl="0" indent="0" algn="l" rtl="0">
              <a:spcBef>
                <a:spcPts val="1800"/>
              </a:spcBef>
              <a:spcAft>
                <a:spcPts val="0"/>
              </a:spcAft>
              <a:buNone/>
            </a:pPr>
            <a:endParaRPr sz="7600">
              <a:solidFill>
                <a:srgbClr val="000000"/>
              </a:solidFill>
              <a:latin typeface="Calibri"/>
              <a:ea typeface="Calibri"/>
              <a:cs typeface="Calibri"/>
              <a:sym typeface="Calibri"/>
            </a:endParaRPr>
          </a:p>
          <a:p>
            <a:pPr marL="0" lvl="0" indent="0" algn="l" rtl="0">
              <a:spcBef>
                <a:spcPts val="0"/>
              </a:spcBef>
              <a:spcAft>
                <a:spcPts val="1200"/>
              </a:spcAft>
              <a:buNone/>
            </a:pP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Потребителско съдържание</a:t>
            </a:r>
            <a:endParaRPr/>
          </a:p>
        </p:txBody>
      </p:sp>
      <p:sp>
        <p:nvSpPr>
          <p:cNvPr id="286" name="Google Shape;286;p3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b="1">
                <a:solidFill>
                  <a:schemeClr val="dk1"/>
                </a:solidFill>
                <a:latin typeface="Raleway"/>
                <a:ea typeface="Raleway"/>
                <a:cs typeface="Raleway"/>
                <a:sym typeface="Raleway"/>
              </a:rPr>
              <a:t>Незаконно</a:t>
            </a:r>
            <a:endParaRPr sz="2100" b="1">
              <a:solidFill>
                <a:schemeClr val="dk1"/>
              </a:solidFill>
              <a:latin typeface="Raleway"/>
              <a:ea typeface="Raleway"/>
              <a:cs typeface="Raleway"/>
              <a:sym typeface="Raleway"/>
            </a:endParaRPr>
          </a:p>
          <a:p>
            <a:pPr marL="457200" lvl="0" indent="-330200" algn="l" rtl="0">
              <a:spcBef>
                <a:spcPts val="1200"/>
              </a:spcBef>
              <a:spcAft>
                <a:spcPts val="0"/>
              </a:spcAft>
              <a:buSzPts val="1600"/>
              <a:buFont typeface="Raleway"/>
              <a:buChar char="●"/>
            </a:pPr>
            <a:r>
              <a:rPr lang="en" sz="1600">
                <a:latin typeface="Raleway"/>
                <a:ea typeface="Raleway"/>
                <a:cs typeface="Raleway"/>
                <a:sym typeface="Raleway"/>
              </a:rPr>
              <a:t>Детска порнография</a:t>
            </a:r>
            <a:endParaRPr sz="1600">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sz="1600">
                <a:latin typeface="Raleway"/>
                <a:ea typeface="Raleway"/>
                <a:cs typeface="Raleway"/>
                <a:sym typeface="Raleway"/>
              </a:rPr>
              <a:t>Терористично съдържание</a:t>
            </a:r>
            <a:endParaRPr sz="1600">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sz="1600">
                <a:latin typeface="Raleway"/>
                <a:ea typeface="Raleway"/>
                <a:cs typeface="Raleway"/>
                <a:sym typeface="Raleway"/>
              </a:rPr>
              <a:t>Нарушения на права върху интелектуалната собственост</a:t>
            </a:r>
            <a:endParaRPr sz="1600">
              <a:latin typeface="Raleway"/>
              <a:ea typeface="Raleway"/>
              <a:cs typeface="Raleway"/>
              <a:sym typeface="Raleway"/>
            </a:endParaRPr>
          </a:p>
        </p:txBody>
      </p:sp>
      <p:sp>
        <p:nvSpPr>
          <p:cNvPr id="287" name="Google Shape;287;p3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b="1">
                <a:solidFill>
                  <a:schemeClr val="dk1"/>
                </a:solidFill>
                <a:latin typeface="Raleway"/>
                <a:ea typeface="Raleway"/>
                <a:cs typeface="Raleway"/>
                <a:sym typeface="Raleway"/>
              </a:rPr>
              <a:t>Вредно</a:t>
            </a:r>
            <a:endParaRPr sz="2100" b="1">
              <a:solidFill>
                <a:schemeClr val="dk1"/>
              </a:solidFill>
              <a:latin typeface="Raleway"/>
              <a:ea typeface="Raleway"/>
              <a:cs typeface="Raleway"/>
              <a:sym typeface="Raleway"/>
            </a:endParaRPr>
          </a:p>
          <a:p>
            <a:pPr marL="457200" lvl="0" indent="-330200" algn="l" rtl="0">
              <a:spcBef>
                <a:spcPts val="1200"/>
              </a:spcBef>
              <a:spcAft>
                <a:spcPts val="0"/>
              </a:spcAft>
              <a:buSzPts val="1600"/>
              <a:buFont typeface="Raleway"/>
              <a:buChar char="●"/>
            </a:pPr>
            <a:r>
              <a:rPr lang="en" sz="1600">
                <a:latin typeface="Raleway"/>
                <a:ea typeface="Raleway"/>
                <a:cs typeface="Raleway"/>
                <a:sym typeface="Raleway"/>
              </a:rPr>
              <a:t>Слово на омразата</a:t>
            </a:r>
            <a:endParaRPr sz="1600">
              <a:latin typeface="Raleway"/>
              <a:ea typeface="Raleway"/>
              <a:cs typeface="Raleway"/>
              <a:sym typeface="Raleway"/>
            </a:endParaRPr>
          </a:p>
          <a:p>
            <a:pPr marL="457200" lvl="0" indent="-330200" algn="l" rtl="0">
              <a:spcBef>
                <a:spcPts val="0"/>
              </a:spcBef>
              <a:spcAft>
                <a:spcPts val="0"/>
              </a:spcAft>
              <a:buSzPts val="1600"/>
              <a:buFont typeface="Raleway"/>
              <a:buChar char="●"/>
            </a:pPr>
            <a:r>
              <a:rPr lang="en" sz="1600">
                <a:latin typeface="Raleway"/>
                <a:ea typeface="Raleway"/>
                <a:cs typeface="Raleway"/>
                <a:sym typeface="Raleway"/>
              </a:rPr>
              <a:t>Дезинформация</a:t>
            </a:r>
            <a:endParaRPr sz="1600">
              <a:latin typeface="Raleway"/>
              <a:ea typeface="Raleway"/>
              <a:cs typeface="Raleway"/>
              <a:sym typeface="Raleway"/>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933">
                <a:solidFill>
                  <a:schemeClr val="accent5"/>
                </a:solidFill>
              </a:rPr>
              <a:t>история на отговорността на онлайн посредниците </a:t>
            </a:r>
            <a:endParaRPr b="0">
              <a:solidFill>
                <a:schemeClr val="accent5"/>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7"/>
          <p:cNvSpPr txBox="1">
            <a:spLocks noGrp="1"/>
          </p:cNvSpPr>
          <p:nvPr>
            <p:ph type="title"/>
          </p:nvPr>
        </p:nvSpPr>
        <p:spPr>
          <a:xfrm>
            <a:off x="875300" y="1397850"/>
            <a:ext cx="3466200" cy="1173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САЩ</a:t>
            </a:r>
            <a:endParaRPr/>
          </a:p>
        </p:txBody>
      </p:sp>
      <p:sp>
        <p:nvSpPr>
          <p:cNvPr id="298" name="Google Shape;298;p37"/>
          <p:cNvSpPr txBox="1">
            <a:spLocks noGrp="1"/>
          </p:cNvSpPr>
          <p:nvPr>
            <p:ph type="body" idx="2"/>
          </p:nvPr>
        </p:nvSpPr>
        <p:spPr>
          <a:xfrm>
            <a:off x="4716150" y="810400"/>
            <a:ext cx="4327800" cy="41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aleway"/>
                <a:ea typeface="Raleway"/>
                <a:cs typeface="Raleway"/>
                <a:sym typeface="Raleway"/>
              </a:rPr>
              <a:t>“Законът, който създаде интернет”</a:t>
            </a:r>
            <a:endParaRPr sz="1500" b="1">
              <a:latin typeface="Raleway"/>
              <a:ea typeface="Raleway"/>
              <a:cs typeface="Raleway"/>
              <a:sym typeface="Raleway"/>
            </a:endParaRPr>
          </a:p>
          <a:p>
            <a:pPr marL="0" lvl="0" indent="0" algn="l" rtl="0">
              <a:spcBef>
                <a:spcPts val="0"/>
              </a:spcBef>
              <a:spcAft>
                <a:spcPts val="0"/>
              </a:spcAft>
              <a:buNone/>
            </a:pPr>
            <a:endParaRPr sz="1500" b="1">
              <a:latin typeface="Raleway"/>
              <a:ea typeface="Raleway"/>
              <a:cs typeface="Raleway"/>
              <a:sym typeface="Raleway"/>
            </a:endParaRPr>
          </a:p>
          <a:p>
            <a:pPr marL="0" lvl="0" indent="0" algn="l" rtl="0">
              <a:spcBef>
                <a:spcPts val="0"/>
              </a:spcBef>
              <a:spcAft>
                <a:spcPts val="0"/>
              </a:spcAft>
              <a:buNone/>
            </a:pPr>
            <a:r>
              <a:rPr lang="en" sz="1500">
                <a:latin typeface="Raleway"/>
                <a:ea typeface="Raleway"/>
                <a:cs typeface="Raleway"/>
                <a:sym typeface="Raleway"/>
              </a:rPr>
              <a:t>Закон за благоприличието на комуникацията  (CDA) 1996</a:t>
            </a:r>
            <a:endParaRPr sz="1500">
              <a:latin typeface="Raleway"/>
              <a:ea typeface="Raleway"/>
              <a:cs typeface="Raleway"/>
              <a:sym typeface="Raleway"/>
            </a:endParaRPr>
          </a:p>
          <a:p>
            <a:pPr marL="0" lvl="0" indent="0" algn="l" rtl="0">
              <a:spcBef>
                <a:spcPts val="1200"/>
              </a:spcBef>
              <a:spcAft>
                <a:spcPts val="0"/>
              </a:spcAft>
              <a:buNone/>
            </a:pPr>
            <a:r>
              <a:rPr lang="en">
                <a:latin typeface="Raleway"/>
                <a:ea typeface="Raleway"/>
                <a:cs typeface="Raleway"/>
                <a:sym typeface="Raleway"/>
              </a:rPr>
              <a:t>Решение на Върховния съд - </a:t>
            </a:r>
            <a:r>
              <a:rPr lang="en" i="1">
                <a:latin typeface="Raleway"/>
                <a:ea typeface="Raleway"/>
                <a:cs typeface="Raleway"/>
                <a:sym typeface="Raleway"/>
              </a:rPr>
              <a:t>Reno v. ACLU</a:t>
            </a:r>
            <a:r>
              <a:rPr lang="en">
                <a:latin typeface="Raleway"/>
                <a:ea typeface="Raleway"/>
                <a:cs typeface="Raleway"/>
                <a:sym typeface="Raleway"/>
              </a:rPr>
              <a:t> (1997)</a:t>
            </a:r>
            <a:endParaRPr>
              <a:latin typeface="Raleway"/>
              <a:ea typeface="Raleway"/>
              <a:cs typeface="Raleway"/>
              <a:sym typeface="Raleway"/>
            </a:endParaRPr>
          </a:p>
          <a:p>
            <a:pPr marL="0" lvl="0" indent="0" algn="l" rtl="0">
              <a:spcBef>
                <a:spcPts val="1200"/>
              </a:spcBef>
              <a:spcAft>
                <a:spcPts val="0"/>
              </a:spcAft>
              <a:buNone/>
            </a:pPr>
            <a:r>
              <a:rPr lang="en" sz="1500" b="1">
                <a:latin typeface="Raleway"/>
                <a:ea typeface="Raleway"/>
                <a:cs typeface="Raleway"/>
                <a:sym typeface="Raleway"/>
              </a:rPr>
              <a:t>47 U.S.C. § 230</a:t>
            </a:r>
            <a:endParaRPr sz="1500" b="1">
              <a:latin typeface="Raleway"/>
              <a:ea typeface="Raleway"/>
              <a:cs typeface="Raleway"/>
              <a:sym typeface="Raleway"/>
            </a:endParaRPr>
          </a:p>
          <a:p>
            <a:pPr marL="0" lvl="0" indent="0" algn="l" rtl="0">
              <a:spcBef>
                <a:spcPts val="0"/>
              </a:spcBef>
              <a:spcAft>
                <a:spcPts val="0"/>
              </a:spcAft>
              <a:buNone/>
            </a:pPr>
            <a:endParaRPr sz="1500" b="1">
              <a:latin typeface="Raleway"/>
              <a:ea typeface="Raleway"/>
              <a:cs typeface="Raleway"/>
              <a:sym typeface="Raleway"/>
            </a:endParaRPr>
          </a:p>
          <a:p>
            <a:pPr marL="457200" marR="0" lvl="0" indent="-311150" algn="l" rtl="0">
              <a:lnSpc>
                <a:spcPct val="115000"/>
              </a:lnSpc>
              <a:spcBef>
                <a:spcPts val="0"/>
              </a:spcBef>
              <a:spcAft>
                <a:spcPts val="0"/>
              </a:spcAft>
              <a:buSzPts val="1300"/>
              <a:buFont typeface="Raleway"/>
              <a:buChar char="●"/>
            </a:pPr>
            <a:r>
              <a:rPr lang="en">
                <a:latin typeface="Raleway"/>
                <a:ea typeface="Raleway"/>
                <a:cs typeface="Raleway"/>
                <a:sym typeface="Raleway"/>
              </a:rPr>
              <a:t>Доставчик на онлайн услуга   =/=   издател</a:t>
            </a:r>
            <a:endParaRPr>
              <a:latin typeface="Raleway"/>
              <a:ea typeface="Raleway"/>
              <a:cs typeface="Raleway"/>
              <a:sym typeface="Raleway"/>
            </a:endParaRPr>
          </a:p>
          <a:p>
            <a:pPr marL="457200" marR="0" lvl="0" indent="-311150" algn="l" rtl="0">
              <a:lnSpc>
                <a:spcPct val="115000"/>
              </a:lnSpc>
              <a:spcBef>
                <a:spcPts val="0"/>
              </a:spcBef>
              <a:spcAft>
                <a:spcPts val="0"/>
              </a:spcAft>
              <a:buSzPts val="1300"/>
              <a:buFont typeface="Raleway"/>
              <a:buChar char="●"/>
            </a:pPr>
            <a:r>
              <a:rPr lang="en">
                <a:latin typeface="Raleway"/>
                <a:ea typeface="Raleway"/>
                <a:cs typeface="Raleway"/>
                <a:sym typeface="Raleway"/>
              </a:rPr>
              <a:t>Добрият самарянин (блокират съдържание/ извършват модерация доброволно)</a:t>
            </a:r>
            <a:endParaRPr>
              <a:latin typeface="Raleway"/>
              <a:ea typeface="Raleway"/>
              <a:cs typeface="Raleway"/>
              <a:sym typeface="Raleway"/>
            </a:endParaRPr>
          </a:p>
          <a:p>
            <a:pPr marL="457200" marR="0" lvl="0" indent="-311150" algn="l" rtl="0">
              <a:lnSpc>
                <a:spcPct val="115000"/>
              </a:lnSpc>
              <a:spcBef>
                <a:spcPts val="0"/>
              </a:spcBef>
              <a:spcAft>
                <a:spcPts val="0"/>
              </a:spcAft>
              <a:buSzPts val="1300"/>
              <a:buFont typeface="Raleway"/>
              <a:buChar char="●"/>
            </a:pPr>
            <a:r>
              <a:rPr lang="en">
                <a:latin typeface="Raleway"/>
                <a:ea typeface="Raleway"/>
                <a:cs typeface="Raleway"/>
                <a:sym typeface="Raleway"/>
              </a:rPr>
              <a:t>Платформите са неутрални</a:t>
            </a:r>
            <a:endParaRPr>
              <a:latin typeface="Raleway"/>
              <a:ea typeface="Raleway"/>
              <a:cs typeface="Raleway"/>
              <a:sym typeface="Raleway"/>
            </a:endParaRPr>
          </a:p>
          <a:p>
            <a:pPr marL="457200" marR="0" lvl="0" indent="-311150" algn="l" rtl="0">
              <a:lnSpc>
                <a:spcPct val="115000"/>
              </a:lnSpc>
              <a:spcBef>
                <a:spcPts val="0"/>
              </a:spcBef>
              <a:spcAft>
                <a:spcPts val="0"/>
              </a:spcAft>
              <a:buSzPts val="1300"/>
              <a:buFont typeface="Raleway"/>
              <a:buChar char="●"/>
            </a:pPr>
            <a:r>
              <a:rPr lang="en">
                <a:latin typeface="Raleway"/>
                <a:ea typeface="Raleway"/>
                <a:cs typeface="Raleway"/>
                <a:sym typeface="Raleway"/>
              </a:rPr>
              <a:t>Меч и щит</a:t>
            </a:r>
            <a:endParaRPr>
              <a:latin typeface="Arial"/>
              <a:ea typeface="Arial"/>
              <a:cs typeface="Arial"/>
              <a:sym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8"/>
          <p:cNvSpPr txBox="1">
            <a:spLocks noGrp="1"/>
          </p:cNvSpPr>
          <p:nvPr>
            <p:ph type="title"/>
          </p:nvPr>
        </p:nvSpPr>
        <p:spPr>
          <a:xfrm>
            <a:off x="854550" y="1431300"/>
            <a:ext cx="3935400" cy="1029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САЩ</a:t>
            </a:r>
            <a:endParaRPr/>
          </a:p>
        </p:txBody>
      </p:sp>
      <p:sp>
        <p:nvSpPr>
          <p:cNvPr id="304" name="Google Shape;304;p38"/>
          <p:cNvSpPr txBox="1">
            <a:spLocks noGrp="1"/>
          </p:cNvSpPr>
          <p:nvPr>
            <p:ph type="body" idx="2"/>
          </p:nvPr>
        </p:nvSpPr>
        <p:spPr>
          <a:xfrm>
            <a:off x="4789950" y="1000575"/>
            <a:ext cx="4254000" cy="37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aleway"/>
                <a:ea typeface="Raleway"/>
                <a:cs typeface="Raleway"/>
                <a:sym typeface="Raleway"/>
              </a:rPr>
              <a:t>“Прекалено малко, прекалено късно”</a:t>
            </a:r>
            <a:endParaRPr sz="1500" b="1">
              <a:latin typeface="Raleway"/>
              <a:ea typeface="Raleway"/>
              <a:cs typeface="Raleway"/>
              <a:sym typeface="Raleway"/>
            </a:endParaRPr>
          </a:p>
          <a:p>
            <a:pPr marL="0" lvl="0" indent="0" algn="l" rtl="0">
              <a:spcBef>
                <a:spcPts val="0"/>
              </a:spcBef>
              <a:spcAft>
                <a:spcPts val="0"/>
              </a:spcAft>
              <a:buNone/>
            </a:pPr>
            <a:endParaRPr sz="1500" b="1">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500">
                <a:latin typeface="Raleway"/>
                <a:ea typeface="Raleway"/>
                <a:cs typeface="Raleway"/>
                <a:sym typeface="Raleway"/>
              </a:rPr>
              <a:t>Критики</a:t>
            </a:r>
            <a:endParaRPr sz="1500">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500">
                <a:latin typeface="Raleway"/>
                <a:ea typeface="Raleway"/>
                <a:cs typeface="Raleway"/>
                <a:sym typeface="Raleway"/>
              </a:rPr>
              <a:t>Изслушване в Сената - Facebook и Twitter</a:t>
            </a:r>
            <a:endParaRPr sz="1500">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500">
                <a:latin typeface="Raleway"/>
                <a:ea typeface="Raleway"/>
                <a:cs typeface="Raleway"/>
                <a:sym typeface="Raleway"/>
              </a:rPr>
              <a:t>Тенденции</a:t>
            </a:r>
            <a:endParaRPr sz="1500">
              <a:latin typeface="Raleway"/>
              <a:ea typeface="Raleway"/>
              <a:cs typeface="Raleway"/>
              <a:sym typeface="Raleway"/>
            </a:endParaRPr>
          </a:p>
          <a:p>
            <a:pPr marL="0" lvl="0" indent="0" algn="l" rtl="0">
              <a:spcBef>
                <a:spcPts val="1600"/>
              </a:spcBef>
              <a:spcAft>
                <a:spcPts val="0"/>
              </a:spcAft>
              <a:buNone/>
            </a:pPr>
            <a:r>
              <a:rPr lang="en" sz="1500" b="1">
                <a:latin typeface="Raleway"/>
                <a:ea typeface="Raleway"/>
                <a:cs typeface="Raleway"/>
                <a:sym typeface="Raleway"/>
              </a:rPr>
              <a:t>Вертикално / секторно законодателство</a:t>
            </a:r>
            <a:endParaRPr sz="1500" b="1">
              <a:latin typeface="Raleway"/>
              <a:ea typeface="Raleway"/>
              <a:cs typeface="Raleway"/>
              <a:sym typeface="Raleway"/>
            </a:endParaRPr>
          </a:p>
          <a:p>
            <a:pPr marL="0" lvl="0" indent="0" algn="l" rtl="0">
              <a:spcBef>
                <a:spcPts val="0"/>
              </a:spcBef>
              <a:spcAft>
                <a:spcPts val="0"/>
              </a:spcAft>
              <a:buNone/>
            </a:pPr>
            <a:endParaRPr sz="1500" b="1">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500">
                <a:latin typeface="Raleway"/>
                <a:ea typeface="Raleway"/>
                <a:cs typeface="Raleway"/>
                <a:sym typeface="Raleway"/>
              </a:rPr>
              <a:t>FOSTA / SESTA </a:t>
            </a:r>
            <a:endParaRPr sz="1500">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500">
                <a:latin typeface="Raleway"/>
                <a:ea typeface="Raleway"/>
                <a:cs typeface="Raleway"/>
                <a:sym typeface="Raleway"/>
              </a:rPr>
              <a:t>EARN IT Act 2020</a:t>
            </a:r>
            <a:endParaRPr sz="1500">
              <a:latin typeface="Raleway"/>
              <a:ea typeface="Raleway"/>
              <a:cs typeface="Raleway"/>
              <a:sym typeface="Raleway"/>
            </a:endParaRPr>
          </a:p>
          <a:p>
            <a:pPr marL="0" marR="0" lvl="0" indent="0" algn="l" rtl="0">
              <a:lnSpc>
                <a:spcPct val="115000"/>
              </a:lnSpc>
              <a:spcBef>
                <a:spcPts val="1600"/>
              </a:spcBef>
              <a:spcAft>
                <a:spcPts val="1600"/>
              </a:spcAft>
              <a:buNone/>
            </a:pPr>
            <a:endParaRPr sz="1400">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9"/>
          <p:cNvSpPr txBox="1">
            <a:spLocks noGrp="1"/>
          </p:cNvSpPr>
          <p:nvPr>
            <p:ph type="title"/>
          </p:nvPr>
        </p:nvSpPr>
        <p:spPr>
          <a:xfrm>
            <a:off x="965725" y="1531675"/>
            <a:ext cx="3163500" cy="659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EC</a:t>
            </a:r>
            <a:endParaRPr/>
          </a:p>
        </p:txBody>
      </p:sp>
      <p:sp>
        <p:nvSpPr>
          <p:cNvPr id="310" name="Google Shape;310;p39"/>
          <p:cNvSpPr txBox="1">
            <a:spLocks noGrp="1"/>
          </p:cNvSpPr>
          <p:nvPr>
            <p:ph type="body" idx="2"/>
          </p:nvPr>
        </p:nvSpPr>
        <p:spPr>
          <a:xfrm>
            <a:off x="4789950" y="1017125"/>
            <a:ext cx="4254000" cy="371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500" b="1" u="sng">
                <a:solidFill>
                  <a:schemeClr val="hlink"/>
                </a:solidFill>
                <a:latin typeface="Raleway"/>
                <a:ea typeface="Raleway"/>
                <a:cs typeface="Raleway"/>
                <a:sym typeface="Raleway"/>
                <a:hlinkClick r:id="rId3"/>
              </a:rPr>
              <a:t>Директива 2000/31/ЕО (E-commerce)</a:t>
            </a:r>
            <a:endParaRPr sz="1500" b="1">
              <a:latin typeface="Raleway"/>
              <a:ea typeface="Raleway"/>
              <a:cs typeface="Raleway"/>
              <a:sym typeface="Raleway"/>
            </a:endParaRPr>
          </a:p>
          <a:p>
            <a:pPr marL="457200" marR="0" lvl="0" indent="-323850" algn="l" rtl="0">
              <a:lnSpc>
                <a:spcPct val="115000"/>
              </a:lnSpc>
              <a:spcBef>
                <a:spcPts val="1200"/>
              </a:spcBef>
              <a:spcAft>
                <a:spcPts val="0"/>
              </a:spcAft>
              <a:buSzPts val="1500"/>
              <a:buFont typeface="Raleway"/>
              <a:buChar char="●"/>
            </a:pPr>
            <a:r>
              <a:rPr lang="en" sz="1500">
                <a:latin typeface="Raleway"/>
                <a:ea typeface="Raleway"/>
                <a:cs typeface="Raleway"/>
                <a:sym typeface="Raleway"/>
              </a:rPr>
              <a:t>Чл.12, 13, 14 - само инфраструктура</a:t>
            </a:r>
            <a:endParaRPr sz="1500">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500">
                <a:latin typeface="Raleway"/>
                <a:ea typeface="Raleway"/>
                <a:cs typeface="Raleway"/>
                <a:sym typeface="Raleway"/>
              </a:rPr>
              <a:t>Чл. 15 - забрана за общ мониторинг</a:t>
            </a:r>
            <a:endParaRPr sz="1500">
              <a:latin typeface="Raleway"/>
              <a:ea typeface="Raleway"/>
              <a:cs typeface="Raleway"/>
              <a:sym typeface="Raleway"/>
            </a:endParaRPr>
          </a:p>
          <a:p>
            <a:pPr marL="457200" marR="0" lvl="0" indent="0" algn="l" rtl="0">
              <a:lnSpc>
                <a:spcPct val="115000"/>
              </a:lnSpc>
              <a:spcBef>
                <a:spcPts val="1600"/>
              </a:spcBef>
              <a:spcAft>
                <a:spcPts val="1600"/>
              </a:spcAft>
              <a:buNone/>
            </a:pPr>
            <a:endParaRPr sz="1200">
              <a:latin typeface="Arial"/>
              <a:ea typeface="Arial"/>
              <a:cs typeface="Arial"/>
              <a:sym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0"/>
          <p:cNvSpPr txBox="1">
            <a:spLocks noGrp="1"/>
          </p:cNvSpPr>
          <p:nvPr>
            <p:ph type="title"/>
          </p:nvPr>
        </p:nvSpPr>
        <p:spPr>
          <a:xfrm>
            <a:off x="729450" y="1215075"/>
            <a:ext cx="7688400" cy="741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2"/>
              </a:buClr>
              <a:buSzPts val="1100"/>
              <a:buFont typeface="Arial"/>
              <a:buNone/>
            </a:pPr>
            <a:r>
              <a:rPr lang="en" sz="1700"/>
              <a:t>Директива 2000/31/ЕО</a:t>
            </a:r>
            <a:endParaRPr sz="7200" b="0"/>
          </a:p>
        </p:txBody>
      </p:sp>
      <p:sp>
        <p:nvSpPr>
          <p:cNvPr id="316" name="Google Shape;316;p40"/>
          <p:cNvSpPr txBox="1">
            <a:spLocks noGrp="1"/>
          </p:cNvSpPr>
          <p:nvPr>
            <p:ph type="body" idx="1"/>
          </p:nvPr>
        </p:nvSpPr>
        <p:spPr>
          <a:xfrm>
            <a:off x="729450" y="1753100"/>
            <a:ext cx="7817400" cy="1508400"/>
          </a:xfrm>
          <a:prstGeom prst="rect">
            <a:avLst/>
          </a:prstGeom>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SzPts val="1500"/>
              <a:buFont typeface="Raleway"/>
              <a:buChar char="●"/>
            </a:pPr>
            <a:r>
              <a:rPr lang="en" sz="1500" b="1">
                <a:latin typeface="Raleway"/>
                <a:ea typeface="Raleway"/>
                <a:cs typeface="Raleway"/>
                <a:sym typeface="Raleway"/>
              </a:rPr>
              <a:t>Отговорност на доставчика на услуги на информационното общество </a:t>
            </a:r>
            <a:endParaRPr sz="1500">
              <a:latin typeface="Raleway"/>
              <a:ea typeface="Raleway"/>
              <a:cs typeface="Raleway"/>
              <a:sym typeface="Raleway"/>
            </a:endParaRPr>
          </a:p>
          <a:p>
            <a:pPr marL="914400" marR="0" lvl="1" indent="-311150" algn="l" rtl="0">
              <a:lnSpc>
                <a:spcPct val="115000"/>
              </a:lnSpc>
              <a:spcBef>
                <a:spcPts val="0"/>
              </a:spcBef>
              <a:spcAft>
                <a:spcPts val="0"/>
              </a:spcAft>
              <a:buClr>
                <a:srgbClr val="2F2B20"/>
              </a:buClr>
              <a:buSzPts val="1300"/>
              <a:buFont typeface="Raleway"/>
              <a:buChar char="○"/>
            </a:pPr>
            <a:r>
              <a:rPr lang="en" sz="1300">
                <a:latin typeface="Raleway"/>
                <a:ea typeface="Raleway"/>
                <a:cs typeface="Raleway"/>
                <a:sym typeface="Raleway"/>
              </a:rPr>
              <a:t>Notice-and-take-down</a:t>
            </a:r>
            <a:endParaRPr sz="1300">
              <a:latin typeface="Raleway"/>
              <a:ea typeface="Raleway"/>
              <a:cs typeface="Raleway"/>
              <a:sym typeface="Raleway"/>
            </a:endParaRPr>
          </a:p>
          <a:p>
            <a:pPr marL="914400" marR="0" lvl="1" indent="-311150" algn="l" rtl="0">
              <a:lnSpc>
                <a:spcPct val="115000"/>
              </a:lnSpc>
              <a:spcBef>
                <a:spcPts val="0"/>
              </a:spcBef>
              <a:spcAft>
                <a:spcPts val="0"/>
              </a:spcAft>
              <a:buClr>
                <a:srgbClr val="2F2B20"/>
              </a:buClr>
              <a:buSzPts val="1300"/>
              <a:buFont typeface="Raleway"/>
              <a:buChar char="○"/>
            </a:pPr>
            <a:r>
              <a:rPr lang="en" sz="1300">
                <a:latin typeface="Raleway"/>
                <a:ea typeface="Raleway"/>
                <a:cs typeface="Raleway"/>
                <a:sym typeface="Raleway"/>
              </a:rPr>
              <a:t>Практика на СЕС</a:t>
            </a:r>
            <a:endParaRPr sz="1300">
              <a:latin typeface="Raleway"/>
              <a:ea typeface="Raleway"/>
              <a:cs typeface="Raleway"/>
              <a:sym typeface="Raleway"/>
            </a:endParaRPr>
          </a:p>
          <a:p>
            <a:pPr marL="1371600" marR="0" lvl="2" indent="-311150" algn="l" rtl="0">
              <a:lnSpc>
                <a:spcPct val="115000"/>
              </a:lnSpc>
              <a:spcBef>
                <a:spcPts val="0"/>
              </a:spcBef>
              <a:spcAft>
                <a:spcPts val="0"/>
              </a:spcAft>
              <a:buClr>
                <a:schemeClr val="dk1"/>
              </a:buClr>
              <a:buSzPts val="1300"/>
              <a:buFont typeface="Raleway"/>
              <a:buChar char="■"/>
            </a:pPr>
            <a:r>
              <a:rPr lang="en" sz="1300">
                <a:latin typeface="Raleway"/>
                <a:ea typeface="Raleway"/>
                <a:cs typeface="Raleway"/>
                <a:sym typeface="Raleway"/>
              </a:rPr>
              <a:t>Eva Glawischnig-Piesczek v Facebook Ireland (</a:t>
            </a:r>
            <a:r>
              <a:rPr lang="en" sz="1300" b="1">
                <a:solidFill>
                  <a:schemeClr val="hlink"/>
                </a:solidFill>
                <a:uFill>
                  <a:noFill/>
                </a:uFill>
                <a:latin typeface="Raleway"/>
                <a:ea typeface="Raleway"/>
                <a:cs typeface="Raleway"/>
                <a:sym typeface="Raleway"/>
                <a:hlinkClick r:id="rId3"/>
              </a:rPr>
              <a:t>C‑18/18</a:t>
            </a:r>
            <a:r>
              <a:rPr lang="en" sz="1300">
                <a:latin typeface="Raleway"/>
                <a:ea typeface="Raleway"/>
                <a:cs typeface="Raleway"/>
                <a:sym typeface="Raleway"/>
              </a:rPr>
              <a:t>)</a:t>
            </a:r>
            <a:endParaRPr sz="1300">
              <a:latin typeface="Raleway"/>
              <a:ea typeface="Raleway"/>
              <a:cs typeface="Raleway"/>
              <a:sym typeface="Raleway"/>
            </a:endParaRPr>
          </a:p>
          <a:p>
            <a:pPr marL="1371600" marR="0" lvl="2" indent="-311150" algn="l" rtl="0">
              <a:lnSpc>
                <a:spcPct val="115000"/>
              </a:lnSpc>
              <a:spcBef>
                <a:spcPts val="0"/>
              </a:spcBef>
              <a:spcAft>
                <a:spcPts val="0"/>
              </a:spcAft>
              <a:buClr>
                <a:schemeClr val="dk1"/>
              </a:buClr>
              <a:buSzPts val="1300"/>
              <a:buFont typeface="Raleway"/>
              <a:buChar char="■"/>
            </a:pPr>
            <a:r>
              <a:rPr lang="en" sz="1300">
                <a:latin typeface="Raleway"/>
                <a:ea typeface="Raleway"/>
                <a:cs typeface="Raleway"/>
                <a:sym typeface="Raleway"/>
              </a:rPr>
              <a:t>GS Media (</a:t>
            </a:r>
            <a:r>
              <a:rPr lang="en" sz="1300" b="1">
                <a:solidFill>
                  <a:schemeClr val="hlink"/>
                </a:solidFill>
                <a:uFill>
                  <a:noFill/>
                </a:uFill>
                <a:latin typeface="Raleway"/>
                <a:ea typeface="Raleway"/>
                <a:cs typeface="Raleway"/>
                <a:sym typeface="Raleway"/>
                <a:hlinkClick r:id="rId4"/>
              </a:rPr>
              <a:t>C-160/15</a:t>
            </a:r>
            <a:r>
              <a:rPr lang="en" sz="1300">
                <a:latin typeface="Raleway"/>
                <a:ea typeface="Raleway"/>
                <a:cs typeface="Raleway"/>
                <a:sym typeface="Raleway"/>
              </a:rPr>
              <a:t>) / Stichting Brein v Ziggo (</a:t>
            </a:r>
            <a:r>
              <a:rPr lang="en" sz="1300" b="1">
                <a:solidFill>
                  <a:schemeClr val="hlink"/>
                </a:solidFill>
                <a:uFill>
                  <a:noFill/>
                </a:uFill>
                <a:latin typeface="Raleway"/>
                <a:ea typeface="Raleway"/>
                <a:cs typeface="Raleway"/>
                <a:sym typeface="Raleway"/>
                <a:hlinkClick r:id="rId5"/>
              </a:rPr>
              <a:t>C‑610/15</a:t>
            </a:r>
            <a:r>
              <a:rPr lang="en" sz="1300">
                <a:latin typeface="Raleway"/>
                <a:ea typeface="Raleway"/>
                <a:cs typeface="Raleway"/>
                <a:sym typeface="Raleway"/>
              </a:rPr>
              <a:t>)/ YouTube &amp; Cyando (</a:t>
            </a:r>
            <a:r>
              <a:rPr lang="en" sz="1300" b="1">
                <a:solidFill>
                  <a:schemeClr val="hlink"/>
                </a:solidFill>
                <a:uFill>
                  <a:noFill/>
                </a:uFill>
                <a:latin typeface="Raleway"/>
                <a:ea typeface="Raleway"/>
                <a:cs typeface="Raleway"/>
                <a:sym typeface="Raleway"/>
                <a:hlinkClick r:id="rId6"/>
              </a:rPr>
              <a:t>C‑682/18 и C‑683/18</a:t>
            </a:r>
            <a:r>
              <a:rPr lang="en" sz="1300">
                <a:latin typeface="Raleway"/>
                <a:ea typeface="Raleway"/>
                <a:cs typeface="Raleway"/>
                <a:sym typeface="Raleway"/>
              </a:rPr>
              <a:t>)</a:t>
            </a:r>
            <a:endParaRPr sz="1300">
              <a:latin typeface="Raleway"/>
              <a:ea typeface="Raleway"/>
              <a:cs typeface="Raleway"/>
              <a:sym typeface="Raleway"/>
            </a:endParaRPr>
          </a:p>
          <a:p>
            <a:pPr marL="914400" marR="0" lvl="0" indent="0" algn="l" rtl="0">
              <a:lnSpc>
                <a:spcPct val="115000"/>
              </a:lnSpc>
              <a:spcBef>
                <a:spcPts val="500"/>
              </a:spcBef>
              <a:spcAft>
                <a:spcPts val="0"/>
              </a:spcAft>
              <a:buNone/>
            </a:pPr>
            <a:endParaRPr sz="1300">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500" b="1">
                <a:latin typeface="Raleway"/>
                <a:ea typeface="Raleway"/>
                <a:cs typeface="Raleway"/>
                <a:sym typeface="Raleway"/>
              </a:rPr>
              <a:t>Саморегулиране</a:t>
            </a:r>
            <a:endParaRPr sz="1700" b="1">
              <a:latin typeface="Raleway"/>
              <a:ea typeface="Raleway"/>
              <a:cs typeface="Raleway"/>
              <a:sym typeface="Raleway"/>
            </a:endParaRPr>
          </a:p>
          <a:p>
            <a:pPr marL="914400" marR="0" lvl="1" indent="-311150" algn="l" rtl="0">
              <a:lnSpc>
                <a:spcPct val="115000"/>
              </a:lnSpc>
              <a:spcBef>
                <a:spcPts val="0"/>
              </a:spcBef>
              <a:spcAft>
                <a:spcPts val="0"/>
              </a:spcAft>
              <a:buClr>
                <a:srgbClr val="2F2B20"/>
              </a:buClr>
              <a:buSzPts val="1300"/>
              <a:buFont typeface="Raleway"/>
              <a:buChar char="○"/>
            </a:pPr>
            <a:r>
              <a:rPr lang="en" sz="1300">
                <a:latin typeface="Raleway"/>
                <a:ea typeface="Raleway"/>
                <a:cs typeface="Raleway"/>
                <a:sym typeface="Raleway"/>
              </a:rPr>
              <a:t>Капацитет на платформи </a:t>
            </a:r>
            <a:endParaRPr sz="1300">
              <a:latin typeface="Raleway"/>
              <a:ea typeface="Raleway"/>
              <a:cs typeface="Raleway"/>
              <a:sym typeface="Raleway"/>
            </a:endParaRPr>
          </a:p>
          <a:p>
            <a:pPr marL="914400" marR="0" lvl="1" indent="-311150" algn="l" rtl="0">
              <a:lnSpc>
                <a:spcPct val="115000"/>
              </a:lnSpc>
              <a:spcBef>
                <a:spcPts val="0"/>
              </a:spcBef>
              <a:spcAft>
                <a:spcPts val="0"/>
              </a:spcAft>
              <a:buClr>
                <a:srgbClr val="2F2B20"/>
              </a:buClr>
              <a:buSzPts val="1300"/>
              <a:buFont typeface="Raleway"/>
              <a:buChar char="○"/>
            </a:pPr>
            <a:r>
              <a:rPr lang="en" sz="1300">
                <a:latin typeface="Raleway"/>
                <a:ea typeface="Raleway"/>
                <a:cs typeface="Raleway"/>
                <a:sym typeface="Raleway"/>
              </a:rPr>
              <a:t>Стандартите са различни в различните държави</a:t>
            </a:r>
            <a:endParaRPr sz="1300">
              <a:latin typeface="Raleway"/>
              <a:ea typeface="Raleway"/>
              <a:cs typeface="Raleway"/>
              <a:sym typeface="Raleway"/>
            </a:endParaRPr>
          </a:p>
          <a:p>
            <a:pPr marL="914400" marR="0" lvl="0" indent="0" algn="l" rtl="0">
              <a:lnSpc>
                <a:spcPct val="115000"/>
              </a:lnSpc>
              <a:spcBef>
                <a:spcPts val="500"/>
              </a:spcBef>
              <a:spcAft>
                <a:spcPts val="0"/>
              </a:spcAft>
              <a:buNone/>
            </a:pPr>
            <a:endParaRPr sz="1700" b="1">
              <a:latin typeface="Raleway"/>
              <a:ea typeface="Raleway"/>
              <a:cs typeface="Raleway"/>
              <a:sym typeface="Raleway"/>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940"/>
              <a:t>Проблеми и противоречия</a:t>
            </a:r>
            <a:endParaRPr sz="1940"/>
          </a:p>
        </p:txBody>
      </p:sp>
      <p:sp>
        <p:nvSpPr>
          <p:cNvPr id="322" name="Google Shape;322;p41"/>
          <p:cNvSpPr txBox="1">
            <a:spLocks noGrp="1"/>
          </p:cNvSpPr>
          <p:nvPr>
            <p:ph type="body" idx="1"/>
          </p:nvPr>
        </p:nvSpPr>
        <p:spPr>
          <a:xfrm>
            <a:off x="967950" y="1853850"/>
            <a:ext cx="7449900" cy="2780100"/>
          </a:xfrm>
          <a:prstGeom prst="rect">
            <a:avLst/>
          </a:prstGeom>
        </p:spPr>
        <p:txBody>
          <a:bodyPr spcFirstLastPara="1" wrap="square" lIns="91425" tIns="91425" rIns="91425" bIns="91425" anchor="t" anchorCtr="0">
            <a:normAutofit fontScale="25000" lnSpcReduction="20000"/>
          </a:bodyPr>
          <a:lstStyle/>
          <a:p>
            <a:pPr marL="457200" marR="0" lvl="0" indent="-330200" algn="l" rtl="0">
              <a:lnSpc>
                <a:spcPct val="150000"/>
              </a:lnSpc>
              <a:spcBef>
                <a:spcPts val="0"/>
              </a:spcBef>
              <a:spcAft>
                <a:spcPts val="0"/>
              </a:spcAft>
              <a:buSzPct val="100000"/>
              <a:buFont typeface="Arial"/>
              <a:buChar char="●"/>
            </a:pPr>
            <a:r>
              <a:rPr lang="en" sz="6400">
                <a:latin typeface="Raleway"/>
                <a:ea typeface="Raleway"/>
                <a:cs typeface="Raleway"/>
                <a:sym typeface="Raleway"/>
              </a:rPr>
              <a:t>Отношения</a:t>
            </a:r>
            <a:r>
              <a:rPr lang="en" sz="6400" b="1">
                <a:solidFill>
                  <a:schemeClr val="dk1"/>
                </a:solidFill>
                <a:latin typeface="Raleway"/>
                <a:ea typeface="Raleway"/>
                <a:cs typeface="Raleway"/>
                <a:sym typeface="Raleway"/>
              </a:rPr>
              <a:t> с традиционни издатели</a:t>
            </a:r>
            <a:endParaRPr sz="6400" b="1">
              <a:solidFill>
                <a:schemeClr val="dk1"/>
              </a:solidFill>
              <a:latin typeface="Raleway"/>
              <a:ea typeface="Raleway"/>
              <a:cs typeface="Raleway"/>
              <a:sym typeface="Raleway"/>
            </a:endParaRPr>
          </a:p>
          <a:p>
            <a:pPr marL="914400" marR="0" lvl="1" indent="-330200" algn="l" rtl="0">
              <a:lnSpc>
                <a:spcPct val="150000"/>
              </a:lnSpc>
              <a:spcBef>
                <a:spcPts val="0"/>
              </a:spcBef>
              <a:spcAft>
                <a:spcPts val="0"/>
              </a:spcAft>
              <a:buClr>
                <a:schemeClr val="dk1"/>
              </a:buClr>
              <a:buSzPct val="100000"/>
              <a:buFont typeface="Raleway"/>
              <a:buChar char="○"/>
            </a:pPr>
            <a:r>
              <a:rPr lang="en" sz="6400">
                <a:latin typeface="Raleway"/>
                <a:ea typeface="Raleway"/>
                <a:cs typeface="Raleway"/>
                <a:sym typeface="Raleway"/>
              </a:rPr>
              <a:t>Value Gap</a:t>
            </a:r>
            <a:endParaRPr sz="6400">
              <a:latin typeface="Raleway"/>
              <a:ea typeface="Raleway"/>
              <a:cs typeface="Raleway"/>
              <a:sym typeface="Raleway"/>
            </a:endParaRPr>
          </a:p>
          <a:p>
            <a:pPr marL="457200" lvl="0" indent="-330200" algn="l" rtl="0">
              <a:lnSpc>
                <a:spcPct val="150000"/>
              </a:lnSpc>
              <a:spcBef>
                <a:spcPts val="0"/>
              </a:spcBef>
              <a:spcAft>
                <a:spcPts val="0"/>
              </a:spcAft>
              <a:buClr>
                <a:schemeClr val="dk1"/>
              </a:buClr>
              <a:buSzPct val="100000"/>
              <a:buFont typeface="Raleway"/>
              <a:buChar char="●"/>
            </a:pPr>
            <a:r>
              <a:rPr lang="en" sz="6400" b="1">
                <a:solidFill>
                  <a:schemeClr val="dk1"/>
                </a:solidFill>
                <a:latin typeface="Raleway"/>
                <a:ea typeface="Raleway"/>
                <a:cs typeface="Raleway"/>
                <a:sym typeface="Raleway"/>
              </a:rPr>
              <a:t>Информационни монополи</a:t>
            </a:r>
            <a:endParaRPr sz="6400" b="1">
              <a:solidFill>
                <a:schemeClr val="dk1"/>
              </a:solidFill>
              <a:latin typeface="Raleway"/>
              <a:ea typeface="Raleway"/>
              <a:cs typeface="Raleway"/>
              <a:sym typeface="Raleway"/>
            </a:endParaRPr>
          </a:p>
          <a:p>
            <a:pPr marL="914400" lvl="1" indent="-330200" algn="l" rtl="0">
              <a:lnSpc>
                <a:spcPct val="150000"/>
              </a:lnSpc>
              <a:spcBef>
                <a:spcPts val="0"/>
              </a:spcBef>
              <a:spcAft>
                <a:spcPts val="0"/>
              </a:spcAft>
              <a:buClr>
                <a:schemeClr val="dk1"/>
              </a:buClr>
              <a:buSzPct val="100000"/>
              <a:buFont typeface="Raleway"/>
              <a:buChar char="○"/>
            </a:pPr>
            <a:r>
              <a:rPr lang="en" sz="6400">
                <a:latin typeface="Raleway"/>
                <a:ea typeface="Raleway"/>
                <a:cs typeface="Raleway"/>
                <a:sym typeface="Raleway"/>
              </a:rPr>
              <a:t>Лични данни, конкуренто право (САЩ, ЕС)</a:t>
            </a:r>
            <a:endParaRPr sz="6400">
              <a:latin typeface="Raleway"/>
              <a:ea typeface="Raleway"/>
              <a:cs typeface="Raleway"/>
              <a:sym typeface="Raleway"/>
            </a:endParaRPr>
          </a:p>
          <a:p>
            <a:pPr marL="457200" lvl="0" indent="-330200" algn="l" rtl="0">
              <a:lnSpc>
                <a:spcPct val="150000"/>
              </a:lnSpc>
              <a:spcBef>
                <a:spcPts val="0"/>
              </a:spcBef>
              <a:spcAft>
                <a:spcPts val="0"/>
              </a:spcAft>
              <a:buClr>
                <a:schemeClr val="dk1"/>
              </a:buClr>
              <a:buSzPct val="100000"/>
              <a:buFont typeface="Raleway"/>
              <a:buChar char="●"/>
            </a:pPr>
            <a:r>
              <a:rPr lang="en" sz="6400" b="1">
                <a:solidFill>
                  <a:schemeClr val="dk1"/>
                </a:solidFill>
                <a:latin typeface="Raleway"/>
                <a:ea typeface="Raleway"/>
                <a:cs typeface="Raleway"/>
                <a:sym typeface="Raleway"/>
              </a:rPr>
              <a:t>Глобални политически процеси</a:t>
            </a:r>
            <a:endParaRPr sz="6400" b="1">
              <a:solidFill>
                <a:schemeClr val="dk1"/>
              </a:solidFill>
              <a:latin typeface="Raleway"/>
              <a:ea typeface="Raleway"/>
              <a:cs typeface="Raleway"/>
              <a:sym typeface="Raleway"/>
            </a:endParaRPr>
          </a:p>
          <a:p>
            <a:pPr marL="914400" marR="0" lvl="1" indent="-330200" algn="l" rtl="0">
              <a:lnSpc>
                <a:spcPct val="150000"/>
              </a:lnSpc>
              <a:spcBef>
                <a:spcPts val="0"/>
              </a:spcBef>
              <a:spcAft>
                <a:spcPts val="0"/>
              </a:spcAft>
              <a:buClr>
                <a:schemeClr val="dk1"/>
              </a:buClr>
              <a:buSzPct val="100000"/>
              <a:buFont typeface="Raleway"/>
              <a:buChar char="○"/>
            </a:pPr>
            <a:r>
              <a:rPr lang="en" sz="6400">
                <a:latin typeface="Raleway"/>
                <a:ea typeface="Raleway"/>
                <a:cs typeface="Raleway"/>
                <a:sym typeface="Raleway"/>
              </a:rPr>
              <a:t>Киймбридж аналитика / микротаргетиране </a:t>
            </a:r>
            <a:endParaRPr sz="6400">
              <a:latin typeface="Raleway"/>
              <a:ea typeface="Raleway"/>
              <a:cs typeface="Raleway"/>
              <a:sym typeface="Raleway"/>
            </a:endParaRPr>
          </a:p>
          <a:p>
            <a:pPr marL="914400" marR="0" lvl="1" indent="-330200" algn="l" rtl="0">
              <a:lnSpc>
                <a:spcPct val="150000"/>
              </a:lnSpc>
              <a:spcBef>
                <a:spcPts val="0"/>
              </a:spcBef>
              <a:spcAft>
                <a:spcPts val="0"/>
              </a:spcAft>
              <a:buClr>
                <a:schemeClr val="dk1"/>
              </a:buClr>
              <a:buSzPct val="100000"/>
              <a:buFont typeface="Raleway"/>
              <a:buChar char="○"/>
            </a:pPr>
            <a:r>
              <a:rPr lang="en" sz="6400">
                <a:latin typeface="Raleway"/>
                <a:ea typeface="Raleway"/>
                <a:cs typeface="Raleway"/>
                <a:sym typeface="Raleway"/>
              </a:rPr>
              <a:t>Брекзит, избори в САЩ 2016</a:t>
            </a:r>
            <a:endParaRPr sz="6400">
              <a:latin typeface="Raleway"/>
              <a:ea typeface="Raleway"/>
              <a:cs typeface="Raleway"/>
              <a:sym typeface="Raleway"/>
            </a:endParaRPr>
          </a:p>
          <a:p>
            <a:pPr marL="0" marR="0" lvl="0" indent="0" algn="l" rtl="0">
              <a:lnSpc>
                <a:spcPct val="115000"/>
              </a:lnSpc>
              <a:spcBef>
                <a:spcPts val="1200"/>
              </a:spcBef>
              <a:spcAft>
                <a:spcPts val="0"/>
              </a:spcAft>
              <a:buNone/>
            </a:pPr>
            <a:endParaRPr sz="1600">
              <a:latin typeface="Arial"/>
              <a:ea typeface="Arial"/>
              <a:cs typeface="Arial"/>
              <a:sym typeface="Arial"/>
            </a:endParaRPr>
          </a:p>
          <a:p>
            <a:pPr marL="0" lvl="0" indent="0" algn="l" rtl="0">
              <a:spcBef>
                <a:spcPts val="1600"/>
              </a:spcBef>
              <a:spcAft>
                <a:spcPts val="0"/>
              </a:spcAft>
              <a:buNone/>
            </a:pPr>
            <a:endParaRPr sz="1800" b="1">
              <a:solidFill>
                <a:schemeClr val="dk1"/>
              </a:solidFill>
              <a:latin typeface="Arial"/>
              <a:ea typeface="Arial"/>
              <a:cs typeface="Arial"/>
              <a:sym typeface="Arial"/>
            </a:endParaRPr>
          </a:p>
          <a:p>
            <a:pPr marL="0" lvl="0" indent="0" algn="l" rtl="0">
              <a:spcBef>
                <a:spcPts val="1200"/>
              </a:spcBef>
              <a:spcAft>
                <a:spcPts val="0"/>
              </a:spcAft>
              <a:buNone/>
            </a:pPr>
            <a:endParaRPr sz="1800" b="1">
              <a:solidFill>
                <a:schemeClr val="dk1"/>
              </a:solidFill>
              <a:latin typeface="Arial"/>
              <a:ea typeface="Arial"/>
              <a:cs typeface="Arial"/>
              <a:sym typeface="Arial"/>
            </a:endParaRPr>
          </a:p>
          <a:p>
            <a:pPr marL="457200" lvl="0" indent="0" algn="l" rtl="0">
              <a:spcBef>
                <a:spcPts val="1200"/>
              </a:spcBef>
              <a:spcAft>
                <a:spcPts val="1200"/>
              </a:spcAft>
              <a:buNone/>
            </a:pPr>
            <a:endParaRPr sz="1600">
              <a:latin typeface="Arial"/>
              <a:ea typeface="Arial"/>
              <a:cs typeface="Arial"/>
              <a:sym typeface="Aria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актуално и предстоящо законодателство в ЕС и България</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body" idx="1"/>
          </p:nvPr>
        </p:nvSpPr>
        <p:spPr>
          <a:xfrm>
            <a:off x="724950" y="166301"/>
            <a:ext cx="7697400" cy="4666800"/>
          </a:xfrm>
          <a:prstGeom prst="rect">
            <a:avLst/>
          </a:prstGeom>
        </p:spPr>
        <p:txBody>
          <a:bodyPr spcFirstLastPara="1" wrap="square" lIns="91425" tIns="91425" rIns="91425" bIns="91425" anchor="ctr" anchorCtr="0">
            <a:normAutofit/>
          </a:bodyPr>
          <a:lstStyle/>
          <a:p>
            <a:pPr marL="0" marR="0" lvl="0" indent="0" algn="l" rtl="0">
              <a:lnSpc>
                <a:spcPct val="115000"/>
              </a:lnSpc>
              <a:spcBef>
                <a:spcPts val="0"/>
              </a:spcBef>
              <a:spcAft>
                <a:spcPts val="0"/>
              </a:spcAft>
              <a:buNone/>
            </a:pPr>
            <a:r>
              <a:rPr lang="en" sz="1900">
                <a:solidFill>
                  <a:srgbClr val="000000"/>
                </a:solidFill>
                <a:highlight>
                  <a:srgbClr val="FFFFFF"/>
                </a:highlight>
                <a:latin typeface="Montserrat"/>
                <a:ea typeface="Montserrat"/>
                <a:cs typeface="Montserrat"/>
                <a:sym typeface="Montserrat"/>
              </a:rPr>
              <a:t>Стратегия за цифров единен пазар за Европа (ЕК - 2015)</a:t>
            </a:r>
            <a:endParaRPr sz="1900">
              <a:solidFill>
                <a:srgbClr val="000000"/>
              </a:solidFill>
              <a:highlight>
                <a:srgbClr val="FFFFFF"/>
              </a:highlight>
              <a:latin typeface="Montserrat"/>
              <a:ea typeface="Montserrat"/>
              <a:cs typeface="Montserrat"/>
              <a:sym typeface="Montserrat"/>
            </a:endParaRPr>
          </a:p>
          <a:p>
            <a:pPr marL="0" marR="0" lvl="0" indent="0" algn="l" rtl="0">
              <a:lnSpc>
                <a:spcPct val="115000"/>
              </a:lnSpc>
              <a:spcBef>
                <a:spcPts val="0"/>
              </a:spcBef>
              <a:spcAft>
                <a:spcPts val="0"/>
              </a:spcAft>
              <a:buNone/>
            </a:pPr>
            <a:endParaRPr sz="1900">
              <a:solidFill>
                <a:srgbClr val="000000"/>
              </a:solidFill>
              <a:highlight>
                <a:srgbClr val="FFFFFF"/>
              </a:highlight>
              <a:latin typeface="Montserrat"/>
              <a:ea typeface="Montserrat"/>
              <a:cs typeface="Montserrat"/>
              <a:sym typeface="Montserrat"/>
            </a:endParaRPr>
          </a:p>
          <a:p>
            <a:pPr marL="457200" marR="0" lvl="0" indent="-323850" algn="l" rtl="0">
              <a:lnSpc>
                <a:spcPct val="115000"/>
              </a:lnSpc>
              <a:spcBef>
                <a:spcPts val="0"/>
              </a:spcBef>
              <a:spcAft>
                <a:spcPts val="0"/>
              </a:spcAft>
              <a:buClr>
                <a:srgbClr val="000000"/>
              </a:buClr>
              <a:buSzPts val="1500"/>
              <a:buFont typeface="Montserrat"/>
              <a:buChar char="●"/>
            </a:pPr>
            <a:r>
              <a:rPr lang="en" sz="1500">
                <a:solidFill>
                  <a:srgbClr val="000000"/>
                </a:solidFill>
                <a:highlight>
                  <a:srgbClr val="FFFFFF"/>
                </a:highlight>
                <a:latin typeface="Montserrat"/>
                <a:ea typeface="Montserrat"/>
                <a:cs typeface="Montserrat"/>
                <a:sym typeface="Montserrat"/>
              </a:rPr>
              <a:t>осигуряването на по-добър достъп на потребителите и бизнеса до онлайн стоки и услуги в Европа,</a:t>
            </a:r>
            <a:endParaRPr sz="1500">
              <a:solidFill>
                <a:srgbClr val="000000"/>
              </a:solidFill>
              <a:highlight>
                <a:srgbClr val="FFFFFF"/>
              </a:highlight>
              <a:latin typeface="Montserrat"/>
              <a:ea typeface="Montserrat"/>
              <a:cs typeface="Montserrat"/>
              <a:sym typeface="Montserrat"/>
            </a:endParaRPr>
          </a:p>
          <a:p>
            <a:pPr marL="457200" marR="0" lvl="0" indent="-323850" algn="l" rtl="0">
              <a:lnSpc>
                <a:spcPct val="115000"/>
              </a:lnSpc>
              <a:spcBef>
                <a:spcPts val="0"/>
              </a:spcBef>
              <a:spcAft>
                <a:spcPts val="0"/>
              </a:spcAft>
              <a:buClr>
                <a:srgbClr val="000000"/>
              </a:buClr>
              <a:buSzPts val="1500"/>
              <a:buFont typeface="Montserrat"/>
              <a:buChar char="●"/>
            </a:pPr>
            <a:r>
              <a:rPr lang="en" sz="1500">
                <a:solidFill>
                  <a:srgbClr val="000000"/>
                </a:solidFill>
                <a:highlight>
                  <a:srgbClr val="FFFFFF"/>
                </a:highlight>
                <a:latin typeface="Montserrat"/>
                <a:ea typeface="Montserrat"/>
                <a:cs typeface="Montserrat"/>
                <a:sym typeface="Montserrat"/>
              </a:rPr>
              <a:t>създаването на подходящи условия за успешното развитие на цифрови мрежи и услуги и</a:t>
            </a:r>
            <a:endParaRPr sz="1500">
              <a:solidFill>
                <a:srgbClr val="000000"/>
              </a:solidFill>
              <a:highlight>
                <a:srgbClr val="FFFFFF"/>
              </a:highlight>
              <a:latin typeface="Montserrat"/>
              <a:ea typeface="Montserrat"/>
              <a:cs typeface="Montserrat"/>
              <a:sym typeface="Montserrat"/>
            </a:endParaRPr>
          </a:p>
          <a:p>
            <a:pPr marL="457200" marR="0" lvl="0" indent="-323850" algn="l" rtl="0">
              <a:lnSpc>
                <a:spcPct val="115000"/>
              </a:lnSpc>
              <a:spcBef>
                <a:spcPts val="0"/>
              </a:spcBef>
              <a:spcAft>
                <a:spcPts val="0"/>
              </a:spcAft>
              <a:buClr>
                <a:srgbClr val="000000"/>
              </a:buClr>
              <a:buSzPts val="1500"/>
              <a:buFont typeface="Montserrat"/>
              <a:buChar char="●"/>
            </a:pPr>
            <a:r>
              <a:rPr lang="en" sz="1500">
                <a:solidFill>
                  <a:srgbClr val="000000"/>
                </a:solidFill>
                <a:highlight>
                  <a:srgbClr val="FFFFFF"/>
                </a:highlight>
                <a:latin typeface="Montserrat"/>
                <a:ea typeface="Montserrat"/>
                <a:cs typeface="Montserrat"/>
                <a:sym typeface="Montserrat"/>
              </a:rPr>
              <a:t>максимизиране на потенциала за растеж на европейската цифрова икономика.</a:t>
            </a:r>
            <a:endParaRPr sz="1500">
              <a:solidFill>
                <a:srgbClr val="000000"/>
              </a:solidFill>
              <a:highlight>
                <a:srgbClr val="FFFFFF"/>
              </a:highlight>
              <a:latin typeface="Montserrat"/>
              <a:ea typeface="Montserrat"/>
              <a:cs typeface="Montserrat"/>
              <a:sym typeface="Montserrat"/>
            </a:endParaRPr>
          </a:p>
          <a:p>
            <a:pPr marL="0" marR="0" lvl="0" indent="0" algn="l" rtl="0">
              <a:lnSpc>
                <a:spcPct val="115000"/>
              </a:lnSpc>
              <a:spcBef>
                <a:spcPts val="0"/>
              </a:spcBef>
              <a:spcAft>
                <a:spcPts val="0"/>
              </a:spcAft>
              <a:buNone/>
            </a:pPr>
            <a:endParaRPr sz="1900">
              <a:solidFill>
                <a:srgbClr val="000000"/>
              </a:solidFill>
              <a:highlight>
                <a:srgbClr val="FFFFFF"/>
              </a:highlight>
              <a:latin typeface="Montserrat"/>
              <a:ea typeface="Montserrat"/>
              <a:cs typeface="Montserrat"/>
              <a:sym typeface="Montserrat"/>
            </a:endParaRPr>
          </a:p>
          <a:p>
            <a:pPr marL="0" marR="0" lvl="0" indent="0" algn="l" rtl="0">
              <a:lnSpc>
                <a:spcPct val="115000"/>
              </a:lnSpc>
              <a:spcBef>
                <a:spcPts val="0"/>
              </a:spcBef>
              <a:spcAft>
                <a:spcPts val="0"/>
              </a:spcAft>
              <a:buNone/>
            </a:pPr>
            <a:endParaRPr sz="1900">
              <a:solidFill>
                <a:srgbClr val="000000"/>
              </a:solidFill>
              <a:highlight>
                <a:srgbClr val="FFFFFF"/>
              </a:highlight>
              <a:latin typeface="Montserrat"/>
              <a:ea typeface="Montserrat"/>
              <a:cs typeface="Montserrat"/>
              <a:sym typeface="Montserrat"/>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descr="Background pointer shape in timeline graphic"/>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38" name="Google Shape;338;p44"/>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n" sz="1600" b="1">
                <a:solidFill>
                  <a:schemeClr val="lt1"/>
                </a:solidFill>
              </a:rPr>
              <a:t>2000</a:t>
            </a:r>
            <a:endParaRPr sz="1600" b="1">
              <a:solidFill>
                <a:schemeClr val="lt1"/>
              </a:solidFill>
            </a:endParaRPr>
          </a:p>
        </p:txBody>
      </p:sp>
      <p:grpSp>
        <p:nvGrpSpPr>
          <p:cNvPr id="339" name="Google Shape;339;p44"/>
          <p:cNvGrpSpPr/>
          <p:nvPr/>
        </p:nvGrpSpPr>
        <p:grpSpPr>
          <a:xfrm>
            <a:off x="969270" y="1610215"/>
            <a:ext cx="198900" cy="593656"/>
            <a:chOff x="777447" y="1610215"/>
            <a:chExt cx="198900" cy="593656"/>
          </a:xfrm>
        </p:grpSpPr>
        <p:cxnSp>
          <p:nvCxnSpPr>
            <p:cNvPr id="340" name="Google Shape;340;p44"/>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341" name="Google Shape;341;p44"/>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4"/>
          <p:cNvSpPr txBox="1">
            <a:spLocks noGrp="1"/>
          </p:cNvSpPr>
          <p:nvPr>
            <p:ph type="body" idx="4294967295"/>
          </p:nvPr>
        </p:nvSpPr>
        <p:spPr>
          <a:xfrm>
            <a:off x="68425" y="385675"/>
            <a:ext cx="2470200" cy="9063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1200"/>
              </a:spcAft>
              <a:buNone/>
            </a:pPr>
            <a:r>
              <a:rPr lang="en" sz="1600">
                <a:latin typeface="Raleway"/>
                <a:ea typeface="Raleway"/>
                <a:cs typeface="Raleway"/>
                <a:sym typeface="Raleway"/>
              </a:rPr>
              <a:t>Директива 2000/31/ЕО (E-commerce)</a:t>
            </a:r>
            <a:endParaRPr sz="1600">
              <a:latin typeface="Raleway"/>
              <a:ea typeface="Raleway"/>
              <a:cs typeface="Raleway"/>
              <a:sym typeface="Raleway"/>
            </a:endParaRPr>
          </a:p>
        </p:txBody>
      </p:sp>
      <p:sp>
        <p:nvSpPr>
          <p:cNvPr id="343" name="Google Shape;343;p44" descr="Background pointer shape in timeline graphic"/>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44" name="Google Shape;344;p44"/>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n" sz="1600" b="1">
                <a:solidFill>
                  <a:schemeClr val="lt1"/>
                </a:solidFill>
              </a:rPr>
              <a:t>2018</a:t>
            </a:r>
            <a:endParaRPr sz="1600" b="1">
              <a:solidFill>
                <a:schemeClr val="lt1"/>
              </a:solidFill>
            </a:endParaRPr>
          </a:p>
        </p:txBody>
      </p:sp>
      <p:grpSp>
        <p:nvGrpSpPr>
          <p:cNvPr id="345" name="Google Shape;345;p44"/>
          <p:cNvGrpSpPr/>
          <p:nvPr/>
        </p:nvGrpSpPr>
        <p:grpSpPr>
          <a:xfrm>
            <a:off x="2684632" y="2938958"/>
            <a:ext cx="198900" cy="593656"/>
            <a:chOff x="2223534" y="2938958"/>
            <a:chExt cx="198900" cy="593656"/>
          </a:xfrm>
        </p:grpSpPr>
        <p:cxnSp>
          <p:nvCxnSpPr>
            <p:cNvPr id="346" name="Google Shape;346;p44"/>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347" name="Google Shape;347;p44"/>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44"/>
          <p:cNvSpPr txBox="1">
            <a:spLocks noGrp="1"/>
          </p:cNvSpPr>
          <p:nvPr>
            <p:ph type="body" idx="4294967295"/>
          </p:nvPr>
        </p:nvSpPr>
        <p:spPr>
          <a:xfrm>
            <a:off x="547425" y="3757725"/>
            <a:ext cx="4024500" cy="906300"/>
          </a:xfrm>
          <a:prstGeom prst="rect">
            <a:avLst/>
          </a:prstGeom>
        </p:spPr>
        <p:txBody>
          <a:bodyPr spcFirstLastPara="1" wrap="square" lIns="91425" tIns="91425" rIns="91425" bIns="91425" anchor="t" anchorCtr="0">
            <a:normAutofit/>
          </a:bodyPr>
          <a:lstStyle/>
          <a:p>
            <a:pPr marL="0" marR="0" lvl="0" indent="0" algn="ctr" rtl="0">
              <a:lnSpc>
                <a:spcPct val="115000"/>
              </a:lnSpc>
              <a:spcBef>
                <a:spcPts val="0"/>
              </a:spcBef>
              <a:spcAft>
                <a:spcPts val="1600"/>
              </a:spcAft>
              <a:buNone/>
            </a:pPr>
            <a:r>
              <a:rPr lang="en" sz="1600">
                <a:latin typeface="Raleway"/>
                <a:ea typeface="Raleway"/>
                <a:cs typeface="Raleway"/>
                <a:sym typeface="Raleway"/>
              </a:rPr>
              <a:t>Директива (ЕС) 2018/1808 (ДАВМУ)</a:t>
            </a:r>
            <a:endParaRPr sz="1600">
              <a:latin typeface="Raleway"/>
              <a:ea typeface="Raleway"/>
              <a:cs typeface="Raleway"/>
              <a:sym typeface="Raleway"/>
            </a:endParaRPr>
          </a:p>
        </p:txBody>
      </p:sp>
      <p:sp>
        <p:nvSpPr>
          <p:cNvPr id="349" name="Google Shape;349;p44" descr="Background pointer shape in timeline graphic"/>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50" name="Google Shape;350;p44"/>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n" sz="1600" b="1">
                <a:solidFill>
                  <a:schemeClr val="lt1"/>
                </a:solidFill>
              </a:rPr>
              <a:t>2019</a:t>
            </a:r>
            <a:endParaRPr sz="1600" b="1">
              <a:solidFill>
                <a:schemeClr val="lt1"/>
              </a:solidFill>
            </a:endParaRPr>
          </a:p>
        </p:txBody>
      </p:sp>
      <p:grpSp>
        <p:nvGrpSpPr>
          <p:cNvPr id="351" name="Google Shape;351;p44"/>
          <p:cNvGrpSpPr/>
          <p:nvPr/>
        </p:nvGrpSpPr>
        <p:grpSpPr>
          <a:xfrm>
            <a:off x="4319545" y="1610215"/>
            <a:ext cx="198900" cy="593656"/>
            <a:chOff x="3918084" y="1610215"/>
            <a:chExt cx="198900" cy="593656"/>
          </a:xfrm>
        </p:grpSpPr>
        <p:cxnSp>
          <p:nvCxnSpPr>
            <p:cNvPr id="352" name="Google Shape;352;p44"/>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353" name="Google Shape;353;p44"/>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p:cNvSpPr txBox="1">
            <a:spLocks noGrp="1"/>
          </p:cNvSpPr>
          <p:nvPr>
            <p:ph type="body" idx="4294967295"/>
          </p:nvPr>
        </p:nvSpPr>
        <p:spPr>
          <a:xfrm>
            <a:off x="2684625" y="618475"/>
            <a:ext cx="2954100" cy="673500"/>
          </a:xfrm>
          <a:prstGeom prst="rect">
            <a:avLst/>
          </a:prstGeom>
        </p:spPr>
        <p:txBody>
          <a:bodyPr spcFirstLastPara="1" wrap="square" lIns="91425" tIns="91425" rIns="91425" bIns="91425" anchor="t" anchorCtr="0">
            <a:noAutofit/>
          </a:bodyPr>
          <a:lstStyle/>
          <a:p>
            <a:pPr marL="0" lvl="0" indent="0" algn="ctr" rtl="0">
              <a:lnSpc>
                <a:spcPct val="105000"/>
              </a:lnSpc>
              <a:spcBef>
                <a:spcPts val="0"/>
              </a:spcBef>
              <a:spcAft>
                <a:spcPts val="1200"/>
              </a:spcAft>
              <a:buSzPts val="523"/>
              <a:buNone/>
            </a:pPr>
            <a:r>
              <a:rPr lang="en" sz="1560">
                <a:latin typeface="Raleway"/>
                <a:ea typeface="Raleway"/>
                <a:cs typeface="Raleway"/>
                <a:sym typeface="Raleway"/>
              </a:rPr>
              <a:t>Директива 2019/790 (ДАПЦЕП)</a:t>
            </a:r>
            <a:endParaRPr sz="760">
              <a:latin typeface="Arial"/>
              <a:ea typeface="Arial"/>
              <a:cs typeface="Arial"/>
              <a:sym typeface="Arial"/>
            </a:endParaRPr>
          </a:p>
        </p:txBody>
      </p:sp>
      <p:sp>
        <p:nvSpPr>
          <p:cNvPr id="355" name="Google Shape;355;p44" descr="Background pointer shape in timeline graphic"/>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56" name="Google Shape;356;p44"/>
          <p:cNvSpPr txBox="1">
            <a:spLocks noGrp="1"/>
          </p:cNvSpPr>
          <p:nvPr>
            <p:ph type="body" idx="4294967295"/>
          </p:nvPr>
        </p:nvSpPr>
        <p:spPr>
          <a:xfrm>
            <a:off x="5416699" y="2336550"/>
            <a:ext cx="13155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n" sz="1600" b="1">
                <a:solidFill>
                  <a:schemeClr val="lt1"/>
                </a:solidFill>
              </a:rPr>
              <a:t>2021</a:t>
            </a:r>
            <a:endParaRPr sz="1600" b="1">
              <a:solidFill>
                <a:schemeClr val="lt1"/>
              </a:solidFill>
            </a:endParaRPr>
          </a:p>
        </p:txBody>
      </p:sp>
      <p:grpSp>
        <p:nvGrpSpPr>
          <p:cNvPr id="357" name="Google Shape;357;p44"/>
          <p:cNvGrpSpPr/>
          <p:nvPr/>
        </p:nvGrpSpPr>
        <p:grpSpPr>
          <a:xfrm>
            <a:off x="5973070" y="2938958"/>
            <a:ext cx="198900" cy="593656"/>
            <a:chOff x="5958946" y="2938958"/>
            <a:chExt cx="198900" cy="593656"/>
          </a:xfrm>
        </p:grpSpPr>
        <p:cxnSp>
          <p:nvCxnSpPr>
            <p:cNvPr id="358" name="Google Shape;358;p44"/>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359" name="Google Shape;359;p44"/>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44"/>
          <p:cNvSpPr txBox="1">
            <a:spLocks noGrp="1"/>
          </p:cNvSpPr>
          <p:nvPr>
            <p:ph type="body" idx="4294967295"/>
          </p:nvPr>
        </p:nvSpPr>
        <p:spPr>
          <a:xfrm>
            <a:off x="4518450" y="3757725"/>
            <a:ext cx="3704400" cy="906300"/>
          </a:xfrm>
          <a:prstGeom prst="rect">
            <a:avLst/>
          </a:prstGeom>
        </p:spPr>
        <p:txBody>
          <a:bodyPr spcFirstLastPara="1" wrap="square" lIns="91425" tIns="91425" rIns="91425" bIns="91425" anchor="t" anchorCtr="0">
            <a:normAutofit fontScale="85000" lnSpcReduction="10000"/>
          </a:bodyPr>
          <a:lstStyle/>
          <a:p>
            <a:pPr marL="0" lvl="0" indent="0" algn="ctr" rtl="0">
              <a:spcBef>
                <a:spcPts val="0"/>
              </a:spcBef>
              <a:spcAft>
                <a:spcPts val="1200"/>
              </a:spcAft>
              <a:buClr>
                <a:schemeClr val="dk2"/>
              </a:buClr>
              <a:buSzPts val="1100"/>
              <a:buFont typeface="Arial"/>
              <a:buNone/>
            </a:pPr>
            <a:r>
              <a:rPr lang="en" sz="1600">
                <a:latin typeface="Raleway"/>
                <a:ea typeface="Raleway"/>
                <a:cs typeface="Raleway"/>
                <a:sym typeface="Raleway"/>
              </a:rPr>
              <a:t>Регламент (ЕС) 2021/784 за терористичното съдържание (TERREG)</a:t>
            </a:r>
            <a:endParaRPr sz="1600">
              <a:latin typeface="Raleway"/>
              <a:ea typeface="Raleway"/>
              <a:cs typeface="Raleway"/>
              <a:sym typeface="Raleway"/>
            </a:endParaRPr>
          </a:p>
        </p:txBody>
      </p:sp>
      <p:sp>
        <p:nvSpPr>
          <p:cNvPr id="361" name="Google Shape;361;p44" descr="Background pointer shape in timeline graphic"/>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62" name="Google Shape;362;p44"/>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None/>
            </a:pPr>
            <a:r>
              <a:rPr lang="en" sz="1600" b="1">
                <a:solidFill>
                  <a:schemeClr val="lt1"/>
                </a:solidFill>
              </a:rPr>
              <a:t>2022</a:t>
            </a:r>
            <a:endParaRPr sz="1600" b="1">
              <a:solidFill>
                <a:schemeClr val="lt1"/>
              </a:solidFill>
            </a:endParaRPr>
          </a:p>
        </p:txBody>
      </p:sp>
      <p:grpSp>
        <p:nvGrpSpPr>
          <p:cNvPr id="363" name="Google Shape;363;p44"/>
          <p:cNvGrpSpPr/>
          <p:nvPr/>
        </p:nvGrpSpPr>
        <p:grpSpPr>
          <a:xfrm>
            <a:off x="7669807" y="1610215"/>
            <a:ext cx="198900" cy="593656"/>
            <a:chOff x="3918084" y="1610215"/>
            <a:chExt cx="198900" cy="593656"/>
          </a:xfrm>
        </p:grpSpPr>
        <p:cxnSp>
          <p:nvCxnSpPr>
            <p:cNvPr id="364" name="Google Shape;364;p44"/>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365" name="Google Shape;365;p44"/>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44"/>
          <p:cNvSpPr txBox="1">
            <a:spLocks noGrp="1"/>
          </p:cNvSpPr>
          <p:nvPr>
            <p:ph type="body" idx="4294967295"/>
          </p:nvPr>
        </p:nvSpPr>
        <p:spPr>
          <a:xfrm>
            <a:off x="5777325" y="136950"/>
            <a:ext cx="3366600" cy="140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35"/>
              <a:buNone/>
            </a:pPr>
            <a:r>
              <a:rPr lang="en" sz="1560">
                <a:latin typeface="Raleway"/>
                <a:ea typeface="Raleway"/>
                <a:cs typeface="Raleway"/>
                <a:sym typeface="Raleway"/>
              </a:rPr>
              <a:t>Акт за цифровите услуги (DSA) - Регламент (ЕС) 2022/2065</a:t>
            </a:r>
            <a:endParaRPr sz="1560">
              <a:latin typeface="Raleway"/>
              <a:ea typeface="Raleway"/>
              <a:cs typeface="Raleway"/>
              <a:sym typeface="Raleway"/>
            </a:endParaRPr>
          </a:p>
          <a:p>
            <a:pPr marL="0" lvl="0" indent="0" algn="ctr" rtl="0">
              <a:spcBef>
                <a:spcPts val="1200"/>
              </a:spcBef>
              <a:spcAft>
                <a:spcPts val="1200"/>
              </a:spcAft>
              <a:buSzPts val="935"/>
              <a:buNone/>
            </a:pPr>
            <a:r>
              <a:rPr lang="en" sz="1560">
                <a:latin typeface="Raleway"/>
                <a:ea typeface="Raleway"/>
                <a:cs typeface="Raleway"/>
                <a:sym typeface="Raleway"/>
              </a:rPr>
              <a:t>Акт за цифровите пазари (DMA) - Регламент (ЕС) 2022/1925</a:t>
            </a:r>
            <a:endParaRPr sz="1560">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30000" y="1318650"/>
            <a:ext cx="3300900" cy="16872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510"/>
              <a:buFont typeface="Calibri"/>
              <a:buNone/>
            </a:pPr>
            <a:r>
              <a:rPr lang="en" sz="3220"/>
              <a:t>правна защита </a:t>
            </a:r>
            <a:br>
              <a:rPr lang="en" sz="3220"/>
            </a:br>
            <a:r>
              <a:rPr lang="en" sz="3220"/>
              <a:t>на софтуера</a:t>
            </a:r>
            <a:endParaRPr sz="3220"/>
          </a:p>
        </p:txBody>
      </p:sp>
      <p:sp>
        <p:nvSpPr>
          <p:cNvPr id="357" name="Google Shape;357;p47"/>
          <p:cNvSpPr txBox="1">
            <a:spLocks noGrp="1"/>
          </p:cNvSpPr>
          <p:nvPr>
            <p:ph type="body" idx="2"/>
          </p:nvPr>
        </p:nvSpPr>
        <p:spPr>
          <a:xfrm>
            <a:off x="5174225" y="1352625"/>
            <a:ext cx="3374400" cy="3025500"/>
          </a:xfrm>
          <a:prstGeom prst="rect">
            <a:avLst/>
          </a:prstGeom>
          <a:noFill/>
          <a:ln>
            <a:noFill/>
          </a:ln>
        </p:spPr>
        <p:txBody>
          <a:bodyPr spcFirstLastPara="1" wrap="square" lIns="81650" tIns="40825" rIns="81650" bIns="40825" anchor="t" anchorCtr="0">
            <a:normAutofit/>
          </a:bodyPr>
          <a:lstStyle/>
          <a:p>
            <a:pPr marL="0" lvl="0" indent="0" algn="l" rtl="0">
              <a:spcBef>
                <a:spcPts val="0"/>
              </a:spcBef>
              <a:spcAft>
                <a:spcPts val="0"/>
              </a:spcAft>
              <a:buClr>
                <a:schemeClr val="dk1"/>
              </a:buClr>
              <a:buSzPts val="1800"/>
              <a:buNone/>
            </a:pPr>
            <a:r>
              <a:rPr lang="en" sz="2000">
                <a:latin typeface="Raleway"/>
                <a:ea typeface="Raleway"/>
                <a:cs typeface="Raleway"/>
                <a:sym typeface="Raleway"/>
              </a:rPr>
              <a:t>Компютърната програма може да бъде обект на защита на:</a:t>
            </a:r>
            <a:endParaRPr sz="2000">
              <a:latin typeface="Raleway"/>
              <a:ea typeface="Raleway"/>
              <a:cs typeface="Raleway"/>
              <a:sym typeface="Raleway"/>
            </a:endParaRPr>
          </a:p>
          <a:p>
            <a:pPr marL="0" lvl="0" indent="0" algn="l" rtl="0">
              <a:spcBef>
                <a:spcPts val="400"/>
              </a:spcBef>
              <a:spcAft>
                <a:spcPts val="0"/>
              </a:spcAft>
              <a:buClr>
                <a:schemeClr val="dk1"/>
              </a:buClr>
              <a:buSzPts val="1800"/>
              <a:buNone/>
            </a:pPr>
            <a:endParaRPr sz="2000">
              <a:latin typeface="Raleway"/>
              <a:ea typeface="Raleway"/>
              <a:cs typeface="Raleway"/>
              <a:sym typeface="Raleway"/>
            </a:endParaRPr>
          </a:p>
          <a:p>
            <a:pPr marL="304800" lvl="0" indent="-317500" algn="l" rtl="0">
              <a:spcBef>
                <a:spcPts val="400"/>
              </a:spcBef>
              <a:spcAft>
                <a:spcPts val="0"/>
              </a:spcAft>
              <a:buClr>
                <a:schemeClr val="dk1"/>
              </a:buClr>
              <a:buSzPts val="2000"/>
              <a:buFont typeface="Raleway"/>
              <a:buChar char="●"/>
            </a:pPr>
            <a:r>
              <a:rPr lang="en" sz="2000" b="1">
                <a:latin typeface="Raleway"/>
                <a:ea typeface="Raleway"/>
                <a:cs typeface="Raleway"/>
                <a:sym typeface="Raleway"/>
              </a:rPr>
              <a:t>Авторското право</a:t>
            </a:r>
            <a:endParaRPr sz="1600" b="1">
              <a:latin typeface="Raleway"/>
              <a:ea typeface="Raleway"/>
              <a:cs typeface="Raleway"/>
              <a:sym typeface="Raleway"/>
            </a:endParaRPr>
          </a:p>
          <a:p>
            <a:pPr marL="304800" lvl="0" indent="-317500" algn="l" rtl="0">
              <a:spcBef>
                <a:spcPts val="400"/>
              </a:spcBef>
              <a:spcAft>
                <a:spcPts val="0"/>
              </a:spcAft>
              <a:buClr>
                <a:schemeClr val="dk1"/>
              </a:buClr>
              <a:buSzPts val="2000"/>
              <a:buFont typeface="Raleway"/>
              <a:buChar char="●"/>
            </a:pPr>
            <a:r>
              <a:rPr lang="en" sz="2000">
                <a:latin typeface="Raleway"/>
                <a:ea typeface="Raleway"/>
                <a:cs typeface="Raleway"/>
                <a:sym typeface="Raleway"/>
              </a:rPr>
              <a:t>Патент</a:t>
            </a:r>
            <a:endParaRPr sz="1600">
              <a:latin typeface="Raleway"/>
              <a:ea typeface="Raleway"/>
              <a:cs typeface="Raleway"/>
              <a:sym typeface="Raleway"/>
            </a:endParaRPr>
          </a:p>
          <a:p>
            <a:pPr marL="304800" lvl="0" indent="-317500" algn="l" rtl="0">
              <a:spcBef>
                <a:spcPts val="400"/>
              </a:spcBef>
              <a:spcAft>
                <a:spcPts val="1200"/>
              </a:spcAft>
              <a:buClr>
                <a:schemeClr val="dk1"/>
              </a:buClr>
              <a:buSzPts val="2000"/>
              <a:buFont typeface="Raleway"/>
              <a:buChar char="●"/>
            </a:pPr>
            <a:r>
              <a:rPr lang="en" sz="2000">
                <a:latin typeface="Raleway"/>
                <a:ea typeface="Raleway"/>
                <a:cs typeface="Raleway"/>
                <a:sym typeface="Raleway"/>
              </a:rPr>
              <a:t>Търговска тайна</a:t>
            </a:r>
            <a:endParaRPr sz="2000">
              <a:latin typeface="Raleway"/>
              <a:ea typeface="Raleway"/>
              <a:cs typeface="Raleway"/>
              <a:sym typeface="Raleway"/>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5"/>
          <p:cNvSpPr txBox="1">
            <a:spLocks noGrp="1"/>
          </p:cNvSpPr>
          <p:nvPr>
            <p:ph type="title"/>
          </p:nvPr>
        </p:nvSpPr>
        <p:spPr>
          <a:xfrm>
            <a:off x="792900" y="1531675"/>
            <a:ext cx="3336300" cy="849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ХОРИЗОНТАЛНО</a:t>
            </a:r>
            <a:endParaRPr/>
          </a:p>
          <a:p>
            <a:pPr marL="0" lvl="0" indent="0" algn="l" rtl="0">
              <a:spcBef>
                <a:spcPts val="0"/>
              </a:spcBef>
              <a:spcAft>
                <a:spcPts val="0"/>
              </a:spcAft>
              <a:buNone/>
            </a:pPr>
            <a:r>
              <a:rPr lang="en"/>
              <a:t>ЗАКОНОДАТЕСТВО</a:t>
            </a:r>
            <a:endParaRPr/>
          </a:p>
        </p:txBody>
      </p:sp>
      <p:sp>
        <p:nvSpPr>
          <p:cNvPr id="372" name="Google Shape;372;p45"/>
          <p:cNvSpPr txBox="1">
            <a:spLocks noGrp="1"/>
          </p:cNvSpPr>
          <p:nvPr>
            <p:ph type="body" idx="2"/>
          </p:nvPr>
        </p:nvSpPr>
        <p:spPr>
          <a:xfrm>
            <a:off x="4572000" y="916450"/>
            <a:ext cx="4572000" cy="38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aleway"/>
                <a:ea typeface="Raleway"/>
                <a:cs typeface="Raleway"/>
                <a:sym typeface="Raleway"/>
              </a:rPr>
              <a:t>Законодателен акт за цифровите услуги</a:t>
            </a:r>
            <a:endParaRPr sz="1500" b="1">
              <a:latin typeface="Raleway"/>
              <a:ea typeface="Raleway"/>
              <a:cs typeface="Raleway"/>
              <a:sym typeface="Raleway"/>
            </a:endParaRPr>
          </a:p>
          <a:p>
            <a:pPr marL="0" lvl="0" indent="0" algn="l" rtl="0">
              <a:spcBef>
                <a:spcPts val="0"/>
              </a:spcBef>
              <a:spcAft>
                <a:spcPts val="0"/>
              </a:spcAft>
              <a:buNone/>
            </a:pPr>
            <a:endParaRPr sz="1000" b="1">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100">
                <a:solidFill>
                  <a:srgbClr val="000000"/>
                </a:solidFill>
                <a:latin typeface="Raleway"/>
                <a:ea typeface="Raleway"/>
                <a:cs typeface="Raleway"/>
                <a:sym typeface="Raleway"/>
              </a:rPr>
              <a:t>Обхваща следните доставчици:</a:t>
            </a:r>
            <a:endParaRPr sz="11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Посреднически услуги за предлагане на мрежова инфраструктура (интернет доставчици, регистратори на имена на домейни, хостинг услуги, като облачни и уеб хостинг услуги)</a:t>
            </a:r>
            <a:endParaRPr sz="10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Онлайн платформи, обединяващи продавачи и потребители (онлайн пазари, магазини за приложения, платформи на икономиката на сътрудничеството и платформи на социални медии)</a:t>
            </a:r>
            <a:endParaRPr sz="1000">
              <a:solidFill>
                <a:srgbClr val="000000"/>
              </a:solidFill>
              <a:latin typeface="Raleway"/>
              <a:ea typeface="Raleway"/>
              <a:cs typeface="Raleway"/>
              <a:sym typeface="Raleway"/>
            </a:endParaRPr>
          </a:p>
          <a:p>
            <a:pPr marL="914400" marR="0" lvl="0" indent="0" algn="l" rtl="0">
              <a:lnSpc>
                <a:spcPct val="115000"/>
              </a:lnSpc>
              <a:spcBef>
                <a:spcPts val="0"/>
              </a:spcBef>
              <a:spcAft>
                <a:spcPts val="0"/>
              </a:spcAft>
              <a:buNone/>
            </a:pPr>
            <a:endParaRPr sz="1000">
              <a:solidFill>
                <a:srgbClr val="000000"/>
              </a:solidFill>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100">
                <a:solidFill>
                  <a:srgbClr val="000000"/>
                </a:solidFill>
                <a:latin typeface="Raleway"/>
                <a:ea typeface="Raleway"/>
                <a:cs typeface="Raleway"/>
                <a:sym typeface="Raleway"/>
              </a:rPr>
              <a:t>Не установява обща отговорност за всички посредници</a:t>
            </a:r>
            <a:endParaRPr sz="1100">
              <a:solidFill>
                <a:srgbClr val="000000"/>
              </a:solidFill>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100">
                <a:solidFill>
                  <a:srgbClr val="000000"/>
                </a:solidFill>
                <a:latin typeface="Raleway"/>
                <a:ea typeface="Raleway"/>
                <a:cs typeface="Raleway"/>
                <a:sym typeface="Raleway"/>
              </a:rPr>
              <a:t>Забрана на общ мониторинг - чл.8 </a:t>
            </a:r>
            <a:endParaRPr sz="1100">
              <a:solidFill>
                <a:srgbClr val="000000"/>
              </a:solidFill>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100">
                <a:solidFill>
                  <a:srgbClr val="000000"/>
                </a:solidFill>
                <a:latin typeface="Raleway"/>
                <a:ea typeface="Raleway"/>
                <a:cs typeface="Raleway"/>
                <a:sym typeface="Raleway"/>
              </a:rPr>
              <a:t>предстои да се развива, т.к. предвижда делегирани регламенти и регламенти за изпълнение + насоки (soft law)</a:t>
            </a:r>
            <a:endParaRPr sz="1100">
              <a:solidFill>
                <a:srgbClr val="000000"/>
              </a:solidFill>
              <a:latin typeface="Raleway"/>
              <a:ea typeface="Raleway"/>
              <a:cs typeface="Raleway"/>
              <a:sym typeface="Raleway"/>
            </a:endParaRPr>
          </a:p>
          <a:p>
            <a:pPr marL="0" marR="0" lvl="0" indent="0" algn="l" rtl="0">
              <a:lnSpc>
                <a:spcPct val="115000"/>
              </a:lnSpc>
              <a:spcBef>
                <a:spcPts val="0"/>
              </a:spcBef>
              <a:spcAft>
                <a:spcPts val="0"/>
              </a:spcAft>
              <a:buNone/>
            </a:pPr>
            <a:endParaRPr sz="1000">
              <a:solidFill>
                <a:srgbClr val="000000"/>
              </a:solidFill>
              <a:latin typeface="Raleway"/>
              <a:ea typeface="Raleway"/>
              <a:cs typeface="Raleway"/>
              <a:sym typeface="Raleway"/>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title"/>
          </p:nvPr>
        </p:nvSpPr>
        <p:spPr>
          <a:xfrm>
            <a:off x="792900" y="1531675"/>
            <a:ext cx="3336300" cy="849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ХОРИЗОНТАЛНО</a:t>
            </a:r>
            <a:endParaRPr/>
          </a:p>
          <a:p>
            <a:pPr marL="0" lvl="0" indent="0" algn="l" rtl="0">
              <a:spcBef>
                <a:spcPts val="0"/>
              </a:spcBef>
              <a:spcAft>
                <a:spcPts val="0"/>
              </a:spcAft>
              <a:buNone/>
            </a:pPr>
            <a:r>
              <a:rPr lang="en"/>
              <a:t>ЗАКОНОДАТЕСТВО</a:t>
            </a:r>
            <a:endParaRPr/>
          </a:p>
        </p:txBody>
      </p:sp>
      <p:sp>
        <p:nvSpPr>
          <p:cNvPr id="378" name="Google Shape;378;p46"/>
          <p:cNvSpPr txBox="1">
            <a:spLocks noGrp="1"/>
          </p:cNvSpPr>
          <p:nvPr>
            <p:ph type="body" idx="2"/>
          </p:nvPr>
        </p:nvSpPr>
        <p:spPr>
          <a:xfrm>
            <a:off x="4672150" y="916450"/>
            <a:ext cx="4471800" cy="38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aleway"/>
                <a:ea typeface="Raleway"/>
                <a:cs typeface="Raleway"/>
                <a:sym typeface="Raleway"/>
              </a:rPr>
              <a:t>Законодателен акт за цифровите услуги</a:t>
            </a:r>
            <a:endParaRPr sz="1500" b="1">
              <a:latin typeface="Raleway"/>
              <a:ea typeface="Raleway"/>
              <a:cs typeface="Raleway"/>
              <a:sym typeface="Raleway"/>
            </a:endParaRPr>
          </a:p>
          <a:p>
            <a:pPr marL="0" marR="0" lvl="0" indent="0" algn="l" rtl="0">
              <a:lnSpc>
                <a:spcPct val="115000"/>
              </a:lnSpc>
              <a:spcBef>
                <a:spcPts val="0"/>
              </a:spcBef>
              <a:spcAft>
                <a:spcPts val="0"/>
              </a:spcAft>
              <a:buNone/>
            </a:pPr>
            <a:endParaRPr sz="1000">
              <a:solidFill>
                <a:srgbClr val="000000"/>
              </a:solidFill>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100">
                <a:solidFill>
                  <a:srgbClr val="000000"/>
                </a:solidFill>
                <a:latin typeface="Raleway"/>
                <a:ea typeface="Raleway"/>
                <a:cs typeface="Raleway"/>
                <a:sym typeface="Raleway"/>
              </a:rPr>
              <a:t>Посредническа услуга:</a:t>
            </a:r>
            <a:endParaRPr sz="11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Обикновен пренос</a:t>
            </a:r>
            <a:endParaRPr sz="10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Кеширане</a:t>
            </a:r>
            <a:endParaRPr sz="10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Хостинг</a:t>
            </a:r>
            <a:endParaRPr sz="1000">
              <a:solidFill>
                <a:srgbClr val="000000"/>
              </a:solidFill>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100">
                <a:solidFill>
                  <a:srgbClr val="000000"/>
                </a:solidFill>
                <a:latin typeface="Raleway"/>
                <a:ea typeface="Raleway"/>
                <a:cs typeface="Raleway"/>
                <a:sym typeface="Raleway"/>
              </a:rPr>
              <a:t>Онлайн платформа</a:t>
            </a:r>
            <a:endParaRPr sz="1000">
              <a:solidFill>
                <a:srgbClr val="000000"/>
              </a:solidFill>
              <a:latin typeface="Arial"/>
              <a:ea typeface="Arial"/>
              <a:cs typeface="Arial"/>
              <a:sym typeface="Arial"/>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“хостинг услуга”, която по искане на получател на услугата съхранява и разпространява информация сред обществеността, освен ако тази дейност не е незначителна или изцяло спомагателна характеристика на друга услуга или незначителна функция на основната услуга и поради обективни и технически причини не може да бъде използвана без тази друга услуга</a:t>
            </a:r>
            <a:endParaRPr sz="1000">
              <a:solidFill>
                <a:srgbClr val="000000"/>
              </a:solidFill>
              <a:latin typeface="Arial"/>
              <a:ea typeface="Arial"/>
              <a:cs typeface="Arial"/>
              <a:sym typeface="Arial"/>
            </a:endParaRPr>
          </a:p>
          <a:p>
            <a:pPr marL="914400" marR="0" lvl="0" indent="0" algn="l" rtl="0">
              <a:lnSpc>
                <a:spcPct val="115000"/>
              </a:lnSpc>
              <a:spcBef>
                <a:spcPts val="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0"/>
              </a:spcBef>
              <a:spcAft>
                <a:spcPts val="0"/>
              </a:spcAft>
              <a:buNone/>
            </a:pPr>
            <a:endParaRPr sz="1000">
              <a:solidFill>
                <a:srgbClr val="000000"/>
              </a:solidFill>
              <a:latin typeface="Raleway"/>
              <a:ea typeface="Raleway"/>
              <a:cs typeface="Raleway"/>
              <a:sym typeface="Raleway"/>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7"/>
          <p:cNvSpPr txBox="1">
            <a:spLocks noGrp="1"/>
          </p:cNvSpPr>
          <p:nvPr>
            <p:ph type="title"/>
          </p:nvPr>
        </p:nvSpPr>
        <p:spPr>
          <a:xfrm>
            <a:off x="792900" y="1531675"/>
            <a:ext cx="3336300" cy="849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ХОРИЗОНТАЛНО</a:t>
            </a:r>
            <a:endParaRPr/>
          </a:p>
          <a:p>
            <a:pPr marL="0" lvl="0" indent="0" algn="l" rtl="0">
              <a:spcBef>
                <a:spcPts val="0"/>
              </a:spcBef>
              <a:spcAft>
                <a:spcPts val="0"/>
              </a:spcAft>
              <a:buNone/>
            </a:pPr>
            <a:r>
              <a:rPr lang="en"/>
              <a:t>ЗАКОНОДАТЕСТВО</a:t>
            </a:r>
            <a:endParaRPr/>
          </a:p>
        </p:txBody>
      </p:sp>
      <p:sp>
        <p:nvSpPr>
          <p:cNvPr id="384" name="Google Shape;384;p47"/>
          <p:cNvSpPr txBox="1">
            <a:spLocks noGrp="1"/>
          </p:cNvSpPr>
          <p:nvPr>
            <p:ph type="body" idx="2"/>
          </p:nvPr>
        </p:nvSpPr>
        <p:spPr>
          <a:xfrm>
            <a:off x="4672150" y="916450"/>
            <a:ext cx="4471800" cy="38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aleway"/>
                <a:ea typeface="Raleway"/>
                <a:cs typeface="Raleway"/>
                <a:sym typeface="Raleway"/>
              </a:rPr>
              <a:t>Законодателен акт за цифровите услуги</a:t>
            </a:r>
            <a:endParaRPr sz="1500" b="1">
              <a:latin typeface="Raleway"/>
              <a:ea typeface="Raleway"/>
              <a:cs typeface="Raleway"/>
              <a:sym typeface="Raleway"/>
            </a:endParaRPr>
          </a:p>
          <a:p>
            <a:pPr marL="0" marR="0" lvl="0" indent="0" algn="l" rtl="0">
              <a:lnSpc>
                <a:spcPct val="115000"/>
              </a:lnSpc>
              <a:spcBef>
                <a:spcPts val="0"/>
              </a:spcBef>
              <a:spcAft>
                <a:spcPts val="0"/>
              </a:spcAft>
              <a:buNone/>
            </a:pP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Заповеди за предприемане на действия срещу незаконно съдържание</a:t>
            </a: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Заповеди за предоставяне на информация</a:t>
            </a: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Звена за контакт </a:t>
            </a: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Общи условия</a:t>
            </a: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Задължения за прозрачно докладване</a:t>
            </a: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Механизми за уведомяване и действие</a:t>
            </a: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Вътрешна система за разглеждане на жалби</a:t>
            </a: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Извънсъдебно уреждане на спорове</a:t>
            </a: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Доверени податели на сигнали</a:t>
            </a: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Реклама в онлайн платформи</a:t>
            </a: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Прозрачност на системите за препоръчване</a:t>
            </a:r>
            <a:endParaRPr sz="10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Онлайн защита на малолетните и непълнолетните лица</a:t>
            </a:r>
            <a:endParaRPr sz="1000">
              <a:solidFill>
                <a:srgbClr val="000000"/>
              </a:solidFill>
              <a:latin typeface="Raleway"/>
              <a:ea typeface="Raleway"/>
              <a:cs typeface="Raleway"/>
              <a:sym typeface="Raleway"/>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8"/>
          <p:cNvSpPr txBox="1">
            <a:spLocks noGrp="1"/>
          </p:cNvSpPr>
          <p:nvPr>
            <p:ph type="title"/>
          </p:nvPr>
        </p:nvSpPr>
        <p:spPr>
          <a:xfrm>
            <a:off x="792900" y="1531675"/>
            <a:ext cx="3336300" cy="849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ХОРИЗОНТАЛНО</a:t>
            </a:r>
            <a:endParaRPr/>
          </a:p>
          <a:p>
            <a:pPr marL="0" lvl="0" indent="0" algn="l" rtl="0">
              <a:spcBef>
                <a:spcPts val="0"/>
              </a:spcBef>
              <a:spcAft>
                <a:spcPts val="0"/>
              </a:spcAft>
              <a:buNone/>
            </a:pPr>
            <a:r>
              <a:rPr lang="en"/>
              <a:t>ЗАКОНОДАТЕСТВО</a:t>
            </a:r>
            <a:endParaRPr/>
          </a:p>
        </p:txBody>
      </p:sp>
      <p:sp>
        <p:nvSpPr>
          <p:cNvPr id="390" name="Google Shape;390;p48"/>
          <p:cNvSpPr txBox="1">
            <a:spLocks noGrp="1"/>
          </p:cNvSpPr>
          <p:nvPr>
            <p:ph type="body" idx="2"/>
          </p:nvPr>
        </p:nvSpPr>
        <p:spPr>
          <a:xfrm>
            <a:off x="4672150" y="916450"/>
            <a:ext cx="4471800" cy="38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aleway"/>
                <a:ea typeface="Raleway"/>
                <a:cs typeface="Raleway"/>
                <a:sym typeface="Raleway"/>
              </a:rPr>
              <a:t>Законодателен акт за цифровите услуги</a:t>
            </a:r>
            <a:endParaRPr sz="1500" b="1">
              <a:latin typeface="Raleway"/>
              <a:ea typeface="Raleway"/>
              <a:cs typeface="Raleway"/>
              <a:sym typeface="Raleway"/>
            </a:endParaRPr>
          </a:p>
          <a:p>
            <a:pPr marL="0" lvl="0" indent="0" algn="l" rtl="0">
              <a:spcBef>
                <a:spcPts val="0"/>
              </a:spcBef>
              <a:spcAft>
                <a:spcPts val="0"/>
              </a:spcAft>
              <a:buNone/>
            </a:pPr>
            <a:endParaRPr sz="1000" b="1">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100">
                <a:solidFill>
                  <a:srgbClr val="000000"/>
                </a:solidFill>
                <a:latin typeface="Raleway"/>
                <a:ea typeface="Raleway"/>
                <a:cs typeface="Raleway"/>
                <a:sym typeface="Raleway"/>
              </a:rPr>
              <a:t>Много големите онлайн платформи (и много големи онлайн търсачки) - чл.33 и сл.</a:t>
            </a:r>
            <a:endParaRPr sz="11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пораждат особени рискове, що се отнася до разпространението на незаконно съдържание и нанасянето на обществени вреди</a:t>
            </a:r>
            <a:endParaRPr sz="1000">
              <a:solidFill>
                <a:srgbClr val="000000"/>
              </a:solidFill>
              <a:latin typeface="Raleway"/>
              <a:ea typeface="Raleway"/>
              <a:cs typeface="Raleway"/>
              <a:sym typeface="Raleway"/>
            </a:endParaRPr>
          </a:p>
          <a:p>
            <a:pPr marL="914400" lvl="1" indent="-317500" algn="l" rtl="0">
              <a:spcBef>
                <a:spcPts val="0"/>
              </a:spcBef>
              <a:spcAft>
                <a:spcPts val="0"/>
              </a:spcAft>
              <a:buSzPts val="1400"/>
              <a:buFont typeface="Raleway"/>
              <a:buChar char="○"/>
            </a:pPr>
            <a:r>
              <a:rPr lang="en" sz="1000">
                <a:solidFill>
                  <a:srgbClr val="000000"/>
                </a:solidFill>
                <a:latin typeface="Raleway"/>
                <a:ea typeface="Raleway"/>
                <a:cs typeface="Raleway"/>
                <a:sym typeface="Raleway"/>
              </a:rPr>
              <a:t>специални правила за платформите, достигащи до над 10 % от 450-те милиона потребители в Европа.</a:t>
            </a:r>
            <a:endParaRPr sz="1000">
              <a:solidFill>
                <a:srgbClr val="000000"/>
              </a:solidFill>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100">
                <a:solidFill>
                  <a:srgbClr val="000000"/>
                </a:solidFill>
                <a:latin typeface="Raleway"/>
                <a:ea typeface="Raleway"/>
                <a:cs typeface="Raleway"/>
                <a:sym typeface="Raleway"/>
              </a:rPr>
              <a:t>Задължения</a:t>
            </a:r>
            <a:endParaRPr sz="1000">
              <a:solidFill>
                <a:srgbClr val="000000"/>
              </a:solidFill>
              <a:latin typeface="Raleway"/>
              <a:ea typeface="Raleway"/>
              <a:cs typeface="Raleway"/>
              <a:sym typeface="Raleway"/>
            </a:endParaRPr>
          </a:p>
          <a:p>
            <a:pPr marL="914400" lvl="1" indent="-317500" algn="l" rtl="0">
              <a:spcBef>
                <a:spcPts val="0"/>
              </a:spcBef>
              <a:spcAft>
                <a:spcPts val="0"/>
              </a:spcAft>
              <a:buSzPts val="1400"/>
              <a:buFont typeface="Raleway"/>
              <a:buChar char="○"/>
            </a:pPr>
            <a:r>
              <a:rPr lang="en" sz="1000">
                <a:solidFill>
                  <a:srgbClr val="000000"/>
                </a:solidFill>
                <a:latin typeface="Raleway"/>
                <a:ea typeface="Raleway"/>
                <a:cs typeface="Raleway"/>
                <a:sym typeface="Raleway"/>
              </a:rPr>
              <a:t>Оценка на риска</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 sz="1000">
                <a:solidFill>
                  <a:srgbClr val="000000"/>
                </a:solidFill>
                <a:latin typeface="Raleway"/>
                <a:ea typeface="Raleway"/>
                <a:cs typeface="Raleway"/>
                <a:sym typeface="Raleway"/>
              </a:rPr>
              <a:t>Смекчаване на риска</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 sz="1000">
                <a:solidFill>
                  <a:srgbClr val="000000"/>
                </a:solidFill>
                <a:latin typeface="Raleway"/>
                <a:ea typeface="Raleway"/>
                <a:cs typeface="Raleway"/>
                <a:sym typeface="Raleway"/>
              </a:rPr>
              <a:t>Реакция при кризи</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 sz="1000">
                <a:solidFill>
                  <a:srgbClr val="000000"/>
                </a:solidFill>
                <a:latin typeface="Raleway"/>
                <a:ea typeface="Raleway"/>
                <a:cs typeface="Raleway"/>
                <a:sym typeface="Raleway"/>
              </a:rPr>
              <a:t>Допълнителна прозрачност</a:t>
            </a:r>
            <a:endParaRPr sz="1000">
              <a:solidFill>
                <a:srgbClr val="000000"/>
              </a:solidFill>
              <a:latin typeface="Raleway"/>
              <a:ea typeface="Raleway"/>
              <a:cs typeface="Raleway"/>
              <a:sym typeface="Raleway"/>
            </a:endParaRPr>
          </a:p>
          <a:p>
            <a:pPr marL="914400" lvl="1" indent="-292100" algn="l" rtl="0">
              <a:spcBef>
                <a:spcPts val="0"/>
              </a:spcBef>
              <a:spcAft>
                <a:spcPts val="0"/>
              </a:spcAft>
              <a:buClr>
                <a:srgbClr val="000000"/>
              </a:buClr>
              <a:buSzPts val="1000"/>
              <a:buFont typeface="Raleway"/>
              <a:buChar char="○"/>
            </a:pPr>
            <a:r>
              <a:rPr lang="en" sz="1000">
                <a:solidFill>
                  <a:srgbClr val="000000"/>
                </a:solidFill>
                <a:latin typeface="Raleway"/>
                <a:ea typeface="Raleway"/>
                <a:cs typeface="Raleway"/>
                <a:sym typeface="Raleway"/>
              </a:rPr>
              <a:t>Независим одит</a:t>
            </a:r>
            <a:endParaRPr sz="1000">
              <a:solidFill>
                <a:srgbClr val="000000"/>
              </a:solidFill>
              <a:latin typeface="Raleway"/>
              <a:ea typeface="Raleway"/>
              <a:cs typeface="Raleway"/>
              <a:sym typeface="Raleway"/>
            </a:endParaRPr>
          </a:p>
          <a:p>
            <a:pPr marL="457200" marR="0" lvl="0" indent="0" algn="l" rtl="0">
              <a:lnSpc>
                <a:spcPct val="115000"/>
              </a:lnSpc>
              <a:spcBef>
                <a:spcPts val="0"/>
              </a:spcBef>
              <a:spcAft>
                <a:spcPts val="0"/>
              </a:spcAft>
              <a:buNone/>
            </a:pPr>
            <a:endParaRPr sz="1100">
              <a:solidFill>
                <a:srgbClr val="000000"/>
              </a:solidFill>
              <a:latin typeface="Raleway"/>
              <a:ea typeface="Raleway"/>
              <a:cs typeface="Raleway"/>
              <a:sym typeface="Raleway"/>
            </a:endParaRPr>
          </a:p>
          <a:p>
            <a:pPr marL="457200" marR="0" lvl="0" indent="0" algn="l" rtl="0">
              <a:lnSpc>
                <a:spcPct val="115000"/>
              </a:lnSpc>
              <a:spcBef>
                <a:spcPts val="0"/>
              </a:spcBef>
              <a:spcAft>
                <a:spcPts val="0"/>
              </a:spcAft>
              <a:buNone/>
            </a:pPr>
            <a:endParaRPr sz="1000">
              <a:solidFill>
                <a:srgbClr val="000000"/>
              </a:solidFill>
              <a:latin typeface="Raleway"/>
              <a:ea typeface="Raleway"/>
              <a:cs typeface="Raleway"/>
              <a:sym typeface="Raleway"/>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9"/>
          <p:cNvSpPr txBox="1">
            <a:spLocks noGrp="1"/>
          </p:cNvSpPr>
          <p:nvPr>
            <p:ph type="title"/>
          </p:nvPr>
        </p:nvSpPr>
        <p:spPr>
          <a:xfrm>
            <a:off x="792900" y="1531675"/>
            <a:ext cx="3336300" cy="849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ХОРИЗОНТАЛНО</a:t>
            </a:r>
            <a:endParaRPr/>
          </a:p>
          <a:p>
            <a:pPr marL="0" lvl="0" indent="0" algn="l" rtl="0">
              <a:spcBef>
                <a:spcPts val="0"/>
              </a:spcBef>
              <a:spcAft>
                <a:spcPts val="0"/>
              </a:spcAft>
              <a:buNone/>
            </a:pPr>
            <a:r>
              <a:rPr lang="en"/>
              <a:t>ЗАКОНОДАТЕСТВО</a:t>
            </a:r>
            <a:endParaRPr/>
          </a:p>
        </p:txBody>
      </p:sp>
      <p:sp>
        <p:nvSpPr>
          <p:cNvPr id="396" name="Google Shape;396;p49"/>
          <p:cNvSpPr txBox="1">
            <a:spLocks noGrp="1"/>
          </p:cNvSpPr>
          <p:nvPr>
            <p:ph type="body" idx="2"/>
          </p:nvPr>
        </p:nvSpPr>
        <p:spPr>
          <a:xfrm>
            <a:off x="4672150" y="916450"/>
            <a:ext cx="4471800" cy="38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aleway"/>
                <a:ea typeface="Raleway"/>
                <a:cs typeface="Raleway"/>
                <a:sym typeface="Raleway"/>
              </a:rPr>
              <a:t>Законодателен акт за цифровите услуги</a:t>
            </a:r>
            <a:endParaRPr sz="1000">
              <a:solidFill>
                <a:srgbClr val="000000"/>
              </a:solidFill>
              <a:latin typeface="Raleway"/>
              <a:ea typeface="Raleway"/>
              <a:cs typeface="Raleway"/>
              <a:sym typeface="Raleway"/>
            </a:endParaRPr>
          </a:p>
          <a:p>
            <a:pPr marL="457200" lvl="0" indent="-292100" algn="l" rtl="0">
              <a:spcBef>
                <a:spcPts val="1200"/>
              </a:spcBef>
              <a:spcAft>
                <a:spcPts val="0"/>
              </a:spcAft>
              <a:buClr>
                <a:srgbClr val="000000"/>
              </a:buClr>
              <a:buSzPts val="1000"/>
              <a:buFont typeface="Raleway"/>
              <a:buChar char="●"/>
            </a:pPr>
            <a:r>
              <a:rPr lang="en" sz="1100">
                <a:solidFill>
                  <a:srgbClr val="000000"/>
                </a:solidFill>
                <a:latin typeface="Raleway"/>
                <a:ea typeface="Raleway"/>
                <a:cs typeface="Raleway"/>
                <a:sym typeface="Raleway"/>
              </a:rPr>
              <a:t>координатор за цифровите услуги </a:t>
            </a:r>
            <a:endParaRPr sz="11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по място на установяване - в държавата членка, в която се намира основното място на установяване на доставчик на посредническа услуга или в която пребивава или е установен неговият представител</a:t>
            </a:r>
            <a:endParaRPr sz="10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по местоназначение - в държава членка, в която се предоставя посредническата услуга</a:t>
            </a:r>
            <a:endParaRPr sz="1000">
              <a:solidFill>
                <a:srgbClr val="000000"/>
              </a:solidFill>
              <a:latin typeface="Raleway"/>
              <a:ea typeface="Raleway"/>
              <a:cs typeface="Raleway"/>
              <a:sym typeface="Raleway"/>
            </a:endParaRPr>
          </a:p>
          <a:p>
            <a:pPr marL="914400" marR="0" lvl="0" indent="0" algn="l" rtl="0">
              <a:lnSpc>
                <a:spcPct val="115000"/>
              </a:lnSpc>
              <a:spcBef>
                <a:spcPts val="0"/>
              </a:spcBef>
              <a:spcAft>
                <a:spcPts val="0"/>
              </a:spcAft>
              <a:buNone/>
            </a:pPr>
            <a:endParaRPr sz="1000">
              <a:solidFill>
                <a:srgbClr val="000000"/>
              </a:solidFill>
              <a:latin typeface="Raleway"/>
              <a:ea typeface="Raleway"/>
              <a:cs typeface="Raleway"/>
              <a:sym typeface="Raleway"/>
            </a:endParaRPr>
          </a:p>
          <a:p>
            <a:pPr marL="457200" marR="0" lvl="0" indent="0" algn="l" rtl="0">
              <a:lnSpc>
                <a:spcPct val="115000"/>
              </a:lnSpc>
              <a:spcBef>
                <a:spcPts val="0"/>
              </a:spcBef>
              <a:spcAft>
                <a:spcPts val="0"/>
              </a:spcAft>
              <a:buNone/>
            </a:pPr>
            <a:endParaRPr sz="1000">
              <a:solidFill>
                <a:srgbClr val="000000"/>
              </a:solidFill>
              <a:latin typeface="Raleway"/>
              <a:ea typeface="Raleway"/>
              <a:cs typeface="Raleway"/>
              <a:sym typeface="Raleway"/>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0"/>
          <p:cNvSpPr txBox="1">
            <a:spLocks noGrp="1"/>
          </p:cNvSpPr>
          <p:nvPr>
            <p:ph type="title"/>
          </p:nvPr>
        </p:nvSpPr>
        <p:spPr>
          <a:xfrm>
            <a:off x="792900" y="1531675"/>
            <a:ext cx="3336300" cy="849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ХОРИЗОНТАЛНО</a:t>
            </a:r>
            <a:endParaRPr/>
          </a:p>
          <a:p>
            <a:pPr marL="0" lvl="0" indent="0" algn="l" rtl="0">
              <a:spcBef>
                <a:spcPts val="0"/>
              </a:spcBef>
              <a:spcAft>
                <a:spcPts val="0"/>
              </a:spcAft>
              <a:buNone/>
            </a:pPr>
            <a:r>
              <a:rPr lang="en"/>
              <a:t>ЗАКОНОДАТЕСТВО</a:t>
            </a:r>
            <a:endParaRPr/>
          </a:p>
        </p:txBody>
      </p:sp>
      <p:sp>
        <p:nvSpPr>
          <p:cNvPr id="402" name="Google Shape;402;p50"/>
          <p:cNvSpPr txBox="1">
            <a:spLocks noGrp="1"/>
          </p:cNvSpPr>
          <p:nvPr>
            <p:ph type="body" idx="2"/>
          </p:nvPr>
        </p:nvSpPr>
        <p:spPr>
          <a:xfrm>
            <a:off x="4789950" y="916450"/>
            <a:ext cx="4354200" cy="38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Raleway"/>
                <a:ea typeface="Raleway"/>
                <a:cs typeface="Raleway"/>
                <a:sym typeface="Raleway"/>
              </a:rPr>
              <a:t>Законодателен акт за цифровите пазари</a:t>
            </a:r>
            <a:endParaRPr sz="1600" b="1">
              <a:latin typeface="Raleway"/>
              <a:ea typeface="Raleway"/>
              <a:cs typeface="Raleway"/>
              <a:sym typeface="Raleway"/>
            </a:endParaRPr>
          </a:p>
          <a:p>
            <a:pPr marL="0" lvl="0" indent="0" algn="l" rtl="0">
              <a:spcBef>
                <a:spcPts val="0"/>
              </a:spcBef>
              <a:spcAft>
                <a:spcPts val="0"/>
              </a:spcAft>
              <a:buNone/>
            </a:pPr>
            <a:endParaRPr sz="1100" b="1">
              <a:latin typeface="Raleway"/>
              <a:ea typeface="Raleway"/>
              <a:cs typeface="Raleway"/>
              <a:sym typeface="Raleway"/>
            </a:endParaRPr>
          </a:p>
          <a:p>
            <a:pPr marL="457200" marR="0" lvl="0" indent="-323850" algn="l" rtl="0">
              <a:lnSpc>
                <a:spcPct val="115000"/>
              </a:lnSpc>
              <a:spcBef>
                <a:spcPts val="0"/>
              </a:spcBef>
              <a:spcAft>
                <a:spcPts val="0"/>
              </a:spcAft>
              <a:buSzPts val="1500"/>
              <a:buFont typeface="Raleway"/>
              <a:buChar char="●"/>
            </a:pPr>
            <a:r>
              <a:rPr lang="en" sz="1100">
                <a:solidFill>
                  <a:srgbClr val="000000"/>
                </a:solidFill>
                <a:latin typeface="Raleway"/>
                <a:ea typeface="Raleway"/>
                <a:cs typeface="Raleway"/>
                <a:sym typeface="Raleway"/>
              </a:rPr>
              <a:t>Общо понятие – „Онлайн посредническа услуга“ </a:t>
            </a:r>
            <a:endParaRPr sz="11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за пръв път в </a:t>
            </a:r>
            <a:r>
              <a:rPr lang="en" sz="1000" i="1">
                <a:solidFill>
                  <a:srgbClr val="000000"/>
                </a:solidFill>
                <a:latin typeface="Raleway"/>
                <a:ea typeface="Raleway"/>
                <a:cs typeface="Raleway"/>
                <a:sym typeface="Raleway"/>
              </a:rPr>
              <a:t>acquis</a:t>
            </a:r>
            <a:r>
              <a:rPr lang="en" sz="1000">
                <a:solidFill>
                  <a:srgbClr val="000000"/>
                </a:solidFill>
                <a:latin typeface="Raleway"/>
                <a:ea typeface="Raleway"/>
                <a:cs typeface="Raleway"/>
                <a:sym typeface="Raleway"/>
              </a:rPr>
              <a:t> </a:t>
            </a:r>
            <a:endParaRPr sz="10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трябва да предоставя основна платформена услуга </a:t>
            </a:r>
            <a:endParaRPr sz="1200">
              <a:solidFill>
                <a:srgbClr val="000000"/>
              </a:solidFill>
              <a:latin typeface="Raleway"/>
              <a:ea typeface="Raleway"/>
              <a:cs typeface="Raleway"/>
              <a:sym typeface="Raleway"/>
            </a:endParaRPr>
          </a:p>
          <a:p>
            <a:pPr marL="457200" marR="0" lvl="0" indent="-317500" algn="l" rtl="0">
              <a:lnSpc>
                <a:spcPct val="115000"/>
              </a:lnSpc>
              <a:spcBef>
                <a:spcPts val="0"/>
              </a:spcBef>
              <a:spcAft>
                <a:spcPts val="0"/>
              </a:spcAft>
              <a:buSzPts val="1400"/>
              <a:buFont typeface="Raleway"/>
              <a:buChar char="●"/>
            </a:pPr>
            <a:r>
              <a:rPr lang="en" sz="1100">
                <a:solidFill>
                  <a:srgbClr val="000000"/>
                </a:solidFill>
                <a:latin typeface="Raleway"/>
                <a:ea typeface="Raleway"/>
                <a:cs typeface="Raleway"/>
                <a:sym typeface="Raleway"/>
              </a:rPr>
              <a:t>Gatekeepers - „контролиращо достъпа предприятие“ в икономиката на онлайн платформите</a:t>
            </a:r>
            <a:endParaRPr sz="11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Размер, оказващ въздействие върху вътрешния пазар (определен годишен оборот в ЕИП)</a:t>
            </a:r>
            <a:endParaRPr sz="10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предоставя основна платформена услуга в поне три държави на ЕС;</a:t>
            </a:r>
            <a:endParaRPr sz="10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над 45 милиона активни крайни ползватели месечно/над 10 000 установени в ЕС активни бизнес ползватели годишно;</a:t>
            </a:r>
            <a:endParaRPr sz="1000">
              <a:solidFill>
                <a:srgbClr val="000000"/>
              </a:solidFill>
              <a:latin typeface="Raleway"/>
              <a:ea typeface="Raleway"/>
              <a:cs typeface="Raleway"/>
              <a:sym typeface="Raleway"/>
            </a:endParaRPr>
          </a:p>
          <a:p>
            <a:pPr marL="914400" marR="0" lvl="1" indent="-317500" algn="l" rtl="0">
              <a:lnSpc>
                <a:spcPct val="115000"/>
              </a:lnSpc>
              <a:spcBef>
                <a:spcPts val="0"/>
              </a:spcBef>
              <a:spcAft>
                <a:spcPts val="0"/>
              </a:spcAft>
              <a:buSzPts val="1400"/>
              <a:buFont typeface="Raleway"/>
              <a:buChar char="○"/>
            </a:pPr>
            <a:r>
              <a:rPr lang="en" sz="1000">
                <a:solidFill>
                  <a:srgbClr val="000000"/>
                </a:solidFill>
                <a:latin typeface="Raleway"/>
                <a:ea typeface="Raleway"/>
                <a:cs typeface="Raleway"/>
                <a:sym typeface="Raleway"/>
              </a:rPr>
              <a:t>Наложило се и трайно установено положение - последните три години.</a:t>
            </a:r>
            <a:endParaRPr sz="1000">
              <a:solidFill>
                <a:srgbClr val="000000"/>
              </a:solidFill>
              <a:latin typeface="Raleway"/>
              <a:ea typeface="Raleway"/>
              <a:cs typeface="Raleway"/>
              <a:sym typeface="Raleway"/>
            </a:endParaRPr>
          </a:p>
          <a:p>
            <a:pPr marL="457200" marR="0" lvl="0" indent="-298450" algn="l" rtl="0">
              <a:lnSpc>
                <a:spcPct val="115000"/>
              </a:lnSpc>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Списък от забранени и разрешени действия (позитивни задължения)</a:t>
            </a:r>
            <a:endParaRPr sz="1100">
              <a:solidFill>
                <a:srgbClr val="000000"/>
              </a:solidFill>
              <a:latin typeface="Raleway"/>
              <a:ea typeface="Raleway"/>
              <a:cs typeface="Raleway"/>
              <a:sym typeface="Raleway"/>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1"/>
          <p:cNvSpPr txBox="1">
            <a:spLocks noGrp="1"/>
          </p:cNvSpPr>
          <p:nvPr>
            <p:ph type="title"/>
          </p:nvPr>
        </p:nvSpPr>
        <p:spPr>
          <a:xfrm>
            <a:off x="965725" y="1531675"/>
            <a:ext cx="3163500" cy="659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СЕКТОРНО</a:t>
            </a:r>
            <a:endParaRPr/>
          </a:p>
          <a:p>
            <a:pPr marL="0" lvl="0" indent="0" algn="l" rtl="0">
              <a:spcBef>
                <a:spcPts val="0"/>
              </a:spcBef>
              <a:spcAft>
                <a:spcPts val="0"/>
              </a:spcAft>
              <a:buNone/>
            </a:pPr>
            <a:r>
              <a:rPr lang="en"/>
              <a:t>ЗАКОНОДАТЕСТВО</a:t>
            </a:r>
            <a:endParaRPr/>
          </a:p>
        </p:txBody>
      </p:sp>
      <p:sp>
        <p:nvSpPr>
          <p:cNvPr id="408" name="Google Shape;408;p51"/>
          <p:cNvSpPr txBox="1">
            <a:spLocks noGrp="1"/>
          </p:cNvSpPr>
          <p:nvPr>
            <p:ph type="body" idx="2"/>
          </p:nvPr>
        </p:nvSpPr>
        <p:spPr>
          <a:xfrm>
            <a:off x="4763125" y="645000"/>
            <a:ext cx="4506900" cy="43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400" b="1">
                <a:solidFill>
                  <a:schemeClr val="dk1"/>
                </a:solidFill>
                <a:latin typeface="Raleway"/>
                <a:ea typeface="Raleway"/>
                <a:cs typeface="Raleway"/>
                <a:sym typeface="Raleway"/>
              </a:rPr>
              <a:t>Директива 2011/93/EС</a:t>
            </a:r>
            <a:r>
              <a:rPr lang="en" sz="1400">
                <a:solidFill>
                  <a:schemeClr val="dk2"/>
                </a:solidFill>
                <a:latin typeface="Raleway"/>
                <a:ea typeface="Raleway"/>
                <a:cs typeface="Raleway"/>
                <a:sym typeface="Raleway"/>
              </a:rPr>
              <a:t> </a:t>
            </a:r>
            <a:r>
              <a:rPr lang="en" sz="1400">
                <a:solidFill>
                  <a:schemeClr val="dk2"/>
                </a:solidFill>
                <a:highlight>
                  <a:srgbClr val="FFFFFF"/>
                </a:highlight>
                <a:latin typeface="Raleway"/>
                <a:ea typeface="Raleway"/>
                <a:cs typeface="Raleway"/>
                <a:sym typeface="Raleway"/>
              </a:rPr>
              <a:t>относно борбата със сексуалното насилие и със сексуалната експлоатация на деца (ЗЕТ)</a:t>
            </a:r>
            <a:endParaRPr sz="1400">
              <a:solidFill>
                <a:schemeClr val="dk2"/>
              </a:solidFill>
              <a:highlight>
                <a:srgbClr val="FFFFFF"/>
              </a:highlight>
              <a:latin typeface="Raleway"/>
              <a:ea typeface="Raleway"/>
              <a:cs typeface="Raleway"/>
              <a:sym typeface="Raleway"/>
            </a:endParaRPr>
          </a:p>
          <a:p>
            <a:pPr marL="0" lvl="0" indent="0" algn="l" rtl="0">
              <a:spcBef>
                <a:spcPts val="1200"/>
              </a:spcBef>
              <a:spcAft>
                <a:spcPts val="0"/>
              </a:spcAft>
              <a:buNone/>
            </a:pPr>
            <a:r>
              <a:rPr lang="en" sz="1400" b="1">
                <a:solidFill>
                  <a:schemeClr val="dk1"/>
                </a:solidFill>
                <a:latin typeface="Raleway"/>
                <a:ea typeface="Raleway"/>
                <a:cs typeface="Raleway"/>
                <a:sym typeface="Raleway"/>
              </a:rPr>
              <a:t>Регламент 2016/679 (GDPR)</a:t>
            </a:r>
            <a:r>
              <a:rPr lang="en" sz="1400">
                <a:solidFill>
                  <a:schemeClr val="dk2"/>
                </a:solidFill>
                <a:highlight>
                  <a:srgbClr val="FFFFFF"/>
                </a:highlight>
                <a:latin typeface="Raleway"/>
                <a:ea typeface="Raleway"/>
                <a:cs typeface="Raleway"/>
                <a:sym typeface="Raleway"/>
              </a:rPr>
              <a:t> (Съображение 73)</a:t>
            </a:r>
            <a:endParaRPr sz="1400">
              <a:solidFill>
                <a:schemeClr val="dk2"/>
              </a:solidFill>
              <a:highlight>
                <a:srgbClr val="FFFFFF"/>
              </a:highlight>
              <a:latin typeface="Raleway"/>
              <a:ea typeface="Raleway"/>
              <a:cs typeface="Raleway"/>
              <a:sym typeface="Raleway"/>
            </a:endParaRPr>
          </a:p>
          <a:p>
            <a:pPr marL="457200" lvl="0" indent="0" algn="l" rtl="0">
              <a:spcBef>
                <a:spcPts val="1200"/>
              </a:spcBef>
              <a:spcAft>
                <a:spcPts val="0"/>
              </a:spcAft>
              <a:buNone/>
            </a:pPr>
            <a:r>
              <a:rPr lang="en" sz="1100">
                <a:solidFill>
                  <a:schemeClr val="dk2"/>
                </a:solidFill>
                <a:highlight>
                  <a:srgbClr val="FFFFFF"/>
                </a:highlight>
                <a:latin typeface="Raleway"/>
                <a:ea typeface="Raleway"/>
                <a:cs typeface="Raleway"/>
                <a:sym typeface="Raleway"/>
              </a:rPr>
              <a:t>+ Google Spain (</a:t>
            </a:r>
            <a:r>
              <a:rPr lang="en" sz="1100" b="1">
                <a:solidFill>
                  <a:schemeClr val="hlink"/>
                </a:solidFill>
                <a:highlight>
                  <a:srgbClr val="FFFFFF"/>
                </a:highlight>
                <a:uFill>
                  <a:noFill/>
                </a:uFill>
                <a:latin typeface="Raleway"/>
                <a:ea typeface="Raleway"/>
                <a:cs typeface="Raleway"/>
                <a:sym typeface="Raleway"/>
                <a:hlinkClick r:id="rId3"/>
              </a:rPr>
              <a:t>C‐131/12</a:t>
            </a:r>
            <a:r>
              <a:rPr lang="en" sz="1100">
                <a:solidFill>
                  <a:schemeClr val="dk2"/>
                </a:solidFill>
                <a:highlight>
                  <a:srgbClr val="FFFFFF"/>
                </a:highlight>
                <a:latin typeface="Raleway"/>
                <a:ea typeface="Raleway"/>
                <a:cs typeface="Raleway"/>
                <a:sym typeface="Raleway"/>
              </a:rPr>
              <a:t>)</a:t>
            </a:r>
            <a:endParaRPr sz="900">
              <a:solidFill>
                <a:srgbClr val="000000"/>
              </a:solidFill>
              <a:latin typeface="Arial"/>
              <a:ea typeface="Arial"/>
              <a:cs typeface="Arial"/>
              <a:sym typeface="Arial"/>
            </a:endParaRPr>
          </a:p>
          <a:p>
            <a:pPr marL="0" lvl="0" indent="0" algn="l" rtl="0">
              <a:spcBef>
                <a:spcPts val="1200"/>
              </a:spcBef>
              <a:spcAft>
                <a:spcPts val="0"/>
              </a:spcAft>
              <a:buNone/>
            </a:pPr>
            <a:r>
              <a:rPr lang="en" sz="1400" b="1">
                <a:solidFill>
                  <a:schemeClr val="dk1"/>
                </a:solidFill>
                <a:latin typeface="Raleway"/>
                <a:ea typeface="Raleway"/>
                <a:cs typeface="Raleway"/>
                <a:sym typeface="Raleway"/>
              </a:rPr>
              <a:t>Директива 2018/1808/EС</a:t>
            </a:r>
            <a:r>
              <a:rPr lang="en" sz="1400">
                <a:solidFill>
                  <a:schemeClr val="dk2"/>
                </a:solidFill>
                <a:latin typeface="Raleway"/>
                <a:ea typeface="Raleway"/>
                <a:cs typeface="Raleway"/>
                <a:sym typeface="Raleway"/>
              </a:rPr>
              <a:t> </a:t>
            </a:r>
            <a:r>
              <a:rPr lang="en" sz="1400">
                <a:solidFill>
                  <a:schemeClr val="dk2"/>
                </a:solidFill>
                <a:highlight>
                  <a:srgbClr val="FFFFFF"/>
                </a:highlight>
                <a:latin typeface="Raleway"/>
                <a:ea typeface="Raleway"/>
                <a:cs typeface="Raleway"/>
                <a:sym typeface="Raleway"/>
              </a:rPr>
              <a:t>за аудиовизуалните медийни услуги (ЗРТ)</a:t>
            </a:r>
            <a:endParaRPr sz="1400">
              <a:solidFill>
                <a:schemeClr val="dk2"/>
              </a:solidFill>
              <a:highlight>
                <a:srgbClr val="FFFFFF"/>
              </a:highlight>
              <a:latin typeface="Raleway"/>
              <a:ea typeface="Raleway"/>
              <a:cs typeface="Raleway"/>
              <a:sym typeface="Raleway"/>
            </a:endParaRPr>
          </a:p>
          <a:p>
            <a:pPr marL="457200" marR="0" lvl="0" indent="-298450" algn="l" rtl="0">
              <a:lnSpc>
                <a:spcPct val="115000"/>
              </a:lnSpc>
              <a:spcBef>
                <a:spcPts val="1200"/>
              </a:spcBef>
              <a:spcAft>
                <a:spcPts val="0"/>
              </a:spcAft>
              <a:buClr>
                <a:schemeClr val="dk2"/>
              </a:buClr>
              <a:buSzPts val="1100"/>
              <a:buFont typeface="Raleway"/>
              <a:buChar char="●"/>
            </a:pPr>
            <a:r>
              <a:rPr lang="en" sz="1100">
                <a:solidFill>
                  <a:schemeClr val="dk2"/>
                </a:solidFill>
                <a:highlight>
                  <a:srgbClr val="FFFFFF"/>
                </a:highlight>
                <a:latin typeface="Raleway"/>
                <a:ea typeface="Raleway"/>
                <a:cs typeface="Raleway"/>
                <a:sym typeface="Raleway"/>
              </a:rPr>
              <a:t>платформи за видео по заявка и </a:t>
            </a:r>
            <a:endParaRPr sz="1100">
              <a:solidFill>
                <a:schemeClr val="dk2"/>
              </a:solidFill>
              <a:highlight>
                <a:srgbClr val="FFFFFF"/>
              </a:highlight>
              <a:latin typeface="Raleway"/>
              <a:ea typeface="Raleway"/>
              <a:cs typeface="Raleway"/>
              <a:sym typeface="Raleway"/>
            </a:endParaRPr>
          </a:p>
          <a:p>
            <a:pPr marL="457200" marR="0" lvl="0" indent="-298450" algn="l" rtl="0">
              <a:lnSpc>
                <a:spcPct val="115000"/>
              </a:lnSpc>
              <a:spcBef>
                <a:spcPts val="0"/>
              </a:spcBef>
              <a:spcAft>
                <a:spcPts val="0"/>
              </a:spcAft>
              <a:buClr>
                <a:schemeClr val="dk2"/>
              </a:buClr>
              <a:buSzPts val="1100"/>
              <a:buFont typeface="Raleway"/>
              <a:buChar char="●"/>
            </a:pPr>
            <a:r>
              <a:rPr lang="en" sz="1100">
                <a:solidFill>
                  <a:schemeClr val="dk2"/>
                </a:solidFill>
                <a:highlight>
                  <a:srgbClr val="FFFFFF"/>
                </a:highlight>
                <a:latin typeface="Raleway"/>
                <a:ea typeface="Raleway"/>
                <a:cs typeface="Raleway"/>
                <a:sym typeface="Raleway"/>
              </a:rPr>
              <a:t>платформи за споделяне на видеоклипове</a:t>
            </a:r>
            <a:endParaRPr sz="1400">
              <a:solidFill>
                <a:schemeClr val="dk2"/>
              </a:solidFill>
              <a:highlight>
                <a:srgbClr val="FFFFFF"/>
              </a:highlight>
              <a:latin typeface="Raleway"/>
              <a:ea typeface="Raleway"/>
              <a:cs typeface="Raleway"/>
              <a:sym typeface="Raleway"/>
            </a:endParaRPr>
          </a:p>
          <a:p>
            <a:pPr marL="0" marR="0" lvl="0" indent="0" algn="l" rtl="0">
              <a:lnSpc>
                <a:spcPct val="115000"/>
              </a:lnSpc>
              <a:spcBef>
                <a:spcPts val="1200"/>
              </a:spcBef>
              <a:spcAft>
                <a:spcPts val="0"/>
              </a:spcAft>
              <a:buClr>
                <a:schemeClr val="dk2"/>
              </a:buClr>
              <a:buSzPts val="1100"/>
              <a:buFont typeface="Arial"/>
              <a:buNone/>
            </a:pPr>
            <a:r>
              <a:rPr lang="en" sz="1400" b="1">
                <a:solidFill>
                  <a:schemeClr val="dk1"/>
                </a:solidFill>
                <a:latin typeface="Raleway"/>
                <a:ea typeface="Raleway"/>
                <a:cs typeface="Raleway"/>
                <a:sym typeface="Raleway"/>
              </a:rPr>
              <a:t>Директива 2019/790/EС</a:t>
            </a:r>
            <a:r>
              <a:rPr lang="en" sz="1400">
                <a:solidFill>
                  <a:schemeClr val="dk2"/>
                </a:solidFill>
                <a:latin typeface="Raleway"/>
                <a:ea typeface="Raleway"/>
                <a:cs typeface="Raleway"/>
                <a:sym typeface="Raleway"/>
              </a:rPr>
              <a:t> </a:t>
            </a:r>
            <a:r>
              <a:rPr lang="en" sz="1400">
                <a:solidFill>
                  <a:schemeClr val="dk2"/>
                </a:solidFill>
                <a:highlight>
                  <a:srgbClr val="FFFFFF"/>
                </a:highlight>
                <a:latin typeface="Raleway"/>
                <a:ea typeface="Raleway"/>
                <a:cs typeface="Raleway"/>
                <a:sym typeface="Raleway"/>
              </a:rPr>
              <a:t>относно авторското право в цифровия единен пазар (ЗАПСП)</a:t>
            </a:r>
            <a:endParaRPr sz="1400">
              <a:solidFill>
                <a:schemeClr val="dk2"/>
              </a:solidFill>
              <a:highlight>
                <a:srgbClr val="FFFFFF"/>
              </a:highlight>
              <a:latin typeface="Raleway"/>
              <a:ea typeface="Raleway"/>
              <a:cs typeface="Raleway"/>
              <a:sym typeface="Raleway"/>
            </a:endParaRPr>
          </a:p>
          <a:p>
            <a:pPr marL="0" lvl="0" indent="0" algn="l" rtl="0">
              <a:spcBef>
                <a:spcPts val="1200"/>
              </a:spcBef>
              <a:spcAft>
                <a:spcPts val="1200"/>
              </a:spcAft>
              <a:buClr>
                <a:schemeClr val="dk2"/>
              </a:buClr>
              <a:buSzPts val="1100"/>
              <a:buFont typeface="Arial"/>
              <a:buNone/>
            </a:pPr>
            <a:r>
              <a:rPr lang="en" sz="1400" b="1">
                <a:solidFill>
                  <a:schemeClr val="dk1"/>
                </a:solidFill>
                <a:latin typeface="Raleway"/>
                <a:ea typeface="Raleway"/>
                <a:cs typeface="Raleway"/>
                <a:sym typeface="Raleway"/>
              </a:rPr>
              <a:t>Регламент (ЕС) 2021/784</a:t>
            </a:r>
            <a:r>
              <a:rPr lang="en" sz="1400">
                <a:solidFill>
                  <a:schemeClr val="dk2"/>
                </a:solidFill>
                <a:highlight>
                  <a:srgbClr val="FFFFFF"/>
                </a:highlight>
                <a:latin typeface="Raleway"/>
                <a:ea typeface="Raleway"/>
                <a:cs typeface="Raleway"/>
                <a:sym typeface="Raleway"/>
              </a:rPr>
              <a:t> относно справянето с разпространението на терористично съдържание онлайн</a:t>
            </a:r>
            <a:endParaRPr sz="1400">
              <a:solidFill>
                <a:schemeClr val="dk2"/>
              </a:solidFill>
              <a:latin typeface="Raleway"/>
              <a:ea typeface="Raleway"/>
              <a:cs typeface="Raleway"/>
              <a:sym typeface="Raleway"/>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title"/>
          </p:nvPr>
        </p:nvSpPr>
        <p:spPr>
          <a:xfrm>
            <a:off x="965725" y="1531675"/>
            <a:ext cx="3163500" cy="659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ПРЕДСТОЯЩО</a:t>
            </a:r>
            <a:endParaRPr/>
          </a:p>
        </p:txBody>
      </p:sp>
      <p:sp>
        <p:nvSpPr>
          <p:cNvPr id="414" name="Google Shape;414;p52"/>
          <p:cNvSpPr txBox="1">
            <a:spLocks noGrp="1"/>
          </p:cNvSpPr>
          <p:nvPr>
            <p:ph type="body" idx="2"/>
          </p:nvPr>
        </p:nvSpPr>
        <p:spPr>
          <a:xfrm>
            <a:off x="4763125" y="645000"/>
            <a:ext cx="4506900" cy="40770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100"/>
              <a:buFont typeface="Arial"/>
              <a:buNone/>
            </a:pPr>
            <a:r>
              <a:rPr lang="en" b="1">
                <a:solidFill>
                  <a:schemeClr val="dk1"/>
                </a:solidFill>
                <a:highlight>
                  <a:srgbClr val="FFFFFF"/>
                </a:highlight>
                <a:latin typeface="Raleway"/>
                <a:ea typeface="Raleway"/>
                <a:cs typeface="Raleway"/>
                <a:sym typeface="Raleway"/>
              </a:rPr>
              <a:t>Европейския акт за свободата на медиите </a:t>
            </a:r>
            <a:r>
              <a:rPr lang="en">
                <a:solidFill>
                  <a:schemeClr val="dk2"/>
                </a:solidFill>
                <a:highlight>
                  <a:srgbClr val="FFFFFF"/>
                </a:highlight>
                <a:latin typeface="Raleway"/>
                <a:ea typeface="Raleway"/>
                <a:cs typeface="Raleway"/>
                <a:sym typeface="Raleway"/>
              </a:rPr>
              <a:t>- EMFA (Регламент за създаване на обща рамка за медийните услуги на вътрешния пазар)</a:t>
            </a:r>
            <a:endParaRPr>
              <a:solidFill>
                <a:schemeClr val="dk2"/>
              </a:solidFill>
              <a:highlight>
                <a:srgbClr val="FFFFFF"/>
              </a:highlight>
              <a:latin typeface="Raleway"/>
              <a:ea typeface="Raleway"/>
              <a:cs typeface="Raleway"/>
              <a:sym typeface="Raleway"/>
            </a:endParaRPr>
          </a:p>
          <a:p>
            <a:pPr marL="457200" lvl="0" indent="-292100" algn="l" rtl="0">
              <a:spcBef>
                <a:spcPts val="1200"/>
              </a:spcBef>
              <a:spcAft>
                <a:spcPts val="0"/>
              </a:spcAft>
              <a:buClr>
                <a:srgbClr val="000000"/>
              </a:buClr>
              <a:buSzPts val="1000"/>
              <a:buFont typeface="Arial"/>
              <a:buChar char="●"/>
            </a:pPr>
            <a:r>
              <a:rPr lang="en" sz="1100">
                <a:solidFill>
                  <a:schemeClr val="dk2"/>
                </a:solidFill>
                <a:highlight>
                  <a:srgbClr val="FFFFFF"/>
                </a:highlight>
                <a:latin typeface="Raleway"/>
                <a:ea typeface="Raleway"/>
                <a:cs typeface="Raleway"/>
                <a:sym typeface="Raleway"/>
              </a:rPr>
              <a:t>Засилване на регулаторното сътрудничество и сближаване</a:t>
            </a:r>
            <a:endParaRPr sz="1000" b="1">
              <a:solidFill>
                <a:srgbClr val="000000"/>
              </a:solidFill>
              <a:latin typeface="Arial"/>
              <a:ea typeface="Arial"/>
              <a:cs typeface="Arial"/>
              <a:sym typeface="Arial"/>
            </a:endParaRPr>
          </a:p>
          <a:p>
            <a:pPr marL="457200" marR="0" lvl="0" indent="-298450" algn="l" rtl="0">
              <a:lnSpc>
                <a:spcPct val="115000"/>
              </a:lnSpc>
              <a:spcBef>
                <a:spcPts val="0"/>
              </a:spcBef>
              <a:spcAft>
                <a:spcPts val="0"/>
              </a:spcAft>
              <a:buClr>
                <a:schemeClr val="dk2"/>
              </a:buClr>
              <a:buSzPts val="1100"/>
              <a:buFont typeface="Raleway"/>
              <a:buChar char="●"/>
            </a:pPr>
            <a:r>
              <a:rPr lang="en" sz="1100">
                <a:solidFill>
                  <a:schemeClr val="dk2"/>
                </a:solidFill>
                <a:highlight>
                  <a:srgbClr val="FFFFFF"/>
                </a:highlight>
                <a:latin typeface="Raleway"/>
                <a:ea typeface="Raleway"/>
                <a:cs typeface="Raleway"/>
                <a:sym typeface="Raleway"/>
              </a:rPr>
              <a:t>Създаване на Европейски съвет за медийни услуги</a:t>
            </a:r>
            <a:endParaRPr sz="1100">
              <a:solidFill>
                <a:schemeClr val="dk2"/>
              </a:solidFill>
              <a:highlight>
                <a:srgbClr val="FFFFFF"/>
              </a:highlight>
              <a:latin typeface="Raleway"/>
              <a:ea typeface="Raleway"/>
              <a:cs typeface="Raleway"/>
              <a:sym typeface="Raleway"/>
            </a:endParaRPr>
          </a:p>
          <a:p>
            <a:pPr marL="0" marR="0" lvl="0" indent="0" algn="l" rtl="0">
              <a:lnSpc>
                <a:spcPct val="115000"/>
              </a:lnSpc>
              <a:spcBef>
                <a:spcPts val="1200"/>
              </a:spcBef>
              <a:spcAft>
                <a:spcPts val="0"/>
              </a:spcAft>
              <a:buNone/>
            </a:pPr>
            <a:r>
              <a:rPr lang="en" b="1">
                <a:solidFill>
                  <a:schemeClr val="dk1"/>
                </a:solidFill>
                <a:latin typeface="Raleway"/>
                <a:ea typeface="Raleway"/>
                <a:cs typeface="Raleway"/>
                <a:sym typeface="Raleway"/>
              </a:rPr>
              <a:t>Регламент относно прозрачността и таргетирането на политическото рекламиране </a:t>
            </a:r>
            <a:r>
              <a:rPr lang="en">
                <a:solidFill>
                  <a:schemeClr val="dk2"/>
                </a:solidFill>
                <a:highlight>
                  <a:srgbClr val="FFFFFF"/>
                </a:highlight>
                <a:latin typeface="Raleway"/>
                <a:ea typeface="Raleway"/>
                <a:cs typeface="Raleway"/>
                <a:sym typeface="Raleway"/>
              </a:rPr>
              <a:t>(предложение на Комисията </a:t>
            </a:r>
            <a:r>
              <a:rPr lang="en" b="1">
                <a:solidFill>
                  <a:schemeClr val="hlink"/>
                </a:solidFill>
                <a:highlight>
                  <a:srgbClr val="FFFFFF"/>
                </a:highlight>
                <a:uFill>
                  <a:noFill/>
                </a:uFill>
                <a:latin typeface="Raleway"/>
                <a:ea typeface="Raleway"/>
                <a:cs typeface="Raleway"/>
                <a:sym typeface="Raleway"/>
                <a:hlinkClick r:id="rId3"/>
              </a:rPr>
              <a:t>COM(2021) 731 final</a:t>
            </a:r>
            <a:r>
              <a:rPr lang="en">
                <a:solidFill>
                  <a:schemeClr val="dk2"/>
                </a:solidFill>
                <a:highlight>
                  <a:srgbClr val="FFFFFF"/>
                </a:highlight>
                <a:latin typeface="Raleway"/>
                <a:ea typeface="Raleway"/>
                <a:cs typeface="Raleway"/>
                <a:sym typeface="Raleway"/>
              </a:rPr>
              <a:t>)</a:t>
            </a:r>
            <a:endParaRPr>
              <a:solidFill>
                <a:schemeClr val="dk2"/>
              </a:solidFill>
              <a:highlight>
                <a:srgbClr val="FFFFFF"/>
              </a:highlight>
              <a:latin typeface="Raleway"/>
              <a:ea typeface="Raleway"/>
              <a:cs typeface="Raleway"/>
              <a:sym typeface="Raleway"/>
            </a:endParaRPr>
          </a:p>
          <a:p>
            <a:pPr marL="457200" marR="0" lvl="0" indent="-298450" algn="l" rtl="0">
              <a:lnSpc>
                <a:spcPct val="115000"/>
              </a:lnSpc>
              <a:spcBef>
                <a:spcPts val="1200"/>
              </a:spcBef>
              <a:spcAft>
                <a:spcPts val="0"/>
              </a:spcAft>
              <a:buClr>
                <a:schemeClr val="dk2"/>
              </a:buClr>
              <a:buSzPts val="1100"/>
              <a:buFont typeface="Raleway"/>
              <a:buChar char="●"/>
            </a:pPr>
            <a:r>
              <a:rPr lang="en" sz="1100">
                <a:solidFill>
                  <a:schemeClr val="dk2"/>
                </a:solidFill>
                <a:highlight>
                  <a:srgbClr val="FFFFFF"/>
                </a:highlight>
                <a:latin typeface="Raleway"/>
                <a:ea typeface="Raleway"/>
                <a:cs typeface="Raleway"/>
                <a:sym typeface="Raleway"/>
              </a:rPr>
              <a:t>прозрачност за доставчиците на политическо рекламиране и свързаните с него услуги</a:t>
            </a:r>
            <a:endParaRPr sz="1100">
              <a:solidFill>
                <a:schemeClr val="dk2"/>
              </a:solidFill>
              <a:highlight>
                <a:srgbClr val="FFFFFF"/>
              </a:highlight>
              <a:latin typeface="Raleway"/>
              <a:ea typeface="Raleway"/>
              <a:cs typeface="Raleway"/>
              <a:sym typeface="Raleway"/>
            </a:endParaRPr>
          </a:p>
          <a:p>
            <a:pPr marL="457200" marR="0" lvl="0" indent="-298450" algn="l" rtl="0">
              <a:lnSpc>
                <a:spcPct val="115000"/>
              </a:lnSpc>
              <a:spcBef>
                <a:spcPts val="0"/>
              </a:spcBef>
              <a:spcAft>
                <a:spcPts val="0"/>
              </a:spcAft>
              <a:buClr>
                <a:schemeClr val="dk2"/>
              </a:buClr>
              <a:buSzPts val="1100"/>
              <a:buFont typeface="Raleway"/>
              <a:buChar char="●"/>
            </a:pPr>
            <a:r>
              <a:rPr lang="en" sz="1100">
                <a:solidFill>
                  <a:schemeClr val="dk2"/>
                </a:solidFill>
                <a:highlight>
                  <a:srgbClr val="FFFFFF"/>
                </a:highlight>
                <a:latin typeface="Raleway"/>
                <a:ea typeface="Raleway"/>
                <a:cs typeface="Raleway"/>
                <a:sym typeface="Raleway"/>
              </a:rPr>
              <a:t>правила относно използването на техники за </a:t>
            </a:r>
            <a:r>
              <a:rPr lang="en" sz="1100">
                <a:solidFill>
                  <a:schemeClr val="dk2"/>
                </a:solidFill>
                <a:highlight>
                  <a:schemeClr val="accent4"/>
                </a:highlight>
                <a:latin typeface="Raleway"/>
                <a:ea typeface="Raleway"/>
                <a:cs typeface="Raleway"/>
                <a:sym typeface="Raleway"/>
              </a:rPr>
              <a:t>таргетиране</a:t>
            </a:r>
            <a:r>
              <a:rPr lang="en" sz="1100">
                <a:solidFill>
                  <a:schemeClr val="dk2"/>
                </a:solidFill>
                <a:highlight>
                  <a:srgbClr val="FFFFFF"/>
                </a:highlight>
                <a:latin typeface="Raleway"/>
                <a:ea typeface="Raleway"/>
                <a:cs typeface="Raleway"/>
                <a:sym typeface="Raleway"/>
              </a:rPr>
              <a:t> и </a:t>
            </a:r>
            <a:r>
              <a:rPr lang="en" sz="1100">
                <a:solidFill>
                  <a:schemeClr val="dk2"/>
                </a:solidFill>
                <a:highlight>
                  <a:schemeClr val="accent6"/>
                </a:highlight>
                <a:latin typeface="Raleway"/>
                <a:ea typeface="Raleway"/>
                <a:cs typeface="Raleway"/>
                <a:sym typeface="Raleway"/>
              </a:rPr>
              <a:t>усилване</a:t>
            </a:r>
            <a:r>
              <a:rPr lang="en" sz="1100">
                <a:solidFill>
                  <a:schemeClr val="dk2"/>
                </a:solidFill>
                <a:highlight>
                  <a:srgbClr val="FFFFFF"/>
                </a:highlight>
                <a:latin typeface="Raleway"/>
                <a:ea typeface="Raleway"/>
                <a:cs typeface="Raleway"/>
                <a:sym typeface="Raleway"/>
              </a:rPr>
              <a:t> на разпространението в контекста на публикуването, разпространението или популяризирането на политическо рекламиране, които включват използването на лични данни</a:t>
            </a:r>
            <a:endParaRPr sz="900">
              <a:solidFill>
                <a:srgbClr val="000000"/>
              </a:solidFill>
              <a:highlight>
                <a:srgbClr val="FFFFFF"/>
              </a:highlight>
              <a:latin typeface="Raleway"/>
              <a:ea typeface="Raleway"/>
              <a:cs typeface="Raleway"/>
              <a:sym typeface="Raleway"/>
            </a:endParaRPr>
          </a:p>
          <a:p>
            <a:pPr marL="0" marR="0" lvl="0" indent="0" algn="l" rtl="0">
              <a:lnSpc>
                <a:spcPct val="115000"/>
              </a:lnSpc>
              <a:spcBef>
                <a:spcPts val="1200"/>
              </a:spcBef>
              <a:spcAft>
                <a:spcPts val="0"/>
              </a:spcAft>
              <a:buClr>
                <a:schemeClr val="dk2"/>
              </a:buClr>
              <a:buSzPts val="1100"/>
              <a:buFont typeface="Arial"/>
              <a:buNone/>
            </a:pPr>
            <a:endParaRPr sz="1400">
              <a:solidFill>
                <a:schemeClr val="dk2"/>
              </a:solidFill>
              <a:highlight>
                <a:srgbClr val="FFFFFF"/>
              </a:highlight>
              <a:latin typeface="Raleway"/>
              <a:ea typeface="Raleway"/>
              <a:cs typeface="Raleway"/>
              <a:sym typeface="Raleway"/>
            </a:endParaRPr>
          </a:p>
          <a:p>
            <a:pPr marL="0" lvl="0" indent="0" algn="l" rtl="0">
              <a:spcBef>
                <a:spcPts val="1200"/>
              </a:spcBef>
              <a:spcAft>
                <a:spcPts val="0"/>
              </a:spcAft>
              <a:buClr>
                <a:schemeClr val="dk2"/>
              </a:buClr>
              <a:buSzPts val="1100"/>
              <a:buFont typeface="Arial"/>
              <a:buNone/>
            </a:pPr>
            <a:endParaRPr sz="1400">
              <a:solidFill>
                <a:schemeClr val="dk2"/>
              </a:solidFill>
              <a:highlight>
                <a:srgbClr val="FFFFFF"/>
              </a:highlight>
              <a:latin typeface="Raleway"/>
              <a:ea typeface="Raleway"/>
              <a:cs typeface="Raleway"/>
              <a:sym typeface="Raleway"/>
            </a:endParaRPr>
          </a:p>
          <a:p>
            <a:pPr marL="0" lvl="0" indent="0" algn="l" rtl="0">
              <a:spcBef>
                <a:spcPts val="1200"/>
              </a:spcBef>
              <a:spcAft>
                <a:spcPts val="0"/>
              </a:spcAft>
              <a:buClr>
                <a:schemeClr val="dk2"/>
              </a:buClr>
              <a:buSzPts val="1100"/>
              <a:buFont typeface="Arial"/>
              <a:buNone/>
            </a:pPr>
            <a:r>
              <a:rPr lang="en" sz="1400">
                <a:solidFill>
                  <a:schemeClr val="dk2"/>
                </a:solidFill>
                <a:highlight>
                  <a:srgbClr val="E2E02C"/>
                </a:highlight>
                <a:latin typeface="Raleway"/>
                <a:ea typeface="Raleway"/>
                <a:cs typeface="Raleway"/>
                <a:sym typeface="Raleway"/>
              </a:rPr>
              <a:t>…</a:t>
            </a:r>
            <a:endParaRPr sz="1400">
              <a:solidFill>
                <a:schemeClr val="dk2"/>
              </a:solidFill>
              <a:highlight>
                <a:srgbClr val="E2E02C"/>
              </a:highlight>
              <a:latin typeface="Raleway"/>
              <a:ea typeface="Raleway"/>
              <a:cs typeface="Raleway"/>
              <a:sym typeface="Raleway"/>
            </a:endParaRPr>
          </a:p>
          <a:p>
            <a:pPr marL="0" lvl="0" indent="0" algn="l" rtl="0">
              <a:spcBef>
                <a:spcPts val="1200"/>
              </a:spcBef>
              <a:spcAft>
                <a:spcPts val="1200"/>
              </a:spcAft>
              <a:buClr>
                <a:schemeClr val="dk2"/>
              </a:buClr>
              <a:buSzPts val="1100"/>
              <a:buFont typeface="Arial"/>
              <a:buNone/>
            </a:pPr>
            <a:endParaRPr sz="1400">
              <a:solidFill>
                <a:schemeClr val="dk2"/>
              </a:solidFill>
              <a:latin typeface="Raleway"/>
              <a:ea typeface="Raleway"/>
              <a:cs typeface="Raleway"/>
              <a:sym typeface="Raleway"/>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3"/>
          <p:cNvSpPr txBox="1">
            <a:spLocks noGrp="1"/>
          </p:cNvSpPr>
          <p:nvPr>
            <p:ph type="title"/>
          </p:nvPr>
        </p:nvSpPr>
        <p:spPr>
          <a:xfrm>
            <a:off x="729450" y="1289250"/>
            <a:ext cx="7688700" cy="9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60">
                <a:solidFill>
                  <a:srgbClr val="000000"/>
                </a:solidFill>
              </a:rPr>
              <a:t>Благодаря за вниманието!</a:t>
            </a:r>
            <a:endParaRPr sz="3040"/>
          </a:p>
        </p:txBody>
      </p:sp>
      <p:sp>
        <p:nvSpPr>
          <p:cNvPr id="420" name="Google Shape;420;p53"/>
          <p:cNvSpPr txBox="1">
            <a:spLocks noGrp="1"/>
          </p:cNvSpPr>
          <p:nvPr>
            <p:ph type="body" idx="1"/>
          </p:nvPr>
        </p:nvSpPr>
        <p:spPr>
          <a:xfrm>
            <a:off x="729450" y="3076800"/>
            <a:ext cx="7688700" cy="1263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Ана Лазарова</a:t>
            </a:r>
            <a:endParaRPr sz="1165">
              <a:solidFill>
                <a:srgbClr val="000000"/>
              </a:solidFill>
              <a:latin typeface="Raleway"/>
              <a:ea typeface="Raleway"/>
              <a:cs typeface="Raleway"/>
              <a:sym typeface="Raleway"/>
            </a:endParaRPr>
          </a:p>
          <a:p>
            <a:pPr marL="0" lvl="0" indent="0" algn="l" rtl="0">
              <a:lnSpc>
                <a:spcPct val="95000"/>
              </a:lnSpc>
              <a:spcBef>
                <a:spcPts val="0"/>
              </a:spcBef>
              <a:spcAft>
                <a:spcPts val="0"/>
              </a:spcAft>
              <a:buSzPts val="605"/>
              <a:buNone/>
            </a:pP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имейл: ana@digrep.bg</a:t>
            </a: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094">
                <a:solidFill>
                  <a:srgbClr val="000000"/>
                </a:solidFill>
                <a:latin typeface="Raleway"/>
                <a:ea typeface="Raleway"/>
                <a:cs typeface="Raleway"/>
                <a:sym typeface="Raleway"/>
              </a:rPr>
              <a:t>Презентацията може да бъде използвана под лиценз CC-BY-SA 4.0</a:t>
            </a:r>
            <a:endParaRPr sz="109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236">
              <a:solidFill>
                <a:srgbClr val="000000"/>
              </a:solidFill>
              <a:latin typeface="Raleway"/>
              <a:ea typeface="Raleway"/>
              <a:cs typeface="Raleway"/>
              <a:sym typeface="Raleway"/>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729450" y="1397500"/>
            <a:ext cx="7688700" cy="66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rgbClr val="000000"/>
                </a:solidFill>
              </a:rPr>
              <a:t>Електронно управление</a:t>
            </a:r>
            <a:endParaRPr sz="3000">
              <a:solidFill>
                <a:srgbClr val="000000"/>
              </a:solidFill>
            </a:endParaRPr>
          </a:p>
          <a:p>
            <a:pPr marL="0" lvl="0" indent="0" algn="l" rtl="0">
              <a:lnSpc>
                <a:spcPct val="115000"/>
              </a:lnSpc>
              <a:spcBef>
                <a:spcPts val="1100"/>
              </a:spcBef>
              <a:spcAft>
                <a:spcPts val="0"/>
              </a:spcAft>
              <a:buNone/>
            </a:pPr>
            <a:endParaRPr sz="2800">
              <a:solidFill>
                <a:srgbClr val="000000"/>
              </a:solidFill>
            </a:endParaRPr>
          </a:p>
          <a:p>
            <a:pPr marL="0" marR="0" lvl="0" indent="0" algn="l" rtl="0">
              <a:lnSpc>
                <a:spcPct val="115000"/>
              </a:lnSpc>
              <a:spcBef>
                <a:spcPts val="0"/>
              </a:spcBef>
              <a:spcAft>
                <a:spcPts val="0"/>
              </a:spcAft>
              <a:buNone/>
            </a:pPr>
            <a:r>
              <a:rPr lang="en" sz="2800">
                <a:solidFill>
                  <a:srgbClr val="000000"/>
                </a:solidFill>
              </a:rPr>
              <a:t> </a:t>
            </a:r>
            <a:endParaRPr sz="2800">
              <a:solidFill>
                <a:srgbClr val="000000"/>
              </a:solidFill>
            </a:endParaRPr>
          </a:p>
          <a:p>
            <a:pPr marL="0" marR="0" lvl="0" indent="0" algn="l" rtl="0">
              <a:lnSpc>
                <a:spcPct val="115000"/>
              </a:lnSpc>
              <a:spcBef>
                <a:spcPts val="0"/>
              </a:spcBef>
              <a:spcAft>
                <a:spcPts val="0"/>
              </a:spcAft>
              <a:buNone/>
            </a:pPr>
            <a:endParaRPr sz="1600">
              <a:solidFill>
                <a:srgbClr val="000000"/>
              </a:solidFill>
            </a:endParaRPr>
          </a:p>
        </p:txBody>
      </p:sp>
      <p:sp>
        <p:nvSpPr>
          <p:cNvPr id="219" name="Google Shape;219;p24"/>
          <p:cNvSpPr txBox="1">
            <a:spLocks noGrp="1"/>
          </p:cNvSpPr>
          <p:nvPr>
            <p:ph type="body" idx="1"/>
          </p:nvPr>
        </p:nvSpPr>
        <p:spPr>
          <a:xfrm>
            <a:off x="729450" y="2017700"/>
            <a:ext cx="7688700" cy="25752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endParaRPr sz="1400">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r>
              <a:rPr lang="en" sz="2257">
                <a:solidFill>
                  <a:srgbClr val="000000"/>
                </a:solidFill>
                <a:latin typeface="Raleway"/>
                <a:ea typeface="Raleway"/>
                <a:cs typeface="Raleway"/>
                <a:sym typeface="Raleway"/>
              </a:rPr>
              <a:t>Социално-правни аспекти на информационните технологии</a:t>
            </a: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endParaRPr sz="2257">
              <a:solidFill>
                <a:srgbClr val="000000"/>
              </a:solidFill>
              <a:latin typeface="Raleway"/>
              <a:ea typeface="Raleway"/>
              <a:cs typeface="Raleway"/>
              <a:sym typeface="Raleway"/>
            </a:endParaRPr>
          </a:p>
          <a:p>
            <a:pPr marL="0" marR="0" lvl="0" indent="0" algn="l" rtl="0">
              <a:lnSpc>
                <a:spcPct val="115000"/>
              </a:lnSpc>
              <a:spcBef>
                <a:spcPts val="0"/>
              </a:spcBef>
              <a:spcAft>
                <a:spcPts val="0"/>
              </a:spcAft>
              <a:buNone/>
            </a:pPr>
            <a:r>
              <a:rPr lang="en" sz="2257">
                <a:solidFill>
                  <a:srgbClr val="000000"/>
                </a:solidFill>
                <a:latin typeface="Raleway"/>
                <a:ea typeface="Raleway"/>
                <a:cs typeface="Raleway"/>
                <a:sym typeface="Raleway"/>
              </a:rPr>
              <a:t>Ана Лазарова</a:t>
            </a:r>
            <a:endParaRPr sz="1687">
              <a:solidFill>
                <a:srgbClr val="000000"/>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8"/>
          <p:cNvSpPr txBox="1">
            <a:spLocks noGrp="1"/>
          </p:cNvSpPr>
          <p:nvPr>
            <p:ph type="body" idx="1"/>
          </p:nvPr>
        </p:nvSpPr>
        <p:spPr>
          <a:xfrm>
            <a:off x="729450" y="1482800"/>
            <a:ext cx="7688700" cy="2857200"/>
          </a:xfrm>
          <a:prstGeom prst="rect">
            <a:avLst/>
          </a:prstGeom>
          <a:noFill/>
          <a:ln>
            <a:noFill/>
          </a:ln>
        </p:spPr>
        <p:txBody>
          <a:bodyPr spcFirstLastPara="1" wrap="square" lIns="81650" tIns="40825" rIns="81650" bIns="40825" anchor="t" anchorCtr="0">
            <a:normAutofit lnSpcReduction="10000"/>
          </a:bodyPr>
          <a:lstStyle/>
          <a:p>
            <a:pPr marL="0" marR="0" lvl="0" indent="0" algn="l" rtl="0">
              <a:lnSpc>
                <a:spcPct val="115000"/>
              </a:lnSpc>
              <a:spcBef>
                <a:spcPts val="0"/>
              </a:spcBef>
              <a:spcAft>
                <a:spcPts val="0"/>
              </a:spcAft>
              <a:buClr>
                <a:schemeClr val="dk1"/>
              </a:buClr>
              <a:buSzPts val="1800"/>
              <a:buNone/>
            </a:pPr>
            <a:r>
              <a:rPr lang="en" sz="1800">
                <a:latin typeface="Raleway"/>
                <a:ea typeface="Raleway"/>
                <a:cs typeface="Raleway"/>
                <a:sym typeface="Raleway"/>
              </a:rPr>
              <a:t>Компютърната програма може да бъде обект на защита от авторското право:</a:t>
            </a:r>
            <a:endParaRPr sz="1800">
              <a:latin typeface="Raleway"/>
              <a:ea typeface="Raleway"/>
              <a:cs typeface="Raleway"/>
              <a:sym typeface="Raleway"/>
            </a:endParaRPr>
          </a:p>
          <a:p>
            <a:pPr marL="0" marR="0" lvl="0" indent="0" algn="l" rtl="0">
              <a:lnSpc>
                <a:spcPct val="115000"/>
              </a:lnSpc>
              <a:spcBef>
                <a:spcPts val="0"/>
              </a:spcBef>
              <a:spcAft>
                <a:spcPts val="0"/>
              </a:spcAft>
              <a:buClr>
                <a:schemeClr val="dk1"/>
              </a:buClr>
              <a:buSzPts val="1800"/>
              <a:buNone/>
            </a:pPr>
            <a:endParaRPr sz="1800">
              <a:latin typeface="Raleway"/>
              <a:ea typeface="Raleway"/>
              <a:cs typeface="Raleway"/>
              <a:sym typeface="Raleway"/>
            </a:endParaRPr>
          </a:p>
          <a:p>
            <a:pPr marL="457200" marR="0" lvl="0" indent="-342900" algn="l" rtl="0">
              <a:lnSpc>
                <a:spcPct val="115000"/>
              </a:lnSpc>
              <a:spcBef>
                <a:spcPts val="0"/>
              </a:spcBef>
              <a:spcAft>
                <a:spcPts val="0"/>
              </a:spcAft>
              <a:buSzPts val="1800"/>
              <a:buFont typeface="Raleway"/>
              <a:buChar char="●"/>
            </a:pPr>
            <a:r>
              <a:rPr lang="en" sz="1800">
                <a:latin typeface="Raleway"/>
                <a:ea typeface="Raleway"/>
                <a:cs typeface="Raleway"/>
                <a:sym typeface="Raleway"/>
              </a:rPr>
              <a:t>защитен като литературно произведение</a:t>
            </a:r>
            <a:endParaRPr sz="1800">
              <a:latin typeface="Raleway"/>
              <a:ea typeface="Raleway"/>
              <a:cs typeface="Raleway"/>
              <a:sym typeface="Raleway"/>
            </a:endParaRPr>
          </a:p>
          <a:p>
            <a:pPr marL="914400" marR="0" lvl="1" indent="-330200" algn="l" rtl="0">
              <a:lnSpc>
                <a:spcPct val="115000"/>
              </a:lnSpc>
              <a:spcBef>
                <a:spcPts val="0"/>
              </a:spcBef>
              <a:spcAft>
                <a:spcPts val="0"/>
              </a:spcAft>
              <a:buSzPts val="1600"/>
              <a:buFont typeface="Raleway"/>
              <a:buChar char="○"/>
            </a:pPr>
            <a:r>
              <a:rPr lang="en" sz="1600">
                <a:latin typeface="Raleway"/>
                <a:ea typeface="Raleway"/>
                <a:cs typeface="Raleway"/>
                <a:sym typeface="Raleway"/>
              </a:rPr>
              <a:t>използва се готова система от правни норми </a:t>
            </a:r>
            <a:endParaRPr sz="1600">
              <a:latin typeface="Raleway"/>
              <a:ea typeface="Raleway"/>
              <a:cs typeface="Raleway"/>
              <a:sym typeface="Raleway"/>
            </a:endParaRPr>
          </a:p>
          <a:p>
            <a:pPr marL="914400" marR="0" lvl="1" indent="-330200" algn="l" rtl="0">
              <a:lnSpc>
                <a:spcPct val="115000"/>
              </a:lnSpc>
              <a:spcBef>
                <a:spcPts val="0"/>
              </a:spcBef>
              <a:spcAft>
                <a:spcPts val="0"/>
              </a:spcAft>
              <a:buSzPts val="1600"/>
              <a:buFont typeface="Raleway"/>
              <a:buChar char="○"/>
            </a:pPr>
            <a:r>
              <a:rPr lang="en" sz="1600">
                <a:latin typeface="Raleway"/>
                <a:ea typeface="Raleway"/>
                <a:cs typeface="Raleway"/>
                <a:sym typeface="Raleway"/>
              </a:rPr>
              <a:t>гъвкава уредба</a:t>
            </a:r>
            <a:endParaRPr sz="1600">
              <a:latin typeface="Raleway"/>
              <a:ea typeface="Raleway"/>
              <a:cs typeface="Raleway"/>
              <a:sym typeface="Raleway"/>
            </a:endParaRPr>
          </a:p>
          <a:p>
            <a:pPr marL="914400" marR="0" lvl="1" indent="-330200" algn="l" rtl="0">
              <a:lnSpc>
                <a:spcPct val="115000"/>
              </a:lnSpc>
              <a:spcBef>
                <a:spcPts val="0"/>
              </a:spcBef>
              <a:spcAft>
                <a:spcPts val="0"/>
              </a:spcAft>
              <a:buSzPts val="1600"/>
              <a:buFont typeface="Raleway"/>
              <a:buChar char="○"/>
            </a:pPr>
            <a:r>
              <a:rPr lang="en" sz="1600">
                <a:latin typeface="Raleway"/>
                <a:ea typeface="Raleway"/>
                <a:cs typeface="Raleway"/>
                <a:sym typeface="Raleway"/>
              </a:rPr>
              <a:t>правата възникват автоматично</a:t>
            </a:r>
            <a:endParaRPr sz="1600">
              <a:latin typeface="Raleway"/>
              <a:ea typeface="Raleway"/>
              <a:cs typeface="Raleway"/>
              <a:sym typeface="Raleway"/>
            </a:endParaRPr>
          </a:p>
          <a:p>
            <a:pPr marL="914400" marR="0" lvl="0" indent="0" algn="l" rtl="0">
              <a:lnSpc>
                <a:spcPct val="115000"/>
              </a:lnSpc>
              <a:spcBef>
                <a:spcPts val="0"/>
              </a:spcBef>
              <a:spcAft>
                <a:spcPts val="0"/>
              </a:spcAft>
              <a:buNone/>
            </a:pPr>
            <a:endParaRPr sz="1600">
              <a:latin typeface="Raleway"/>
              <a:ea typeface="Raleway"/>
              <a:cs typeface="Raleway"/>
              <a:sym typeface="Raleway"/>
            </a:endParaRPr>
          </a:p>
          <a:p>
            <a:pPr marL="457200" marR="0" lvl="0" indent="-342900" algn="l" rtl="0">
              <a:lnSpc>
                <a:spcPct val="115000"/>
              </a:lnSpc>
              <a:spcBef>
                <a:spcPts val="0"/>
              </a:spcBef>
              <a:spcAft>
                <a:spcPts val="0"/>
              </a:spcAft>
              <a:buSzPts val="1800"/>
              <a:buFont typeface="Raleway"/>
              <a:buChar char="●"/>
            </a:pPr>
            <a:r>
              <a:rPr lang="en" sz="1800">
                <a:latin typeface="Raleway"/>
                <a:ea typeface="Raleway"/>
                <a:cs typeface="Raleway"/>
                <a:sym typeface="Raleway"/>
              </a:rPr>
              <a:t>с някои добавени специални разпоредби, касаещи компютърните програми </a:t>
            </a:r>
            <a:endParaRPr sz="1800">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2">
                                            <p:txEl>
                                              <p:pRg st="0" end="0"/>
                                            </p:txEl>
                                          </p:spTgt>
                                        </p:tgtEl>
                                        <p:attrNameLst>
                                          <p:attrName>style.visibility</p:attrName>
                                        </p:attrNameLst>
                                      </p:cBhvr>
                                      <p:to>
                                        <p:strVal val="visible"/>
                                      </p:to>
                                    </p:set>
                                    <p:animEffect transition="in" filter="fade">
                                      <p:cBhvr>
                                        <p:cTn id="7" dur="2500"/>
                                        <p:tgtEl>
                                          <p:spTgt spid="362">
                                            <p:txEl>
                                              <p:pRg st="0" end="0"/>
                                            </p:txEl>
                                          </p:spTgt>
                                        </p:tgtEl>
                                      </p:cBhvr>
                                    </p:animEffect>
                                  </p:childTnLst>
                                </p:cTn>
                              </p:par>
                            </p:childTnLst>
                          </p:cTn>
                        </p:par>
                        <p:par>
                          <p:cTn id="8" fill="hold">
                            <p:stCondLst>
                              <p:cond delay="2500"/>
                            </p:stCondLst>
                            <p:childTnLst>
                              <p:par>
                                <p:cTn id="9" presetID="10" presetClass="entr" presetSubtype="0" fill="hold" nodeType="afterEffect">
                                  <p:stCondLst>
                                    <p:cond delay="0"/>
                                  </p:stCondLst>
                                  <p:childTnLst>
                                    <p:set>
                                      <p:cBhvr>
                                        <p:cTn id="10" dur="1" fill="hold">
                                          <p:stCondLst>
                                            <p:cond delay="0"/>
                                          </p:stCondLst>
                                        </p:cTn>
                                        <p:tgtEl>
                                          <p:spTgt spid="362">
                                            <p:txEl>
                                              <p:pRg st="1" end="1"/>
                                            </p:txEl>
                                          </p:spTgt>
                                        </p:tgtEl>
                                        <p:attrNameLst>
                                          <p:attrName>style.visibility</p:attrName>
                                        </p:attrNameLst>
                                      </p:cBhvr>
                                      <p:to>
                                        <p:strVal val="visible"/>
                                      </p:to>
                                    </p:set>
                                    <p:animEffect transition="in" filter="fade">
                                      <p:cBhvr>
                                        <p:cTn id="11" dur="2500"/>
                                        <p:tgtEl>
                                          <p:spTgt spid="362">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0"/>
                                  </p:stCondLst>
                                  <p:childTnLst>
                                    <p:set>
                                      <p:cBhvr>
                                        <p:cTn id="14" dur="1" fill="hold">
                                          <p:stCondLst>
                                            <p:cond delay="0"/>
                                          </p:stCondLst>
                                        </p:cTn>
                                        <p:tgtEl>
                                          <p:spTgt spid="362">
                                            <p:txEl>
                                              <p:pRg st="2" end="2"/>
                                            </p:txEl>
                                          </p:spTgt>
                                        </p:tgtEl>
                                        <p:attrNameLst>
                                          <p:attrName>style.visibility</p:attrName>
                                        </p:attrNameLst>
                                      </p:cBhvr>
                                      <p:to>
                                        <p:strVal val="visible"/>
                                      </p:to>
                                    </p:set>
                                    <p:animEffect transition="in" filter="fade">
                                      <p:cBhvr>
                                        <p:cTn id="15" dur="2500"/>
                                        <p:tgtEl>
                                          <p:spTgt spid="362">
                                            <p:txEl>
                                              <p:pRg st="2" end="2"/>
                                            </p:txEl>
                                          </p:spTgt>
                                        </p:tgtEl>
                                      </p:cBhvr>
                                    </p:animEffect>
                                  </p:childTnLst>
                                </p:cTn>
                              </p:par>
                            </p:childTnLst>
                          </p:cTn>
                        </p:par>
                        <p:par>
                          <p:cTn id="16" fill="hold">
                            <p:stCondLst>
                              <p:cond delay="7500"/>
                            </p:stCondLst>
                            <p:childTnLst>
                              <p:par>
                                <p:cTn id="17" presetID="10" presetClass="entr" presetSubtype="0" fill="hold" nodeType="afterEffect">
                                  <p:stCondLst>
                                    <p:cond delay="0"/>
                                  </p:stCondLst>
                                  <p:childTnLst>
                                    <p:set>
                                      <p:cBhvr>
                                        <p:cTn id="18" dur="1" fill="hold">
                                          <p:stCondLst>
                                            <p:cond delay="0"/>
                                          </p:stCondLst>
                                        </p:cTn>
                                        <p:tgtEl>
                                          <p:spTgt spid="362">
                                            <p:txEl>
                                              <p:pRg st="3" end="3"/>
                                            </p:txEl>
                                          </p:spTgt>
                                        </p:tgtEl>
                                        <p:attrNameLst>
                                          <p:attrName>style.visibility</p:attrName>
                                        </p:attrNameLst>
                                      </p:cBhvr>
                                      <p:to>
                                        <p:strVal val="visible"/>
                                      </p:to>
                                    </p:set>
                                    <p:animEffect transition="in" filter="fade">
                                      <p:cBhvr>
                                        <p:cTn id="19" dur="2500"/>
                                        <p:tgtEl>
                                          <p:spTgt spid="362">
                                            <p:txEl>
                                              <p:pRg st="3" end="3"/>
                                            </p:txEl>
                                          </p:spTgt>
                                        </p:tgtEl>
                                      </p:cBhvr>
                                    </p:animEffect>
                                  </p:childTnLst>
                                </p:cTn>
                              </p:par>
                            </p:childTnLst>
                          </p:cTn>
                        </p:par>
                        <p:par>
                          <p:cTn id="20" fill="hold">
                            <p:stCondLst>
                              <p:cond delay="10000"/>
                            </p:stCondLst>
                            <p:childTnLst>
                              <p:par>
                                <p:cTn id="21" presetID="10" presetClass="entr" presetSubtype="0" fill="hold" nodeType="afterEffect">
                                  <p:stCondLst>
                                    <p:cond delay="0"/>
                                  </p:stCondLst>
                                  <p:childTnLst>
                                    <p:set>
                                      <p:cBhvr>
                                        <p:cTn id="22" dur="1" fill="hold">
                                          <p:stCondLst>
                                            <p:cond delay="0"/>
                                          </p:stCondLst>
                                        </p:cTn>
                                        <p:tgtEl>
                                          <p:spTgt spid="362">
                                            <p:txEl>
                                              <p:pRg st="4" end="4"/>
                                            </p:txEl>
                                          </p:spTgt>
                                        </p:tgtEl>
                                        <p:attrNameLst>
                                          <p:attrName>style.visibility</p:attrName>
                                        </p:attrNameLst>
                                      </p:cBhvr>
                                      <p:to>
                                        <p:strVal val="visible"/>
                                      </p:to>
                                    </p:set>
                                    <p:animEffect transition="in" filter="fade">
                                      <p:cBhvr>
                                        <p:cTn id="23" dur="2500"/>
                                        <p:tgtEl>
                                          <p:spTgt spid="362">
                                            <p:txEl>
                                              <p:pRg st="4" end="4"/>
                                            </p:txEl>
                                          </p:spTgt>
                                        </p:tgtEl>
                                      </p:cBhvr>
                                    </p:animEffect>
                                  </p:childTnLst>
                                </p:cTn>
                              </p:par>
                            </p:childTnLst>
                          </p:cTn>
                        </p:par>
                        <p:par>
                          <p:cTn id="24" fill="hold">
                            <p:stCondLst>
                              <p:cond delay="12500"/>
                            </p:stCondLst>
                            <p:childTnLst>
                              <p:par>
                                <p:cTn id="25" presetID="10" presetClass="entr" presetSubtype="0" fill="hold" nodeType="afterEffect">
                                  <p:stCondLst>
                                    <p:cond delay="0"/>
                                  </p:stCondLst>
                                  <p:childTnLst>
                                    <p:set>
                                      <p:cBhvr>
                                        <p:cTn id="26" dur="1" fill="hold">
                                          <p:stCondLst>
                                            <p:cond delay="0"/>
                                          </p:stCondLst>
                                        </p:cTn>
                                        <p:tgtEl>
                                          <p:spTgt spid="362">
                                            <p:txEl>
                                              <p:pRg st="5" end="5"/>
                                            </p:txEl>
                                          </p:spTgt>
                                        </p:tgtEl>
                                        <p:attrNameLst>
                                          <p:attrName>style.visibility</p:attrName>
                                        </p:attrNameLst>
                                      </p:cBhvr>
                                      <p:to>
                                        <p:strVal val="visible"/>
                                      </p:to>
                                    </p:set>
                                    <p:animEffect transition="in" filter="fade">
                                      <p:cBhvr>
                                        <p:cTn id="27" dur="2500"/>
                                        <p:tgtEl>
                                          <p:spTgt spid="362">
                                            <p:txEl>
                                              <p:pRg st="5" end="5"/>
                                            </p:txEl>
                                          </p:spTgt>
                                        </p:tgtEl>
                                      </p:cBhvr>
                                    </p:animEffect>
                                  </p:childTnLst>
                                </p:cTn>
                              </p:par>
                            </p:childTnLst>
                          </p:cTn>
                        </p:par>
                        <p:par>
                          <p:cTn id="28" fill="hold">
                            <p:stCondLst>
                              <p:cond delay="15000"/>
                            </p:stCondLst>
                            <p:childTnLst>
                              <p:par>
                                <p:cTn id="29" presetID="10" presetClass="entr" presetSubtype="0" fill="hold" nodeType="afterEffect">
                                  <p:stCondLst>
                                    <p:cond delay="0"/>
                                  </p:stCondLst>
                                  <p:childTnLst>
                                    <p:set>
                                      <p:cBhvr>
                                        <p:cTn id="30" dur="1" fill="hold">
                                          <p:stCondLst>
                                            <p:cond delay="0"/>
                                          </p:stCondLst>
                                        </p:cTn>
                                        <p:tgtEl>
                                          <p:spTgt spid="362">
                                            <p:txEl>
                                              <p:pRg st="6" end="6"/>
                                            </p:txEl>
                                          </p:spTgt>
                                        </p:tgtEl>
                                        <p:attrNameLst>
                                          <p:attrName>style.visibility</p:attrName>
                                        </p:attrNameLst>
                                      </p:cBhvr>
                                      <p:to>
                                        <p:strVal val="visible"/>
                                      </p:to>
                                    </p:set>
                                    <p:animEffect transition="in" filter="fade">
                                      <p:cBhvr>
                                        <p:cTn id="31" dur="2500"/>
                                        <p:tgtEl>
                                          <p:spTgt spid="362">
                                            <p:txEl>
                                              <p:pRg st="6" end="6"/>
                                            </p:txEl>
                                          </p:spTgt>
                                        </p:tgtEl>
                                      </p:cBhvr>
                                    </p:animEffect>
                                  </p:childTnLst>
                                </p:cTn>
                              </p:par>
                            </p:childTnLst>
                          </p:cTn>
                        </p:par>
                        <p:par>
                          <p:cTn id="32" fill="hold">
                            <p:stCondLst>
                              <p:cond delay="17500"/>
                            </p:stCondLst>
                            <p:childTnLst>
                              <p:par>
                                <p:cTn id="33" presetID="10" presetClass="entr" presetSubtype="0" fill="hold" nodeType="afterEffect">
                                  <p:stCondLst>
                                    <p:cond delay="0"/>
                                  </p:stCondLst>
                                  <p:childTnLst>
                                    <p:set>
                                      <p:cBhvr>
                                        <p:cTn id="34" dur="1" fill="hold">
                                          <p:stCondLst>
                                            <p:cond delay="0"/>
                                          </p:stCondLst>
                                        </p:cTn>
                                        <p:tgtEl>
                                          <p:spTgt spid="362">
                                            <p:txEl>
                                              <p:pRg st="7" end="7"/>
                                            </p:txEl>
                                          </p:spTgt>
                                        </p:tgtEl>
                                        <p:attrNameLst>
                                          <p:attrName>style.visibility</p:attrName>
                                        </p:attrNameLst>
                                      </p:cBhvr>
                                      <p:to>
                                        <p:strVal val="visible"/>
                                      </p:to>
                                    </p:set>
                                    <p:animEffect transition="in" filter="fade">
                                      <p:cBhvr>
                                        <p:cTn id="35" dur="2500"/>
                                        <p:tgtEl>
                                          <p:spTgt spid="36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Понятие за електронно управление</a:t>
            </a:r>
            <a:endParaRPr sz="3200" b="0">
              <a:solidFill>
                <a:schemeClr val="dk1"/>
              </a:solidFill>
            </a:endParaRPr>
          </a:p>
        </p:txBody>
      </p:sp>
      <p:sp>
        <p:nvSpPr>
          <p:cNvPr id="225" name="Google Shape;225;p25"/>
          <p:cNvSpPr txBox="1"/>
          <p:nvPr/>
        </p:nvSpPr>
        <p:spPr>
          <a:xfrm>
            <a:off x="827975" y="1948925"/>
            <a:ext cx="7249200" cy="2562900"/>
          </a:xfrm>
          <a:prstGeom prst="rect">
            <a:avLst/>
          </a:prstGeom>
          <a:noFill/>
          <a:ln>
            <a:noFill/>
          </a:ln>
        </p:spPr>
        <p:txBody>
          <a:bodyPr spcFirstLastPara="1" wrap="square" lIns="81650" tIns="40825" rIns="81650" bIns="40825" anchor="t" anchorCtr="0">
            <a:noAutofit/>
          </a:bodyPr>
          <a:lstStyle/>
          <a:p>
            <a:pPr marL="457200" marR="0" lvl="0" indent="-317500" algn="l" rtl="0">
              <a:lnSpc>
                <a:spcPct val="115000"/>
              </a:lnSpc>
              <a:spcBef>
                <a:spcPts val="500"/>
              </a:spcBef>
              <a:spcAft>
                <a:spcPts val="0"/>
              </a:spcAft>
              <a:buClr>
                <a:schemeClr val="dk2"/>
              </a:buClr>
              <a:buSzPts val="1400"/>
              <a:buFont typeface="Raleway"/>
              <a:buChar char="●"/>
            </a:pPr>
            <a:r>
              <a:rPr lang="en">
                <a:solidFill>
                  <a:schemeClr val="dk2"/>
                </a:solidFill>
                <a:latin typeface="Raleway"/>
                <a:ea typeface="Raleway"/>
                <a:cs typeface="Raleway"/>
                <a:sym typeface="Raleway"/>
              </a:rPr>
              <a:t>Често използвано в стратегически и нормативни документи.</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В доктрината няма единна дефиниция за е-управление. </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Кратко определение: внедряването и използването на информационни технологии в работата на държавните органи. </a:t>
            </a:r>
            <a:endParaRPr>
              <a:solidFill>
                <a:schemeClr val="dk2"/>
              </a:solidFill>
              <a:latin typeface="Raleway"/>
              <a:ea typeface="Raleway"/>
              <a:cs typeface="Raleway"/>
              <a:sym typeface="Raleway"/>
            </a:endParaRPr>
          </a:p>
          <a:p>
            <a:pPr marL="457200" marR="0" lvl="0" indent="-317500" algn="l" rtl="0">
              <a:lnSpc>
                <a:spcPct val="115000"/>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Свързани понятия - Електронно правителство (един от основните елементи на е-управление, заедно с други секторни политики, като електронна демокрация, електронна търговия, електронно обучение и др.)</a:t>
            </a: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animEffect transition="in" filter="fade">
                                      <p:cBhvr>
                                        <p:cTn id="7" dur="1000"/>
                                        <p:tgtEl>
                                          <p:spTgt spid="2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xEl>
                                              <p:pRg st="1" end="1"/>
                                            </p:txEl>
                                          </p:spTgt>
                                        </p:tgtEl>
                                        <p:attrNameLst>
                                          <p:attrName>style.visibility</p:attrName>
                                        </p:attrNameLst>
                                      </p:cBhvr>
                                      <p:to>
                                        <p:strVal val="visible"/>
                                      </p:to>
                                    </p:set>
                                    <p:animEffect transition="in" filter="fade">
                                      <p:cBhvr>
                                        <p:cTn id="12" dur="1000"/>
                                        <p:tgtEl>
                                          <p:spTgt spid="2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Effect transition="in" filter="fade">
                                      <p:cBhvr>
                                        <p:cTn id="17" dur="1000"/>
                                        <p:tgtEl>
                                          <p:spTgt spid="2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
                                            <p:txEl>
                                              <p:pRg st="3" end="3"/>
                                            </p:txEl>
                                          </p:spTgt>
                                        </p:tgtEl>
                                        <p:attrNameLst>
                                          <p:attrName>style.visibility</p:attrName>
                                        </p:attrNameLst>
                                      </p:cBhvr>
                                      <p:to>
                                        <p:strVal val="visible"/>
                                      </p:to>
                                    </p:set>
                                    <p:animEffect transition="in" filter="fade">
                                      <p:cBhvr>
                                        <p:cTn id="22" dur="1000"/>
                                        <p:tgtEl>
                                          <p:spTgt spid="2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title"/>
          </p:nvPr>
        </p:nvSpPr>
        <p:spPr>
          <a:xfrm>
            <a:off x="1066950" y="499950"/>
            <a:ext cx="6281700" cy="923700"/>
          </a:xfrm>
          <a:prstGeom prst="rect">
            <a:avLst/>
          </a:prstGeom>
          <a:noFill/>
          <a:ln>
            <a:noFill/>
          </a:ln>
        </p:spPr>
        <p:txBody>
          <a:bodyPr spcFirstLastPara="1" wrap="square" lIns="81650" tIns="40825" rIns="81650" bIns="40825" anchor="t" anchorCtr="0">
            <a:normAutofit fontScale="90000"/>
          </a:bodyPr>
          <a:lstStyle/>
          <a:p>
            <a:pPr marL="0" lvl="0" indent="0" algn="l" rtl="0">
              <a:spcBef>
                <a:spcPts val="0"/>
              </a:spcBef>
              <a:spcAft>
                <a:spcPts val="0"/>
              </a:spcAft>
              <a:buClr>
                <a:schemeClr val="dk1"/>
              </a:buClr>
              <a:buSzPct val="168103"/>
              <a:buFont typeface="Calibri"/>
              <a:buNone/>
            </a:pPr>
            <a:r>
              <a:rPr lang="en" sz="2320"/>
              <a:t>Градивни елементи на е-управление</a:t>
            </a:r>
            <a:endParaRPr sz="2320"/>
          </a:p>
          <a:p>
            <a:pPr marL="0" lvl="0" indent="0" algn="l" rtl="0">
              <a:spcBef>
                <a:spcPts val="0"/>
              </a:spcBef>
              <a:spcAft>
                <a:spcPts val="0"/>
              </a:spcAft>
              <a:buClr>
                <a:schemeClr val="dk1"/>
              </a:buClr>
              <a:buSzPct val="278571"/>
              <a:buFont typeface="Calibri"/>
              <a:buNone/>
            </a:pPr>
            <a:endParaRPr sz="1400" b="0"/>
          </a:p>
          <a:p>
            <a:pPr marL="0" lvl="0" indent="0" algn="l" rtl="0">
              <a:spcBef>
                <a:spcPts val="0"/>
              </a:spcBef>
              <a:spcAft>
                <a:spcPts val="0"/>
              </a:spcAft>
              <a:buClr>
                <a:schemeClr val="dk1"/>
              </a:buClr>
              <a:buSzPct val="278571"/>
              <a:buFont typeface="Calibri"/>
              <a:buNone/>
            </a:pPr>
            <a:r>
              <a:rPr lang="en" sz="1400" b="0"/>
              <a:t>Стратегия за развитие на електронното управление в Република България 2014 – 2020 г.:</a:t>
            </a:r>
            <a:endParaRPr sz="2320"/>
          </a:p>
        </p:txBody>
      </p:sp>
      <p:sp>
        <p:nvSpPr>
          <p:cNvPr id="231" name="Google Shape;231;p26"/>
          <p:cNvSpPr txBox="1"/>
          <p:nvPr/>
        </p:nvSpPr>
        <p:spPr>
          <a:xfrm>
            <a:off x="827975" y="1872675"/>
            <a:ext cx="3273300" cy="2639100"/>
          </a:xfrm>
          <a:prstGeom prst="rect">
            <a:avLst/>
          </a:prstGeom>
          <a:noFill/>
          <a:ln>
            <a:noFill/>
          </a:ln>
        </p:spPr>
        <p:txBody>
          <a:bodyPr spcFirstLastPara="1" wrap="square" lIns="81650" tIns="40825" rIns="81650" bIns="40825" anchor="t" anchorCtr="0">
            <a:noAutofit/>
          </a:bodyPr>
          <a:lstStyle/>
          <a:p>
            <a:pPr marL="457200" marR="0" lvl="0" indent="-317500" algn="l" rtl="0">
              <a:lnSpc>
                <a:spcPct val="115000"/>
              </a:lnSpc>
              <a:spcBef>
                <a:spcPts val="500"/>
              </a:spcBef>
              <a:spcAft>
                <a:spcPts val="0"/>
              </a:spcAft>
              <a:buClr>
                <a:schemeClr val="dk2"/>
              </a:buClr>
              <a:buSzPts val="1400"/>
              <a:buFont typeface="Raleway"/>
              <a:buChar char="●"/>
            </a:pPr>
            <a:r>
              <a:rPr lang="en">
                <a:solidFill>
                  <a:schemeClr val="dk2"/>
                </a:solidFill>
                <a:latin typeface="Raleway"/>
                <a:ea typeface="Raleway"/>
                <a:cs typeface="Raleway"/>
                <a:sym typeface="Raleway"/>
              </a:rPr>
              <a:t>Организационен модел </a:t>
            </a:r>
            <a:endParaRPr>
              <a:solidFill>
                <a:schemeClr val="dk2"/>
              </a:solidFill>
              <a:latin typeface="Raleway"/>
              <a:ea typeface="Raleway"/>
              <a:cs typeface="Raleway"/>
              <a:sym typeface="Raleway"/>
            </a:endParaRPr>
          </a:p>
          <a:p>
            <a:pPr marL="914400" marR="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финансова рамка</a:t>
            </a:r>
            <a:endParaRPr sz="1300">
              <a:solidFill>
                <a:schemeClr val="dk2"/>
              </a:solidFill>
              <a:latin typeface="Raleway"/>
              <a:ea typeface="Raleway"/>
              <a:cs typeface="Raleway"/>
              <a:sym typeface="Raleway"/>
            </a:endParaRPr>
          </a:p>
          <a:p>
            <a:pPr marL="914400" marR="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правна рамка</a:t>
            </a:r>
            <a:endParaRPr sz="1300">
              <a:solidFill>
                <a:schemeClr val="dk2"/>
              </a:solidFill>
              <a:latin typeface="Raleway"/>
              <a:ea typeface="Raleway"/>
              <a:cs typeface="Raleway"/>
              <a:sym typeface="Raleway"/>
            </a:endParaRPr>
          </a:p>
          <a:p>
            <a:pPr marL="914400" marR="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стандарти</a:t>
            </a:r>
            <a:endParaRPr sz="1300">
              <a:solidFill>
                <a:schemeClr val="dk2"/>
              </a:solidFill>
              <a:latin typeface="Raleway"/>
              <a:ea typeface="Raleway"/>
              <a:cs typeface="Raleway"/>
              <a:sym typeface="Raleway"/>
            </a:endParaRPr>
          </a:p>
          <a:p>
            <a:pPr marL="914400" marR="0" lvl="0" indent="0" algn="l" rtl="0">
              <a:lnSpc>
                <a:spcPct val="115000"/>
              </a:lnSpc>
              <a:spcBef>
                <a:spcPts val="500"/>
              </a:spcBef>
              <a:spcAft>
                <a:spcPts val="0"/>
              </a:spcAft>
              <a:buNone/>
            </a:pPr>
            <a:endParaRPr sz="1300">
              <a:solidFill>
                <a:schemeClr val="dk2"/>
              </a:solidFill>
              <a:latin typeface="Raleway"/>
              <a:ea typeface="Raleway"/>
              <a:cs typeface="Raleway"/>
              <a:sym typeface="Raleway"/>
            </a:endParaRPr>
          </a:p>
          <a:p>
            <a:pPr marL="457200" marR="0" lvl="0" indent="-317500" algn="l" rtl="0">
              <a:lnSpc>
                <a:spcPct val="115000"/>
              </a:lnSpc>
              <a:spcBef>
                <a:spcPts val="500"/>
              </a:spcBef>
              <a:spcAft>
                <a:spcPts val="0"/>
              </a:spcAft>
              <a:buClr>
                <a:schemeClr val="dk2"/>
              </a:buClr>
              <a:buSzPts val="1400"/>
              <a:buFont typeface="Raleway"/>
              <a:buChar char="●"/>
            </a:pPr>
            <a:r>
              <a:rPr lang="en">
                <a:solidFill>
                  <a:schemeClr val="dk2"/>
                </a:solidFill>
                <a:latin typeface="Raleway"/>
                <a:ea typeface="Raleway"/>
                <a:cs typeface="Raleway"/>
                <a:sym typeface="Raleway"/>
              </a:rPr>
              <a:t>Информационен модел</a:t>
            </a:r>
            <a:endParaRPr>
              <a:solidFill>
                <a:schemeClr val="dk2"/>
              </a:solidFill>
              <a:latin typeface="Raleway"/>
              <a:ea typeface="Raleway"/>
              <a:cs typeface="Raleway"/>
              <a:sym typeface="Raleway"/>
            </a:endParaRPr>
          </a:p>
          <a:p>
            <a:pPr marL="914400" marR="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бази данни</a:t>
            </a:r>
            <a:endParaRPr sz="1300">
              <a:solidFill>
                <a:schemeClr val="dk2"/>
              </a:solidFill>
              <a:latin typeface="Raleway"/>
              <a:ea typeface="Raleway"/>
              <a:cs typeface="Raleway"/>
              <a:sym typeface="Raleway"/>
            </a:endParaRPr>
          </a:p>
          <a:p>
            <a:pPr marL="914400" marR="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регистри процеди</a:t>
            </a:r>
            <a:endParaRPr sz="1300">
              <a:solidFill>
                <a:schemeClr val="dk2"/>
              </a:solidFill>
              <a:latin typeface="Raleway"/>
              <a:ea typeface="Raleway"/>
              <a:cs typeface="Raleway"/>
              <a:sym typeface="Raleway"/>
            </a:endParaRPr>
          </a:p>
          <a:p>
            <a:pPr marL="914400" marR="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свързана администрация</a:t>
            </a:r>
            <a:endParaRPr sz="1300">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a:solidFill>
                <a:schemeClr val="dk2"/>
              </a:solidFill>
              <a:latin typeface="Raleway"/>
              <a:ea typeface="Raleway"/>
              <a:cs typeface="Raleway"/>
              <a:sym typeface="Raleway"/>
            </a:endParaRPr>
          </a:p>
        </p:txBody>
      </p:sp>
      <p:sp>
        <p:nvSpPr>
          <p:cNvPr id="232" name="Google Shape;232;p26"/>
          <p:cNvSpPr txBox="1"/>
          <p:nvPr/>
        </p:nvSpPr>
        <p:spPr>
          <a:xfrm>
            <a:off x="4355450" y="1686225"/>
            <a:ext cx="4329900" cy="28386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500"/>
              </a:spcBef>
              <a:spcAft>
                <a:spcPts val="0"/>
              </a:spcAft>
              <a:buClr>
                <a:schemeClr val="dk2"/>
              </a:buClr>
              <a:buSzPts val="1400"/>
              <a:buFont typeface="Raleway"/>
              <a:buChar char="●"/>
            </a:pPr>
            <a:r>
              <a:rPr lang="en">
                <a:solidFill>
                  <a:schemeClr val="dk2"/>
                </a:solidFill>
                <a:latin typeface="Raleway"/>
                <a:ea typeface="Raleway"/>
                <a:cs typeface="Raleway"/>
                <a:sym typeface="Raleway"/>
              </a:rPr>
              <a:t>Технологичен модел</a:t>
            </a:r>
            <a:endParaRPr>
              <a:solidFill>
                <a:schemeClr val="dk2"/>
              </a:solidFill>
              <a:latin typeface="Raleway"/>
              <a:ea typeface="Raleway"/>
              <a:cs typeface="Raleway"/>
              <a:sym typeface="Raleway"/>
            </a:endParaRPr>
          </a:p>
          <a:p>
            <a:pPr marL="91440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инфраструктура</a:t>
            </a:r>
            <a:endParaRPr sz="1300">
              <a:solidFill>
                <a:schemeClr val="dk2"/>
              </a:solidFill>
              <a:latin typeface="Raleway"/>
              <a:ea typeface="Raleway"/>
              <a:cs typeface="Raleway"/>
              <a:sym typeface="Raleway"/>
            </a:endParaRPr>
          </a:p>
          <a:p>
            <a:pPr marL="91440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сигурност</a:t>
            </a:r>
            <a:endParaRPr sz="1300">
              <a:solidFill>
                <a:schemeClr val="dk2"/>
              </a:solidFill>
              <a:latin typeface="Raleway"/>
              <a:ea typeface="Raleway"/>
              <a:cs typeface="Raleway"/>
              <a:sym typeface="Raleway"/>
            </a:endParaRPr>
          </a:p>
          <a:p>
            <a:pPr marL="91440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оперативна съвместимост </a:t>
            </a:r>
            <a:endParaRPr sz="1300">
              <a:solidFill>
                <a:schemeClr val="dk2"/>
              </a:solidFill>
              <a:latin typeface="Raleway"/>
              <a:ea typeface="Raleway"/>
              <a:cs typeface="Raleway"/>
              <a:sym typeface="Raleway"/>
            </a:endParaRPr>
          </a:p>
          <a:p>
            <a:pPr marL="91440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технологична неутралност</a:t>
            </a:r>
            <a:endParaRPr sz="1300">
              <a:solidFill>
                <a:schemeClr val="dk2"/>
              </a:solidFill>
              <a:latin typeface="Raleway"/>
              <a:ea typeface="Raleway"/>
              <a:cs typeface="Raleway"/>
              <a:sym typeface="Raleway"/>
            </a:endParaRPr>
          </a:p>
          <a:p>
            <a:pPr marL="91440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стандартизация</a:t>
            </a:r>
            <a:endParaRPr sz="1300">
              <a:solidFill>
                <a:schemeClr val="dk2"/>
              </a:solidFill>
              <a:latin typeface="Raleway"/>
              <a:ea typeface="Raleway"/>
              <a:cs typeface="Raleway"/>
              <a:sym typeface="Raleway"/>
            </a:endParaRPr>
          </a:p>
          <a:p>
            <a:pPr marL="914400" lvl="0" indent="0" algn="l" rtl="0">
              <a:lnSpc>
                <a:spcPct val="115000"/>
              </a:lnSpc>
              <a:spcBef>
                <a:spcPts val="500"/>
              </a:spcBef>
              <a:spcAft>
                <a:spcPts val="0"/>
              </a:spcAft>
              <a:buNone/>
            </a:pPr>
            <a:endParaRPr sz="1300">
              <a:solidFill>
                <a:schemeClr val="dk2"/>
              </a:solidFill>
              <a:latin typeface="Raleway"/>
              <a:ea typeface="Raleway"/>
              <a:cs typeface="Raleway"/>
              <a:sym typeface="Raleway"/>
            </a:endParaRPr>
          </a:p>
          <a:p>
            <a:pPr marL="457200" lvl="0" indent="-317500" algn="l" rtl="0">
              <a:lnSpc>
                <a:spcPct val="115000"/>
              </a:lnSpc>
              <a:spcBef>
                <a:spcPts val="500"/>
              </a:spcBef>
              <a:spcAft>
                <a:spcPts val="0"/>
              </a:spcAft>
              <a:buClr>
                <a:schemeClr val="dk2"/>
              </a:buClr>
              <a:buSzPts val="1400"/>
              <a:buFont typeface="Raleway"/>
              <a:buChar char="●"/>
            </a:pPr>
            <a:r>
              <a:rPr lang="en">
                <a:solidFill>
                  <a:schemeClr val="dk2"/>
                </a:solidFill>
                <a:latin typeface="Raleway"/>
                <a:ea typeface="Raleway"/>
                <a:cs typeface="Raleway"/>
                <a:sym typeface="Raleway"/>
              </a:rPr>
              <a:t>Участие в управлението </a:t>
            </a:r>
            <a:endParaRPr>
              <a:solidFill>
                <a:schemeClr val="dk2"/>
              </a:solidFill>
              <a:latin typeface="Raleway"/>
              <a:ea typeface="Raleway"/>
              <a:cs typeface="Raleway"/>
              <a:sym typeface="Raleway"/>
            </a:endParaRPr>
          </a:p>
          <a:p>
            <a:pPr marL="91440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граждани</a:t>
            </a:r>
            <a:endParaRPr sz="1300">
              <a:solidFill>
                <a:schemeClr val="dk2"/>
              </a:solidFill>
              <a:latin typeface="Raleway"/>
              <a:ea typeface="Raleway"/>
              <a:cs typeface="Raleway"/>
              <a:sym typeface="Raleway"/>
            </a:endParaRPr>
          </a:p>
          <a:p>
            <a:pPr marL="91440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бизнес</a:t>
            </a:r>
            <a:endParaRPr sz="1300">
              <a:solidFill>
                <a:schemeClr val="dk2"/>
              </a:solidFill>
              <a:latin typeface="Raleway"/>
              <a:ea typeface="Raleway"/>
              <a:cs typeface="Raleway"/>
              <a:sym typeface="Raleway"/>
            </a:endParaRPr>
          </a:p>
          <a:p>
            <a:pPr marL="914400" lvl="1" indent="-311150" algn="l" rtl="0">
              <a:lnSpc>
                <a:spcPct val="115000"/>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структури на гражданското общество</a:t>
            </a:r>
            <a:endParaRPr sz="1300">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animEffect transition="in" filter="fade">
                                      <p:cBhvr>
                                        <p:cTn id="7" dur="1000"/>
                                        <p:tgtEl>
                                          <p:spTgt spid="2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1">
                                            <p:txEl>
                                              <p:pRg st="1" end="1"/>
                                            </p:txEl>
                                          </p:spTgt>
                                        </p:tgtEl>
                                        <p:attrNameLst>
                                          <p:attrName>style.visibility</p:attrName>
                                        </p:attrNameLst>
                                      </p:cBhvr>
                                      <p:to>
                                        <p:strVal val="visible"/>
                                      </p:to>
                                    </p:set>
                                    <p:animEffect transition="in" filter="fade">
                                      <p:cBhvr>
                                        <p:cTn id="12" dur="1000"/>
                                        <p:tgtEl>
                                          <p:spTgt spid="2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1">
                                            <p:txEl>
                                              <p:pRg st="2" end="2"/>
                                            </p:txEl>
                                          </p:spTgt>
                                        </p:tgtEl>
                                        <p:attrNameLst>
                                          <p:attrName>style.visibility</p:attrName>
                                        </p:attrNameLst>
                                      </p:cBhvr>
                                      <p:to>
                                        <p:strVal val="visible"/>
                                      </p:to>
                                    </p:set>
                                    <p:animEffect transition="in" filter="fade">
                                      <p:cBhvr>
                                        <p:cTn id="17" dur="1000"/>
                                        <p:tgtEl>
                                          <p:spTgt spid="2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1">
                                            <p:txEl>
                                              <p:pRg st="3" end="3"/>
                                            </p:txEl>
                                          </p:spTgt>
                                        </p:tgtEl>
                                        <p:attrNameLst>
                                          <p:attrName>style.visibility</p:attrName>
                                        </p:attrNameLst>
                                      </p:cBhvr>
                                      <p:to>
                                        <p:strVal val="visible"/>
                                      </p:to>
                                    </p:set>
                                    <p:animEffect transition="in" filter="fade">
                                      <p:cBhvr>
                                        <p:cTn id="22" dur="1000"/>
                                        <p:tgtEl>
                                          <p:spTgt spid="2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1">
                                            <p:txEl>
                                              <p:pRg st="4" end="4"/>
                                            </p:txEl>
                                          </p:spTgt>
                                        </p:tgtEl>
                                        <p:attrNameLst>
                                          <p:attrName>style.visibility</p:attrName>
                                        </p:attrNameLst>
                                      </p:cBhvr>
                                      <p:to>
                                        <p:strVal val="visible"/>
                                      </p:to>
                                    </p:set>
                                    <p:animEffect transition="in" filter="fade">
                                      <p:cBhvr>
                                        <p:cTn id="27" dur="1000"/>
                                        <p:tgtEl>
                                          <p:spTgt spid="2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1">
                                            <p:txEl>
                                              <p:pRg st="5" end="5"/>
                                            </p:txEl>
                                          </p:spTgt>
                                        </p:tgtEl>
                                        <p:attrNameLst>
                                          <p:attrName>style.visibility</p:attrName>
                                        </p:attrNameLst>
                                      </p:cBhvr>
                                      <p:to>
                                        <p:strVal val="visible"/>
                                      </p:to>
                                    </p:set>
                                    <p:animEffect transition="in" filter="fade">
                                      <p:cBhvr>
                                        <p:cTn id="32" dur="1000"/>
                                        <p:tgtEl>
                                          <p:spTgt spid="2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1">
                                            <p:txEl>
                                              <p:pRg st="6" end="6"/>
                                            </p:txEl>
                                          </p:spTgt>
                                        </p:tgtEl>
                                        <p:attrNameLst>
                                          <p:attrName>style.visibility</p:attrName>
                                        </p:attrNameLst>
                                      </p:cBhvr>
                                      <p:to>
                                        <p:strVal val="visible"/>
                                      </p:to>
                                    </p:set>
                                    <p:animEffect transition="in" filter="fade">
                                      <p:cBhvr>
                                        <p:cTn id="37" dur="1000"/>
                                        <p:tgtEl>
                                          <p:spTgt spid="23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1">
                                            <p:txEl>
                                              <p:pRg st="7" end="7"/>
                                            </p:txEl>
                                          </p:spTgt>
                                        </p:tgtEl>
                                        <p:attrNameLst>
                                          <p:attrName>style.visibility</p:attrName>
                                        </p:attrNameLst>
                                      </p:cBhvr>
                                      <p:to>
                                        <p:strVal val="visible"/>
                                      </p:to>
                                    </p:set>
                                    <p:animEffect transition="in" filter="fade">
                                      <p:cBhvr>
                                        <p:cTn id="42" dur="1000"/>
                                        <p:tgtEl>
                                          <p:spTgt spid="23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1">
                                            <p:txEl>
                                              <p:pRg st="8" end="8"/>
                                            </p:txEl>
                                          </p:spTgt>
                                        </p:tgtEl>
                                        <p:attrNameLst>
                                          <p:attrName>style.visibility</p:attrName>
                                        </p:attrNameLst>
                                      </p:cBhvr>
                                      <p:to>
                                        <p:strVal val="visible"/>
                                      </p:to>
                                    </p:set>
                                    <p:animEffect transition="in" filter="fade">
                                      <p:cBhvr>
                                        <p:cTn id="47" dur="1000"/>
                                        <p:tgtEl>
                                          <p:spTgt spid="23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1">
                                            <p:txEl>
                                              <p:pRg st="9" end="9"/>
                                            </p:txEl>
                                          </p:spTgt>
                                        </p:tgtEl>
                                        <p:attrNameLst>
                                          <p:attrName>style.visibility</p:attrName>
                                        </p:attrNameLst>
                                      </p:cBhvr>
                                      <p:to>
                                        <p:strVal val="visible"/>
                                      </p:to>
                                    </p:set>
                                    <p:animEffect transition="in" filter="fade">
                                      <p:cBhvr>
                                        <p:cTn id="52" dur="1000"/>
                                        <p:tgtEl>
                                          <p:spTgt spid="23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7"/>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Европейски принципи на е-управление</a:t>
            </a:r>
            <a:endParaRPr sz="2320"/>
          </a:p>
        </p:txBody>
      </p:sp>
      <p:sp>
        <p:nvSpPr>
          <p:cNvPr id="238" name="Google Shape;238;p27"/>
          <p:cNvSpPr txBox="1"/>
          <p:nvPr/>
        </p:nvSpPr>
        <p:spPr>
          <a:xfrm>
            <a:off x="827975" y="1948925"/>
            <a:ext cx="7249200" cy="2562900"/>
          </a:xfrm>
          <a:prstGeom prst="rect">
            <a:avLst/>
          </a:prstGeom>
          <a:noFill/>
          <a:ln>
            <a:noFill/>
          </a:ln>
        </p:spPr>
        <p:txBody>
          <a:bodyPr spcFirstLastPara="1" wrap="square" lIns="81650" tIns="40825" rIns="81650" bIns="40825" anchor="t" anchorCtr="0">
            <a:noAutofit/>
          </a:bodyPr>
          <a:lstStyle/>
          <a:p>
            <a:pPr marL="457200" marR="0" lvl="0" indent="-323850" algn="l" rtl="0">
              <a:lnSpc>
                <a:spcPct val="98181"/>
              </a:lnSpc>
              <a:spcBef>
                <a:spcPts val="100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цифрови по подразбиране</a:t>
            </a:r>
            <a:endParaRPr sz="1500">
              <a:solidFill>
                <a:schemeClr val="dk2"/>
              </a:solidFill>
              <a:latin typeface="Raleway"/>
              <a:ea typeface="Raleway"/>
              <a:cs typeface="Raleway"/>
              <a:sym typeface="Raleway"/>
            </a:endParaRPr>
          </a:p>
          <a:p>
            <a:pPr marL="457200" marR="0" lvl="0" indent="-323850" algn="l" rtl="0">
              <a:lnSpc>
                <a:spcPct val="98181"/>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еднократно събиране и създаване на данни (принцип “само веднъж”/“</a:t>
            </a:r>
            <a:r>
              <a:rPr lang="en" sz="1500">
                <a:solidFill>
                  <a:schemeClr val="dk2"/>
                </a:solidFill>
                <a:highlight>
                  <a:schemeClr val="accent4"/>
                </a:highlight>
                <a:latin typeface="Raleway"/>
                <a:ea typeface="Raleway"/>
                <a:cs typeface="Raleway"/>
                <a:sym typeface="Raleway"/>
              </a:rPr>
              <a:t>once only</a:t>
            </a:r>
            <a:r>
              <a:rPr lang="en" sz="1500">
                <a:solidFill>
                  <a:schemeClr val="dk2"/>
                </a:solidFill>
                <a:latin typeface="Raleway"/>
                <a:ea typeface="Raleway"/>
                <a:cs typeface="Raleway"/>
                <a:sym typeface="Raleway"/>
              </a:rPr>
              <a:t>”)</a:t>
            </a:r>
            <a:endParaRPr sz="1500">
              <a:solidFill>
                <a:schemeClr val="dk2"/>
              </a:solidFill>
              <a:latin typeface="Raleway"/>
              <a:ea typeface="Raleway"/>
              <a:cs typeface="Raleway"/>
              <a:sym typeface="Raleway"/>
            </a:endParaRPr>
          </a:p>
          <a:p>
            <a:pPr marL="457200" marR="0" lvl="0" indent="-323850" algn="l" rtl="0">
              <a:lnSpc>
                <a:spcPct val="98181"/>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неприкосновеност на личността и личния живот по подразбиране</a:t>
            </a:r>
            <a:endParaRPr sz="1500">
              <a:solidFill>
                <a:schemeClr val="dk2"/>
              </a:solidFill>
              <a:latin typeface="Raleway"/>
              <a:ea typeface="Raleway"/>
              <a:cs typeface="Raleway"/>
              <a:sym typeface="Raleway"/>
            </a:endParaRPr>
          </a:p>
          <a:p>
            <a:pPr marL="457200" marR="0" lvl="0" indent="-323850" algn="l" rtl="0">
              <a:lnSpc>
                <a:spcPct val="98181"/>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приобщаване и достъпност</a:t>
            </a:r>
            <a:endParaRPr sz="1500">
              <a:solidFill>
                <a:schemeClr val="dk2"/>
              </a:solidFill>
              <a:latin typeface="Raleway"/>
              <a:ea typeface="Raleway"/>
              <a:cs typeface="Raleway"/>
              <a:sym typeface="Raleway"/>
            </a:endParaRPr>
          </a:p>
          <a:p>
            <a:pPr marL="457200" marR="0" lvl="0" indent="-323850" algn="l" rtl="0">
              <a:lnSpc>
                <a:spcPct val="98181"/>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отвореност и прозрачност</a:t>
            </a:r>
            <a:endParaRPr sz="1500">
              <a:solidFill>
                <a:schemeClr val="dk2"/>
              </a:solidFill>
              <a:latin typeface="Raleway"/>
              <a:ea typeface="Raleway"/>
              <a:cs typeface="Raleway"/>
              <a:sym typeface="Raleway"/>
            </a:endParaRPr>
          </a:p>
          <a:p>
            <a:pPr marL="457200" marR="0" lvl="0" indent="-323850" algn="l" rtl="0">
              <a:lnSpc>
                <a:spcPct val="98181"/>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трансграничност по подразбиране</a:t>
            </a:r>
            <a:endParaRPr sz="1500">
              <a:solidFill>
                <a:schemeClr val="dk2"/>
              </a:solidFill>
              <a:latin typeface="Raleway"/>
              <a:ea typeface="Raleway"/>
              <a:cs typeface="Raleway"/>
              <a:sym typeface="Raleway"/>
            </a:endParaRPr>
          </a:p>
          <a:p>
            <a:pPr marL="457200" marR="0" lvl="0" indent="-323850" algn="l" rtl="0">
              <a:lnSpc>
                <a:spcPct val="98181"/>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оперативна съвместимост по подразбиране</a:t>
            </a:r>
            <a:endParaRPr sz="1500">
              <a:solidFill>
                <a:schemeClr val="dk2"/>
              </a:solidFill>
              <a:latin typeface="Raleway"/>
              <a:ea typeface="Raleway"/>
              <a:cs typeface="Raleway"/>
              <a:sym typeface="Raleway"/>
            </a:endParaRPr>
          </a:p>
          <a:p>
            <a:pPr marL="457200" marR="0" lvl="0" indent="-323850" algn="l" rtl="0">
              <a:lnSpc>
                <a:spcPct val="98181"/>
              </a:lnSpc>
              <a:spcBef>
                <a:spcPts val="0"/>
              </a:spcBef>
              <a:spcAft>
                <a:spcPts val="0"/>
              </a:spcAft>
              <a:buClr>
                <a:schemeClr val="dk2"/>
              </a:buClr>
              <a:buSzPts val="1500"/>
              <a:buFont typeface="Raleway"/>
              <a:buChar char="●"/>
            </a:pPr>
            <a:r>
              <a:rPr lang="en" sz="1500">
                <a:solidFill>
                  <a:schemeClr val="dk2"/>
                </a:solidFill>
                <a:latin typeface="Raleway"/>
                <a:ea typeface="Raleway"/>
                <a:cs typeface="Raleway"/>
                <a:sym typeface="Raleway"/>
              </a:rPr>
              <a:t>надеждност и сигурност</a:t>
            </a:r>
            <a:endParaRPr sz="1500">
              <a:solidFill>
                <a:schemeClr val="dk2"/>
              </a:solidFill>
              <a:latin typeface="Raleway"/>
              <a:ea typeface="Raleway"/>
              <a:cs typeface="Raleway"/>
              <a:sym typeface="Raleway"/>
            </a:endParaRPr>
          </a:p>
          <a:p>
            <a:pPr marL="12700" marR="0" lvl="0" indent="-12700" algn="l" rtl="0">
              <a:lnSpc>
                <a:spcPct val="98181"/>
              </a:lnSpc>
              <a:spcBef>
                <a:spcPts val="1000"/>
              </a:spcBef>
              <a:spcAft>
                <a:spcPts val="0"/>
              </a:spcAft>
              <a:buNone/>
            </a:pPr>
            <a:endParaRPr sz="1500">
              <a:solidFill>
                <a:schemeClr val="dk2"/>
              </a:solidFill>
              <a:latin typeface="Raleway"/>
              <a:ea typeface="Raleway"/>
              <a:cs typeface="Raleway"/>
              <a:sym typeface="Raleway"/>
            </a:endParaRPr>
          </a:p>
          <a:p>
            <a:pPr marL="12700" marR="0" lvl="0" indent="-12700" algn="l" rtl="0">
              <a:lnSpc>
                <a:spcPct val="98181"/>
              </a:lnSpc>
              <a:spcBef>
                <a:spcPts val="1000"/>
              </a:spcBef>
              <a:spcAft>
                <a:spcPts val="0"/>
              </a:spcAft>
              <a:buNone/>
            </a:pPr>
            <a:endParaRPr sz="1500">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animEffect transition="in" filter="fade">
                                      <p:cBhvr>
                                        <p:cTn id="7" dur="1000"/>
                                        <p:tgtEl>
                                          <p:spTgt spid="2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
                                            <p:txEl>
                                              <p:pRg st="1" end="1"/>
                                            </p:txEl>
                                          </p:spTgt>
                                        </p:tgtEl>
                                        <p:attrNameLst>
                                          <p:attrName>style.visibility</p:attrName>
                                        </p:attrNameLst>
                                      </p:cBhvr>
                                      <p:to>
                                        <p:strVal val="visible"/>
                                      </p:to>
                                    </p:set>
                                    <p:animEffect transition="in" filter="fade">
                                      <p:cBhvr>
                                        <p:cTn id="12" dur="1000"/>
                                        <p:tgtEl>
                                          <p:spTgt spid="2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8">
                                            <p:txEl>
                                              <p:pRg st="2" end="2"/>
                                            </p:txEl>
                                          </p:spTgt>
                                        </p:tgtEl>
                                        <p:attrNameLst>
                                          <p:attrName>style.visibility</p:attrName>
                                        </p:attrNameLst>
                                      </p:cBhvr>
                                      <p:to>
                                        <p:strVal val="visible"/>
                                      </p:to>
                                    </p:set>
                                    <p:animEffect transition="in" filter="fade">
                                      <p:cBhvr>
                                        <p:cTn id="17" dur="1000"/>
                                        <p:tgtEl>
                                          <p:spTgt spid="2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8">
                                            <p:txEl>
                                              <p:pRg st="3" end="3"/>
                                            </p:txEl>
                                          </p:spTgt>
                                        </p:tgtEl>
                                        <p:attrNameLst>
                                          <p:attrName>style.visibility</p:attrName>
                                        </p:attrNameLst>
                                      </p:cBhvr>
                                      <p:to>
                                        <p:strVal val="visible"/>
                                      </p:to>
                                    </p:set>
                                    <p:animEffect transition="in" filter="fade">
                                      <p:cBhvr>
                                        <p:cTn id="22" dur="1000"/>
                                        <p:tgtEl>
                                          <p:spTgt spid="2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8">
                                            <p:txEl>
                                              <p:pRg st="4" end="4"/>
                                            </p:txEl>
                                          </p:spTgt>
                                        </p:tgtEl>
                                        <p:attrNameLst>
                                          <p:attrName>style.visibility</p:attrName>
                                        </p:attrNameLst>
                                      </p:cBhvr>
                                      <p:to>
                                        <p:strVal val="visible"/>
                                      </p:to>
                                    </p:set>
                                    <p:animEffect transition="in" filter="fade">
                                      <p:cBhvr>
                                        <p:cTn id="27" dur="1000"/>
                                        <p:tgtEl>
                                          <p:spTgt spid="2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8">
                                            <p:txEl>
                                              <p:pRg st="5" end="5"/>
                                            </p:txEl>
                                          </p:spTgt>
                                        </p:tgtEl>
                                        <p:attrNameLst>
                                          <p:attrName>style.visibility</p:attrName>
                                        </p:attrNameLst>
                                      </p:cBhvr>
                                      <p:to>
                                        <p:strVal val="visible"/>
                                      </p:to>
                                    </p:set>
                                    <p:animEffect transition="in" filter="fade">
                                      <p:cBhvr>
                                        <p:cTn id="32" dur="1000"/>
                                        <p:tgtEl>
                                          <p:spTgt spid="2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8">
                                            <p:txEl>
                                              <p:pRg st="6" end="6"/>
                                            </p:txEl>
                                          </p:spTgt>
                                        </p:tgtEl>
                                        <p:attrNameLst>
                                          <p:attrName>style.visibility</p:attrName>
                                        </p:attrNameLst>
                                      </p:cBhvr>
                                      <p:to>
                                        <p:strVal val="visible"/>
                                      </p:to>
                                    </p:set>
                                    <p:animEffect transition="in" filter="fade">
                                      <p:cBhvr>
                                        <p:cTn id="37" dur="1000"/>
                                        <p:tgtEl>
                                          <p:spTgt spid="2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8">
                                            <p:txEl>
                                              <p:pRg st="7" end="7"/>
                                            </p:txEl>
                                          </p:spTgt>
                                        </p:tgtEl>
                                        <p:attrNameLst>
                                          <p:attrName>style.visibility</p:attrName>
                                        </p:attrNameLst>
                                      </p:cBhvr>
                                      <p:to>
                                        <p:strVal val="visible"/>
                                      </p:to>
                                    </p:set>
                                    <p:animEffect transition="in" filter="fade">
                                      <p:cBhvr>
                                        <p:cTn id="42" dur="1000"/>
                                        <p:tgtEl>
                                          <p:spTgt spid="2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8">
                                            <p:txEl>
                                              <p:pRg st="8" end="8"/>
                                            </p:txEl>
                                          </p:spTgt>
                                        </p:tgtEl>
                                        <p:attrNameLst>
                                          <p:attrName>style.visibility</p:attrName>
                                        </p:attrNameLst>
                                      </p:cBhvr>
                                      <p:to>
                                        <p:strVal val="visible"/>
                                      </p:to>
                                    </p:set>
                                    <p:animEffect transition="in" filter="fade">
                                      <p:cBhvr>
                                        <p:cTn id="47" dur="1000"/>
                                        <p:tgtEl>
                                          <p:spTgt spid="2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8">
                                            <p:txEl>
                                              <p:pRg st="9" end="9"/>
                                            </p:txEl>
                                          </p:spTgt>
                                        </p:tgtEl>
                                        <p:attrNameLst>
                                          <p:attrName>style.visibility</p:attrName>
                                        </p:attrNameLst>
                                      </p:cBhvr>
                                      <p:to>
                                        <p:strVal val="visible"/>
                                      </p:to>
                                    </p:set>
                                    <p:animEffect transition="in" filter="fade">
                                      <p:cBhvr>
                                        <p:cTn id="52" dur="1000"/>
                                        <p:tgtEl>
                                          <p:spTgt spid="23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1066949" y="905325"/>
            <a:ext cx="62817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sz="2320"/>
              <a:t>Понятие за електронно управление</a:t>
            </a:r>
            <a:endParaRPr sz="3200" b="0">
              <a:solidFill>
                <a:schemeClr val="dk1"/>
              </a:solidFill>
            </a:endParaRPr>
          </a:p>
        </p:txBody>
      </p:sp>
      <p:sp>
        <p:nvSpPr>
          <p:cNvPr id="244" name="Google Shape;244;p28"/>
          <p:cNvSpPr txBox="1"/>
          <p:nvPr/>
        </p:nvSpPr>
        <p:spPr>
          <a:xfrm>
            <a:off x="827975" y="1948925"/>
            <a:ext cx="7249200" cy="2562900"/>
          </a:xfrm>
          <a:prstGeom prst="rect">
            <a:avLst/>
          </a:prstGeom>
          <a:noFill/>
          <a:ln>
            <a:noFill/>
          </a:ln>
        </p:spPr>
        <p:txBody>
          <a:bodyPr spcFirstLastPara="1" wrap="square" lIns="81650" tIns="40825" rIns="81650" bIns="40825" anchor="t" anchorCtr="0">
            <a:noAutofit/>
          </a:bodyPr>
          <a:lstStyle/>
          <a:p>
            <a:pPr marL="0" lvl="0" indent="0" algn="just" rtl="0">
              <a:lnSpc>
                <a:spcPct val="98181"/>
              </a:lnSpc>
              <a:spcBef>
                <a:spcPts val="1000"/>
              </a:spcBef>
              <a:spcAft>
                <a:spcPts val="0"/>
              </a:spcAft>
              <a:buNone/>
            </a:pPr>
            <a:r>
              <a:rPr lang="en" sz="1500">
                <a:solidFill>
                  <a:schemeClr val="dk2"/>
                </a:solidFill>
                <a:latin typeface="Raleway"/>
                <a:ea typeface="Raleway"/>
                <a:cs typeface="Raleway"/>
                <a:sym typeface="Raleway"/>
              </a:rPr>
              <a:t>Закон за електронносто управление (§ 1 т. 39 от ДР към ЗЕУ): </a:t>
            </a:r>
            <a:endParaRPr sz="1500">
              <a:solidFill>
                <a:schemeClr val="dk2"/>
              </a:solidFill>
              <a:latin typeface="Raleway"/>
              <a:ea typeface="Raleway"/>
              <a:cs typeface="Raleway"/>
              <a:sym typeface="Raleway"/>
            </a:endParaRPr>
          </a:p>
          <a:p>
            <a:pPr marL="457200" lvl="0" indent="0" algn="just" rtl="0">
              <a:lnSpc>
                <a:spcPct val="98181"/>
              </a:lnSpc>
              <a:spcBef>
                <a:spcPts val="1000"/>
              </a:spcBef>
              <a:spcAft>
                <a:spcPts val="0"/>
              </a:spcAft>
              <a:buNone/>
            </a:pPr>
            <a:r>
              <a:rPr lang="en">
                <a:solidFill>
                  <a:schemeClr val="dk2"/>
                </a:solidFill>
                <a:latin typeface="Raleway"/>
                <a:ea typeface="Raleway"/>
                <a:cs typeface="Raleway"/>
                <a:sym typeface="Raleway"/>
              </a:rPr>
              <a:t>39. (</a:t>
            </a:r>
            <a:r>
              <a:rPr lang="en" b="1">
                <a:solidFill>
                  <a:schemeClr val="dk2"/>
                </a:solidFill>
                <a:latin typeface="Raleway"/>
                <a:ea typeface="Raleway"/>
                <a:cs typeface="Raleway"/>
                <a:sym typeface="Raleway"/>
              </a:rPr>
              <a:t>Нова – ДВ, бр. 94 от 2019 г., </a:t>
            </a:r>
            <a:r>
              <a:rPr lang="en">
                <a:solidFill>
                  <a:schemeClr val="dk2"/>
                </a:solidFill>
                <a:latin typeface="Raleway"/>
                <a:ea typeface="Raleway"/>
                <a:cs typeface="Raleway"/>
                <a:sym typeface="Raleway"/>
              </a:rPr>
              <a:t>в сила от 29.11.2019 г.) "Електронно управление" е реализиране от административните органи на правните взаимовръзки, </a:t>
            </a:r>
            <a:r>
              <a:rPr lang="en" b="1">
                <a:solidFill>
                  <a:schemeClr val="dk2"/>
                </a:solidFill>
                <a:latin typeface="Raleway"/>
                <a:ea typeface="Raleway"/>
                <a:cs typeface="Raleway"/>
                <a:sym typeface="Raleway"/>
              </a:rPr>
              <a:t>административни процеси и услуги </a:t>
            </a:r>
            <a:r>
              <a:rPr lang="en">
                <a:solidFill>
                  <a:schemeClr val="dk2"/>
                </a:solidFill>
                <a:latin typeface="Raleway"/>
                <a:ea typeface="Raleway"/>
                <a:cs typeface="Raleway"/>
                <a:sym typeface="Raleway"/>
              </a:rPr>
              <a:t>и на взаимодействието с потребителите, с </a:t>
            </a:r>
            <a:r>
              <a:rPr lang="en" b="1">
                <a:solidFill>
                  <a:schemeClr val="dk2"/>
                </a:solidFill>
                <a:latin typeface="Raleway"/>
                <a:ea typeface="Raleway"/>
                <a:cs typeface="Raleway"/>
                <a:sym typeface="Raleway"/>
              </a:rPr>
              <a:t>лицата</a:t>
            </a:r>
            <a:r>
              <a:rPr lang="en">
                <a:solidFill>
                  <a:schemeClr val="dk2"/>
                </a:solidFill>
                <a:latin typeface="Raleway"/>
                <a:ea typeface="Raleway"/>
                <a:cs typeface="Raleway"/>
                <a:sym typeface="Raleway"/>
              </a:rPr>
              <a:t>, осъществяващи публични функции, и с организациите, предоставящи обществени услуги, чрез използване на информационни и комуникационни технологии, осигуряващи по-високо ниво на ефективност на управлението.</a:t>
            </a:r>
            <a:endParaRPr>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sz="1300">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fade">
                                      <p:cBhvr>
                                        <p:cTn id="7" dur="10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Effect transition="in" filter="fade">
                                      <p:cBhvr>
                                        <p:cTn id="12" dur="1000"/>
                                        <p:tgtEl>
                                          <p:spTgt spid="2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animEffect transition="in" filter="fade">
                                      <p:cBhvr>
                                        <p:cTn id="17" dur="1000"/>
                                        <p:tgtEl>
                                          <p:spTgt spid="2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1066950" y="905325"/>
            <a:ext cx="71439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rgbClr val="000000"/>
              </a:buClr>
              <a:buSzPts val="990"/>
              <a:buFont typeface="Arial"/>
              <a:buNone/>
            </a:pPr>
            <a:r>
              <a:rPr lang="en" sz="1920"/>
              <a:t>Национална стратегическа рамка на е-управление</a:t>
            </a:r>
            <a:endParaRPr sz="2900" b="0">
              <a:solidFill>
                <a:schemeClr val="dk1"/>
              </a:solidFill>
            </a:endParaRPr>
          </a:p>
        </p:txBody>
      </p:sp>
      <p:sp>
        <p:nvSpPr>
          <p:cNvPr id="250" name="Google Shape;250;p29"/>
          <p:cNvSpPr txBox="1"/>
          <p:nvPr/>
        </p:nvSpPr>
        <p:spPr>
          <a:xfrm>
            <a:off x="827975" y="1686225"/>
            <a:ext cx="7249200" cy="2825700"/>
          </a:xfrm>
          <a:prstGeom prst="rect">
            <a:avLst/>
          </a:prstGeom>
          <a:noFill/>
          <a:ln>
            <a:noFill/>
          </a:ln>
        </p:spPr>
        <p:txBody>
          <a:bodyPr spcFirstLastPara="1" wrap="square" lIns="81650" tIns="40825" rIns="81650" bIns="40825" anchor="t" anchorCtr="0">
            <a:noAutofit/>
          </a:bodyPr>
          <a:lstStyle/>
          <a:p>
            <a:pPr marL="457200" lvl="0" indent="-311150" algn="just" rtl="0">
              <a:lnSpc>
                <a:spcPct val="98181"/>
              </a:lnSpc>
              <a:spcBef>
                <a:spcPts val="100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Актуализирана стратегия за развитие на електронното управление в Република България 2019  – 2025 г.  (приета с РМС № 298 от 02.04.2021 г.)</a:t>
            </a:r>
            <a:endParaRPr sz="1300">
              <a:solidFill>
                <a:schemeClr val="dk2"/>
              </a:solidFill>
              <a:latin typeface="Raleway"/>
              <a:ea typeface="Raleway"/>
              <a:cs typeface="Raleway"/>
              <a:sym typeface="Raleway"/>
            </a:endParaRPr>
          </a:p>
          <a:p>
            <a:pPr marL="914400" lvl="1" indent="-311150" algn="just" rtl="0">
              <a:lnSpc>
                <a:spcPct val="98181"/>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Актуализирана пътна карта за изпълнение на Актуализираната стратегия за развитие на електронното управление в Република България 2019-2023 г. (приета с РМС № 546 на Министерския съвет от 2019 г.)</a:t>
            </a:r>
            <a:endParaRPr sz="1300">
              <a:solidFill>
                <a:schemeClr val="dk2"/>
              </a:solidFill>
              <a:latin typeface="Raleway"/>
              <a:ea typeface="Raleway"/>
              <a:cs typeface="Raleway"/>
              <a:sym typeface="Raleway"/>
            </a:endParaRPr>
          </a:p>
          <a:p>
            <a:pPr marL="914400" lvl="1" indent="-311150" algn="just" rtl="0">
              <a:lnSpc>
                <a:spcPct val="98181"/>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Концепция за регистрова реформа (Приложение 2 към Актуализираната стратегия за развитие на електронното управление в Република България (2019 – 2025)</a:t>
            </a:r>
            <a:endParaRPr sz="1300">
              <a:solidFill>
                <a:schemeClr val="dk2"/>
              </a:solidFill>
              <a:latin typeface="Raleway"/>
              <a:ea typeface="Raleway"/>
              <a:cs typeface="Raleway"/>
              <a:sym typeface="Raleway"/>
            </a:endParaRPr>
          </a:p>
          <a:p>
            <a:pPr marL="457200" marR="0" lvl="0" indent="-311150" algn="just" rtl="0">
              <a:lnSpc>
                <a:spcPct val="98181"/>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Единна политика за информационните ресурси</a:t>
            </a:r>
            <a:endParaRPr sz="1300">
              <a:solidFill>
                <a:schemeClr val="dk2"/>
              </a:solidFill>
              <a:latin typeface="Raleway"/>
              <a:ea typeface="Raleway"/>
              <a:cs typeface="Raleway"/>
              <a:sym typeface="Raleway"/>
            </a:endParaRPr>
          </a:p>
          <a:p>
            <a:pPr marL="914400" marR="0" lvl="1" indent="-311150" algn="just" rtl="0">
              <a:lnSpc>
                <a:spcPct val="98181"/>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Приета с решение на Министерския съвет № 296 от 2 април 2021 г.</a:t>
            </a:r>
            <a:endParaRPr sz="1300">
              <a:solidFill>
                <a:schemeClr val="dk2"/>
              </a:solidFill>
              <a:latin typeface="Raleway"/>
              <a:ea typeface="Raleway"/>
              <a:cs typeface="Raleway"/>
              <a:sym typeface="Raleway"/>
            </a:endParaRPr>
          </a:p>
          <a:p>
            <a:pPr marL="457200" marR="0" lvl="0" indent="-311150" algn="just" rtl="0">
              <a:lnSpc>
                <a:spcPct val="98181"/>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Архитектура на електронното управление в Република България</a:t>
            </a:r>
            <a:endParaRPr sz="1300">
              <a:solidFill>
                <a:schemeClr val="dk2"/>
              </a:solidFill>
              <a:latin typeface="Raleway"/>
              <a:ea typeface="Raleway"/>
              <a:cs typeface="Raleway"/>
              <a:sym typeface="Raleway"/>
            </a:endParaRPr>
          </a:p>
          <a:p>
            <a:pPr marL="914400" marR="0" lvl="1" indent="-311150" algn="just" rtl="0">
              <a:lnSpc>
                <a:spcPct val="98181"/>
              </a:lnSpc>
              <a:spcBef>
                <a:spcPts val="0"/>
              </a:spcBef>
              <a:spcAft>
                <a:spcPts val="0"/>
              </a:spcAft>
              <a:buClr>
                <a:schemeClr val="dk2"/>
              </a:buClr>
              <a:buSzPts val="1300"/>
              <a:buFont typeface="Raleway"/>
              <a:buChar char="○"/>
            </a:pPr>
            <a:r>
              <a:rPr lang="en" sz="1300">
                <a:solidFill>
                  <a:schemeClr val="dk2"/>
                </a:solidFill>
                <a:latin typeface="Raleway"/>
                <a:ea typeface="Raleway"/>
                <a:cs typeface="Raleway"/>
                <a:sym typeface="Raleway"/>
              </a:rPr>
              <a:t>Одобрена от председателя на Държавна агенция „Електронно управление“ със Заповед № ДАЕУ-5040-11.04.2019 г.</a:t>
            </a:r>
            <a:endParaRPr sz="1600">
              <a:solidFill>
                <a:schemeClr val="dk2"/>
              </a:solidFill>
              <a:latin typeface="Raleway"/>
              <a:ea typeface="Raleway"/>
              <a:cs typeface="Raleway"/>
              <a:sym typeface="Raleway"/>
            </a:endParaRPr>
          </a:p>
          <a:p>
            <a:pPr marL="457200" marR="0" lvl="0" indent="0" algn="l" rtl="0">
              <a:lnSpc>
                <a:spcPct val="115000"/>
              </a:lnSpc>
              <a:spcBef>
                <a:spcPts val="500"/>
              </a:spcBef>
              <a:spcAft>
                <a:spcPts val="0"/>
              </a:spcAft>
              <a:buNone/>
            </a:pPr>
            <a:endParaRPr sz="1300">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1000"/>
                                        <p:tgtEl>
                                          <p:spTgt spid="2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0">
                                            <p:txEl>
                                              <p:pRg st="1" end="1"/>
                                            </p:txEl>
                                          </p:spTgt>
                                        </p:tgtEl>
                                        <p:attrNameLst>
                                          <p:attrName>style.visibility</p:attrName>
                                        </p:attrNameLst>
                                      </p:cBhvr>
                                      <p:to>
                                        <p:strVal val="visible"/>
                                      </p:to>
                                    </p:set>
                                    <p:animEffect transition="in" filter="fade">
                                      <p:cBhvr>
                                        <p:cTn id="12" dur="1000"/>
                                        <p:tgtEl>
                                          <p:spTgt spid="2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0">
                                            <p:txEl>
                                              <p:pRg st="2" end="2"/>
                                            </p:txEl>
                                          </p:spTgt>
                                        </p:tgtEl>
                                        <p:attrNameLst>
                                          <p:attrName>style.visibility</p:attrName>
                                        </p:attrNameLst>
                                      </p:cBhvr>
                                      <p:to>
                                        <p:strVal val="visible"/>
                                      </p:to>
                                    </p:set>
                                    <p:animEffect transition="in" filter="fade">
                                      <p:cBhvr>
                                        <p:cTn id="17" dur="1000"/>
                                        <p:tgtEl>
                                          <p:spTgt spid="2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xEl>
                                              <p:pRg st="3" end="3"/>
                                            </p:txEl>
                                          </p:spTgt>
                                        </p:tgtEl>
                                        <p:attrNameLst>
                                          <p:attrName>style.visibility</p:attrName>
                                        </p:attrNameLst>
                                      </p:cBhvr>
                                      <p:to>
                                        <p:strVal val="visible"/>
                                      </p:to>
                                    </p:set>
                                    <p:animEffect transition="in" filter="fade">
                                      <p:cBhvr>
                                        <p:cTn id="22" dur="1000"/>
                                        <p:tgtEl>
                                          <p:spTgt spid="2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0">
                                            <p:txEl>
                                              <p:pRg st="4" end="4"/>
                                            </p:txEl>
                                          </p:spTgt>
                                        </p:tgtEl>
                                        <p:attrNameLst>
                                          <p:attrName>style.visibility</p:attrName>
                                        </p:attrNameLst>
                                      </p:cBhvr>
                                      <p:to>
                                        <p:strVal val="visible"/>
                                      </p:to>
                                    </p:set>
                                    <p:animEffect transition="in" filter="fade">
                                      <p:cBhvr>
                                        <p:cTn id="27" dur="1000"/>
                                        <p:tgtEl>
                                          <p:spTgt spid="2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0">
                                            <p:txEl>
                                              <p:pRg st="5" end="5"/>
                                            </p:txEl>
                                          </p:spTgt>
                                        </p:tgtEl>
                                        <p:attrNameLst>
                                          <p:attrName>style.visibility</p:attrName>
                                        </p:attrNameLst>
                                      </p:cBhvr>
                                      <p:to>
                                        <p:strVal val="visible"/>
                                      </p:to>
                                    </p:set>
                                    <p:animEffect transition="in" filter="fade">
                                      <p:cBhvr>
                                        <p:cTn id="32" dur="1000"/>
                                        <p:tgtEl>
                                          <p:spTgt spid="2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0">
                                            <p:txEl>
                                              <p:pRg st="6" end="6"/>
                                            </p:txEl>
                                          </p:spTgt>
                                        </p:tgtEl>
                                        <p:attrNameLst>
                                          <p:attrName>style.visibility</p:attrName>
                                        </p:attrNameLst>
                                      </p:cBhvr>
                                      <p:to>
                                        <p:strVal val="visible"/>
                                      </p:to>
                                    </p:set>
                                    <p:animEffect transition="in" filter="fade">
                                      <p:cBhvr>
                                        <p:cTn id="37" dur="1000"/>
                                        <p:tgtEl>
                                          <p:spTgt spid="2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0">
                                            <p:txEl>
                                              <p:pRg st="7" end="7"/>
                                            </p:txEl>
                                          </p:spTgt>
                                        </p:tgtEl>
                                        <p:attrNameLst>
                                          <p:attrName>style.visibility</p:attrName>
                                        </p:attrNameLst>
                                      </p:cBhvr>
                                      <p:to>
                                        <p:strVal val="visible"/>
                                      </p:to>
                                    </p:set>
                                    <p:animEffect transition="in" filter="fade">
                                      <p:cBhvr>
                                        <p:cTn id="42" dur="1000"/>
                                        <p:tgtEl>
                                          <p:spTgt spid="2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1066950" y="905325"/>
            <a:ext cx="71439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rgbClr val="000000"/>
              </a:buClr>
              <a:buSzPts val="990"/>
              <a:buFont typeface="Arial"/>
              <a:buNone/>
            </a:pPr>
            <a:r>
              <a:rPr lang="en" sz="1920"/>
              <a:t>Законодателство</a:t>
            </a:r>
            <a:endParaRPr sz="2900" b="0">
              <a:solidFill>
                <a:schemeClr val="dk1"/>
              </a:solidFill>
            </a:endParaRPr>
          </a:p>
        </p:txBody>
      </p:sp>
      <p:sp>
        <p:nvSpPr>
          <p:cNvPr id="256" name="Google Shape;256;p30"/>
          <p:cNvSpPr txBox="1"/>
          <p:nvPr/>
        </p:nvSpPr>
        <p:spPr>
          <a:xfrm>
            <a:off x="827975" y="1686225"/>
            <a:ext cx="7416900" cy="2825700"/>
          </a:xfrm>
          <a:prstGeom prst="rect">
            <a:avLst/>
          </a:prstGeom>
          <a:noFill/>
          <a:ln>
            <a:noFill/>
          </a:ln>
        </p:spPr>
        <p:txBody>
          <a:bodyPr spcFirstLastPara="1" wrap="square" lIns="81650" tIns="40825" rIns="81650" bIns="40825" anchor="t" anchorCtr="0">
            <a:noAutofit/>
          </a:bodyPr>
          <a:lstStyle/>
          <a:p>
            <a:pPr marL="457200" marR="0" lvl="0" indent="-317500" algn="just" rtl="0">
              <a:lnSpc>
                <a:spcPct val="98181"/>
              </a:lnSpc>
              <a:spcBef>
                <a:spcPts val="1000"/>
              </a:spcBef>
              <a:spcAft>
                <a:spcPts val="0"/>
              </a:spcAft>
              <a:buClr>
                <a:schemeClr val="dk2"/>
              </a:buClr>
              <a:buSzPts val="1400"/>
              <a:buFont typeface="Raleway"/>
              <a:buChar char="●"/>
            </a:pPr>
            <a:r>
              <a:rPr lang="en">
                <a:solidFill>
                  <a:schemeClr val="dk2"/>
                </a:solidFill>
                <a:latin typeface="Raleway"/>
                <a:ea typeface="Raleway"/>
                <a:cs typeface="Raleway"/>
                <a:sym typeface="Raleway"/>
              </a:rPr>
              <a:t>Закон за електронно управление (посл. изм. 19.09.2023)</a:t>
            </a:r>
            <a:endParaRPr>
              <a:solidFill>
                <a:schemeClr val="dk2"/>
              </a:solidFill>
              <a:latin typeface="Raleway"/>
              <a:ea typeface="Raleway"/>
              <a:cs typeface="Raleway"/>
              <a:sym typeface="Raleway"/>
            </a:endParaRPr>
          </a:p>
          <a:p>
            <a:pPr marL="914400" marR="0" lvl="1"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Наредба за общите изисквания към информационните системи, регистрите и електронните административни услуги (НОИИСРЕАУ) (посл. изм. 24.06.2022 г.); </a:t>
            </a:r>
            <a:endParaRPr>
              <a:solidFill>
                <a:schemeClr val="dk2"/>
              </a:solidFill>
              <a:latin typeface="Raleway"/>
              <a:ea typeface="Raleway"/>
              <a:cs typeface="Raleway"/>
              <a:sym typeface="Raleway"/>
            </a:endParaRPr>
          </a:p>
          <a:p>
            <a:pPr marL="914400" marR="0" lvl="1"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Наредба за обмена на документи в администрацията (НОДА) (посл. изм. 24.06.2022)</a:t>
            </a:r>
            <a:endParaRPr>
              <a:solidFill>
                <a:schemeClr val="dk2"/>
              </a:solidFill>
              <a:latin typeface="Raleway"/>
              <a:ea typeface="Raleway"/>
              <a:cs typeface="Raleway"/>
              <a:sym typeface="Raleway"/>
            </a:endParaRPr>
          </a:p>
          <a:p>
            <a:pPr marL="914400" marR="0" lvl="1"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Наредбата за удостоверенията за електронен подпис в администрациите (НУЕПА) (посл. изм. 13.05.2022 г.)</a:t>
            </a:r>
            <a:endParaRPr>
              <a:solidFill>
                <a:schemeClr val="dk2"/>
              </a:solidFill>
              <a:latin typeface="Raleway"/>
              <a:ea typeface="Raleway"/>
              <a:cs typeface="Raleway"/>
              <a:sym typeface="Raleway"/>
            </a:endParaRPr>
          </a:p>
          <a:p>
            <a:pPr marL="457200" marR="0" lvl="0"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Секторно законодателство: ЗЕДЕУУ, ЗЕИ, ЗЗЛД, ЗДОИ, Закон за киберсигурност, Закон за администрацията, Административно процесуален кодекс</a:t>
            </a: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animEffect transition="in" filter="fade">
                                      <p:cBhvr>
                                        <p:cTn id="7" dur="1000"/>
                                        <p:tgtEl>
                                          <p:spTgt spid="2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6">
                                            <p:txEl>
                                              <p:pRg st="1" end="1"/>
                                            </p:txEl>
                                          </p:spTgt>
                                        </p:tgtEl>
                                        <p:attrNameLst>
                                          <p:attrName>style.visibility</p:attrName>
                                        </p:attrNameLst>
                                      </p:cBhvr>
                                      <p:to>
                                        <p:strVal val="visible"/>
                                      </p:to>
                                    </p:set>
                                    <p:animEffect transition="in" filter="fade">
                                      <p:cBhvr>
                                        <p:cTn id="12" dur="1000"/>
                                        <p:tgtEl>
                                          <p:spTgt spid="2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6">
                                            <p:txEl>
                                              <p:pRg st="2" end="2"/>
                                            </p:txEl>
                                          </p:spTgt>
                                        </p:tgtEl>
                                        <p:attrNameLst>
                                          <p:attrName>style.visibility</p:attrName>
                                        </p:attrNameLst>
                                      </p:cBhvr>
                                      <p:to>
                                        <p:strVal val="visible"/>
                                      </p:to>
                                    </p:set>
                                    <p:animEffect transition="in" filter="fade">
                                      <p:cBhvr>
                                        <p:cTn id="17" dur="1000"/>
                                        <p:tgtEl>
                                          <p:spTgt spid="2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6">
                                            <p:txEl>
                                              <p:pRg st="3" end="3"/>
                                            </p:txEl>
                                          </p:spTgt>
                                        </p:tgtEl>
                                        <p:attrNameLst>
                                          <p:attrName>style.visibility</p:attrName>
                                        </p:attrNameLst>
                                      </p:cBhvr>
                                      <p:to>
                                        <p:strVal val="visible"/>
                                      </p:to>
                                    </p:set>
                                    <p:animEffect transition="in" filter="fade">
                                      <p:cBhvr>
                                        <p:cTn id="22" dur="1000"/>
                                        <p:tgtEl>
                                          <p:spTgt spid="2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
                                            <p:txEl>
                                              <p:pRg st="4" end="4"/>
                                            </p:txEl>
                                          </p:spTgt>
                                        </p:tgtEl>
                                        <p:attrNameLst>
                                          <p:attrName>style.visibility</p:attrName>
                                        </p:attrNameLst>
                                      </p:cBhvr>
                                      <p:to>
                                        <p:strVal val="visible"/>
                                      </p:to>
                                    </p:set>
                                    <p:animEffect transition="in" filter="fade">
                                      <p:cBhvr>
                                        <p:cTn id="27" dur="1000"/>
                                        <p:tgtEl>
                                          <p:spTgt spid="2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a:off x="1066950" y="905325"/>
            <a:ext cx="71439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rgbClr val="000000"/>
              </a:buClr>
              <a:buSzPts val="990"/>
              <a:buFont typeface="Arial"/>
              <a:buNone/>
            </a:pPr>
            <a:r>
              <a:rPr lang="en" sz="1920"/>
              <a:t>Закон за електронно управление</a:t>
            </a:r>
            <a:endParaRPr sz="2900" b="0">
              <a:solidFill>
                <a:schemeClr val="dk1"/>
              </a:solidFill>
            </a:endParaRPr>
          </a:p>
        </p:txBody>
      </p:sp>
      <p:sp>
        <p:nvSpPr>
          <p:cNvPr id="262" name="Google Shape;262;p31"/>
          <p:cNvSpPr txBox="1"/>
          <p:nvPr/>
        </p:nvSpPr>
        <p:spPr>
          <a:xfrm>
            <a:off x="827975" y="1686225"/>
            <a:ext cx="7416900" cy="2825700"/>
          </a:xfrm>
          <a:prstGeom prst="rect">
            <a:avLst/>
          </a:prstGeom>
          <a:noFill/>
          <a:ln>
            <a:noFill/>
          </a:ln>
        </p:spPr>
        <p:txBody>
          <a:bodyPr spcFirstLastPara="1" wrap="square" lIns="81650" tIns="40825" rIns="81650" bIns="40825" anchor="t" anchorCtr="0">
            <a:noAutofit/>
          </a:bodyPr>
          <a:lstStyle/>
          <a:p>
            <a:pPr marL="0" marR="0" lvl="0" indent="0" algn="just" rtl="0">
              <a:lnSpc>
                <a:spcPct val="98181"/>
              </a:lnSpc>
              <a:spcBef>
                <a:spcPts val="1000"/>
              </a:spcBef>
              <a:spcAft>
                <a:spcPts val="0"/>
              </a:spcAft>
              <a:buNone/>
            </a:pPr>
            <a:r>
              <a:rPr lang="en">
                <a:solidFill>
                  <a:schemeClr val="dk2"/>
                </a:solidFill>
                <a:latin typeface="Raleway"/>
                <a:ea typeface="Raleway"/>
                <a:cs typeface="Raleway"/>
                <a:sym typeface="Raleway"/>
              </a:rPr>
              <a:t>ЗЕУ урежда:</a:t>
            </a:r>
            <a:endParaRPr>
              <a:solidFill>
                <a:schemeClr val="dk2"/>
              </a:solidFill>
              <a:latin typeface="Raleway"/>
              <a:ea typeface="Raleway"/>
              <a:cs typeface="Raleway"/>
              <a:sym typeface="Raleway"/>
            </a:endParaRPr>
          </a:p>
          <a:p>
            <a:pPr marL="457200" lvl="0" indent="-317500" algn="just" rtl="0">
              <a:lnSpc>
                <a:spcPct val="98181"/>
              </a:lnSpc>
              <a:spcBef>
                <a:spcPts val="1000"/>
              </a:spcBef>
              <a:spcAft>
                <a:spcPts val="0"/>
              </a:spcAft>
              <a:buClr>
                <a:schemeClr val="dk2"/>
              </a:buClr>
              <a:buSzPts val="1400"/>
              <a:buFont typeface="Raleway"/>
              <a:buChar char="●"/>
            </a:pPr>
            <a:r>
              <a:rPr lang="en">
                <a:solidFill>
                  <a:schemeClr val="dk2"/>
                </a:solidFill>
                <a:latin typeface="Raleway"/>
                <a:ea typeface="Raleway"/>
                <a:cs typeface="Raleway"/>
                <a:sym typeface="Raleway"/>
              </a:rPr>
              <a:t>работата на административните органи с електронни документи („вътрешен документооборот“);</a:t>
            </a:r>
            <a:endParaRPr>
              <a:solidFill>
                <a:schemeClr val="dk2"/>
              </a:solidFill>
              <a:latin typeface="Raleway"/>
              <a:ea typeface="Raleway"/>
              <a:cs typeface="Raleway"/>
              <a:sym typeface="Raleway"/>
            </a:endParaRPr>
          </a:p>
          <a:p>
            <a:pPr marL="457200" lvl="0"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предоставянето на административни услуги по електронен път (централно място в уредбата);</a:t>
            </a:r>
            <a:endParaRPr>
              <a:solidFill>
                <a:schemeClr val="dk2"/>
              </a:solidFill>
              <a:latin typeface="Raleway"/>
              <a:ea typeface="Raleway"/>
              <a:cs typeface="Raleway"/>
              <a:sym typeface="Raleway"/>
            </a:endParaRPr>
          </a:p>
          <a:p>
            <a:pPr marL="457200" lvl="0"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обмена на електронни документи за целите на административните производства („документооборот“);</a:t>
            </a:r>
            <a:endParaRPr>
              <a:solidFill>
                <a:schemeClr val="dk2"/>
              </a:solidFill>
              <a:latin typeface="Raleway"/>
              <a:ea typeface="Raleway"/>
              <a:cs typeface="Raleway"/>
              <a:sym typeface="Raleway"/>
            </a:endParaRPr>
          </a:p>
          <a:p>
            <a:pPr marL="457200" lvl="0"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общите правила за воденето на регистри в електронна форма;</a:t>
            </a:r>
            <a:endParaRPr>
              <a:solidFill>
                <a:schemeClr val="dk2"/>
              </a:solidFill>
              <a:latin typeface="Raleway"/>
              <a:ea typeface="Raleway"/>
              <a:cs typeface="Raleway"/>
              <a:sym typeface="Raleway"/>
            </a:endParaRPr>
          </a:p>
          <a:p>
            <a:pPr marL="457200" lvl="0"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използването на информационни и комуникационни технологии в администрациите.</a:t>
            </a: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animEffect transition="in" filter="fade">
                                      <p:cBhvr>
                                        <p:cTn id="7" dur="1000"/>
                                        <p:tgtEl>
                                          <p:spTgt spid="2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
                                            <p:txEl>
                                              <p:pRg st="1" end="1"/>
                                            </p:txEl>
                                          </p:spTgt>
                                        </p:tgtEl>
                                        <p:attrNameLst>
                                          <p:attrName>style.visibility</p:attrName>
                                        </p:attrNameLst>
                                      </p:cBhvr>
                                      <p:to>
                                        <p:strVal val="visible"/>
                                      </p:to>
                                    </p:set>
                                    <p:animEffect transition="in" filter="fade">
                                      <p:cBhvr>
                                        <p:cTn id="12" dur="1000"/>
                                        <p:tgtEl>
                                          <p:spTgt spid="2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
                                            <p:txEl>
                                              <p:pRg st="2" end="2"/>
                                            </p:txEl>
                                          </p:spTgt>
                                        </p:tgtEl>
                                        <p:attrNameLst>
                                          <p:attrName>style.visibility</p:attrName>
                                        </p:attrNameLst>
                                      </p:cBhvr>
                                      <p:to>
                                        <p:strVal val="visible"/>
                                      </p:to>
                                    </p:set>
                                    <p:animEffect transition="in" filter="fade">
                                      <p:cBhvr>
                                        <p:cTn id="17" dur="1000"/>
                                        <p:tgtEl>
                                          <p:spTgt spid="2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2">
                                            <p:txEl>
                                              <p:pRg st="3" end="3"/>
                                            </p:txEl>
                                          </p:spTgt>
                                        </p:tgtEl>
                                        <p:attrNameLst>
                                          <p:attrName>style.visibility</p:attrName>
                                        </p:attrNameLst>
                                      </p:cBhvr>
                                      <p:to>
                                        <p:strVal val="visible"/>
                                      </p:to>
                                    </p:set>
                                    <p:animEffect transition="in" filter="fade">
                                      <p:cBhvr>
                                        <p:cTn id="22" dur="1000"/>
                                        <p:tgtEl>
                                          <p:spTgt spid="2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2">
                                            <p:txEl>
                                              <p:pRg st="4" end="4"/>
                                            </p:txEl>
                                          </p:spTgt>
                                        </p:tgtEl>
                                        <p:attrNameLst>
                                          <p:attrName>style.visibility</p:attrName>
                                        </p:attrNameLst>
                                      </p:cBhvr>
                                      <p:to>
                                        <p:strVal val="visible"/>
                                      </p:to>
                                    </p:set>
                                    <p:animEffect transition="in" filter="fade">
                                      <p:cBhvr>
                                        <p:cTn id="27" dur="1000"/>
                                        <p:tgtEl>
                                          <p:spTgt spid="26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2">
                                            <p:txEl>
                                              <p:pRg st="5" end="5"/>
                                            </p:txEl>
                                          </p:spTgt>
                                        </p:tgtEl>
                                        <p:attrNameLst>
                                          <p:attrName>style.visibility</p:attrName>
                                        </p:attrNameLst>
                                      </p:cBhvr>
                                      <p:to>
                                        <p:strVal val="visible"/>
                                      </p:to>
                                    </p:set>
                                    <p:animEffect transition="in" filter="fade">
                                      <p:cBhvr>
                                        <p:cTn id="32" dur="1000"/>
                                        <p:tgtEl>
                                          <p:spTgt spid="26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2"/>
          <p:cNvSpPr txBox="1">
            <a:spLocks noGrp="1"/>
          </p:cNvSpPr>
          <p:nvPr>
            <p:ph type="title"/>
          </p:nvPr>
        </p:nvSpPr>
        <p:spPr>
          <a:xfrm>
            <a:off x="1066950" y="905325"/>
            <a:ext cx="71439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rgbClr val="000000"/>
              </a:buClr>
              <a:buSzPts val="990"/>
              <a:buFont typeface="Arial"/>
              <a:buNone/>
            </a:pPr>
            <a:r>
              <a:rPr lang="en" sz="1920"/>
              <a:t>Закон за електронно управление</a:t>
            </a:r>
            <a:endParaRPr sz="2900" b="0">
              <a:solidFill>
                <a:schemeClr val="dk1"/>
              </a:solidFill>
            </a:endParaRPr>
          </a:p>
        </p:txBody>
      </p:sp>
      <p:sp>
        <p:nvSpPr>
          <p:cNvPr id="268" name="Google Shape;268;p32"/>
          <p:cNvSpPr txBox="1"/>
          <p:nvPr/>
        </p:nvSpPr>
        <p:spPr>
          <a:xfrm>
            <a:off x="827975" y="1686225"/>
            <a:ext cx="7416900" cy="2825700"/>
          </a:xfrm>
          <a:prstGeom prst="rect">
            <a:avLst/>
          </a:prstGeom>
          <a:noFill/>
          <a:ln>
            <a:noFill/>
          </a:ln>
        </p:spPr>
        <p:txBody>
          <a:bodyPr spcFirstLastPara="1" wrap="square" lIns="81650" tIns="40825" rIns="81650" bIns="40825" anchor="t" anchorCtr="0">
            <a:noAutofit/>
          </a:bodyPr>
          <a:lstStyle/>
          <a:p>
            <a:pPr marL="0" marR="0" lvl="0" indent="0" algn="just" rtl="0">
              <a:lnSpc>
                <a:spcPct val="98181"/>
              </a:lnSpc>
              <a:spcBef>
                <a:spcPts val="1000"/>
              </a:spcBef>
              <a:spcAft>
                <a:spcPts val="0"/>
              </a:spcAft>
              <a:buNone/>
            </a:pPr>
            <a:r>
              <a:rPr lang="en">
                <a:solidFill>
                  <a:schemeClr val="dk2"/>
                </a:solidFill>
                <a:latin typeface="Raleway"/>
                <a:ea typeface="Raleway"/>
                <a:cs typeface="Raleway"/>
                <a:sym typeface="Raleway"/>
              </a:rPr>
              <a:t>ЗЕУ НЕ урежда:</a:t>
            </a:r>
            <a:endParaRPr>
              <a:solidFill>
                <a:schemeClr val="dk2"/>
              </a:solidFill>
              <a:latin typeface="Raleway"/>
              <a:ea typeface="Raleway"/>
              <a:cs typeface="Raleway"/>
              <a:sym typeface="Raleway"/>
            </a:endParaRPr>
          </a:p>
          <a:p>
            <a:pPr marL="457200" marR="0" lvl="0" indent="-317500" algn="just" rtl="0">
              <a:lnSpc>
                <a:spcPct val="98181"/>
              </a:lnSpc>
              <a:spcBef>
                <a:spcPts val="1000"/>
              </a:spcBef>
              <a:spcAft>
                <a:spcPts val="0"/>
              </a:spcAft>
              <a:buClr>
                <a:schemeClr val="dk2"/>
              </a:buClr>
              <a:buSzPts val="1400"/>
              <a:buFont typeface="Raleway"/>
              <a:buChar char="●"/>
            </a:pPr>
            <a:r>
              <a:rPr lang="en">
                <a:solidFill>
                  <a:schemeClr val="dk2"/>
                </a:solidFill>
                <a:latin typeface="Raleway"/>
                <a:ea typeface="Raleway"/>
                <a:cs typeface="Raleway"/>
                <a:sym typeface="Raleway"/>
              </a:rPr>
              <a:t>класифицирана информация - „информацията, представляваща държавна или служебна тайна, както и чуждестранната класифицирана информация“.</a:t>
            </a:r>
            <a:endParaRPr>
              <a:solidFill>
                <a:schemeClr val="dk2"/>
              </a:solidFill>
              <a:latin typeface="Raleway"/>
              <a:ea typeface="Raleway"/>
              <a:cs typeface="Raleway"/>
              <a:sym typeface="Raleway"/>
            </a:endParaRPr>
          </a:p>
          <a:p>
            <a:pPr marL="457200" marR="0" lvl="0"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ЗЕУ не отменя правилата за работа с документи на хартиен носител, когато закон предвижда особена форма или особен ред за извършване на определени действия. </a:t>
            </a:r>
            <a:endParaRPr>
              <a:solidFill>
                <a:schemeClr val="dk2"/>
              </a:solidFill>
              <a:latin typeface="Raleway"/>
              <a:ea typeface="Raleway"/>
              <a:cs typeface="Raleway"/>
              <a:sym typeface="Raleway"/>
            </a:endParaRPr>
          </a:p>
          <a:p>
            <a:pPr marL="457200" marR="0" lvl="0"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не се прилага относно МО, МВР, ДАНС, ДАР, Държавна агенция "Технически операции", Служба "Военно разузнаване" и НСО, освен в случаите на предоставяне на административни услуги по електронен път и обмен на електронни документи между административните органи.</a:t>
            </a: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animEffect transition="in" filter="fade">
                                      <p:cBhvr>
                                        <p:cTn id="7" dur="1000"/>
                                        <p:tgtEl>
                                          <p:spTgt spid="2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8">
                                            <p:txEl>
                                              <p:pRg st="1" end="1"/>
                                            </p:txEl>
                                          </p:spTgt>
                                        </p:tgtEl>
                                        <p:attrNameLst>
                                          <p:attrName>style.visibility</p:attrName>
                                        </p:attrNameLst>
                                      </p:cBhvr>
                                      <p:to>
                                        <p:strVal val="visible"/>
                                      </p:to>
                                    </p:set>
                                    <p:animEffect transition="in" filter="fade">
                                      <p:cBhvr>
                                        <p:cTn id="12" dur="1000"/>
                                        <p:tgtEl>
                                          <p:spTgt spid="2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8">
                                            <p:txEl>
                                              <p:pRg st="2" end="2"/>
                                            </p:txEl>
                                          </p:spTgt>
                                        </p:tgtEl>
                                        <p:attrNameLst>
                                          <p:attrName>style.visibility</p:attrName>
                                        </p:attrNameLst>
                                      </p:cBhvr>
                                      <p:to>
                                        <p:strVal val="visible"/>
                                      </p:to>
                                    </p:set>
                                    <p:animEffect transition="in" filter="fade">
                                      <p:cBhvr>
                                        <p:cTn id="17" dur="1000"/>
                                        <p:tgtEl>
                                          <p:spTgt spid="2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8">
                                            <p:txEl>
                                              <p:pRg st="3" end="3"/>
                                            </p:txEl>
                                          </p:spTgt>
                                        </p:tgtEl>
                                        <p:attrNameLst>
                                          <p:attrName>style.visibility</p:attrName>
                                        </p:attrNameLst>
                                      </p:cBhvr>
                                      <p:to>
                                        <p:strVal val="visible"/>
                                      </p:to>
                                    </p:set>
                                    <p:animEffect transition="in" filter="fade">
                                      <p:cBhvr>
                                        <p:cTn id="22" dur="1000"/>
                                        <p:tgtEl>
                                          <p:spTgt spid="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1066950" y="905325"/>
            <a:ext cx="7143900" cy="7809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rgbClr val="000000"/>
              </a:buClr>
              <a:buSzPts val="990"/>
              <a:buFont typeface="Arial"/>
              <a:buNone/>
            </a:pPr>
            <a:r>
              <a:rPr lang="en" sz="1920"/>
              <a:t>Компетентни органи в областта на е-управлението</a:t>
            </a:r>
            <a:endParaRPr sz="1920"/>
          </a:p>
        </p:txBody>
      </p:sp>
      <p:sp>
        <p:nvSpPr>
          <p:cNvPr id="274" name="Google Shape;274;p33"/>
          <p:cNvSpPr txBox="1"/>
          <p:nvPr/>
        </p:nvSpPr>
        <p:spPr>
          <a:xfrm>
            <a:off x="827975" y="1728625"/>
            <a:ext cx="7416900" cy="2783400"/>
          </a:xfrm>
          <a:prstGeom prst="rect">
            <a:avLst/>
          </a:prstGeom>
          <a:noFill/>
          <a:ln>
            <a:noFill/>
          </a:ln>
        </p:spPr>
        <p:txBody>
          <a:bodyPr spcFirstLastPara="1" wrap="square" lIns="81650" tIns="40825" rIns="81650" bIns="40825" anchor="t" anchorCtr="0">
            <a:noAutofit/>
          </a:bodyPr>
          <a:lstStyle/>
          <a:p>
            <a:pPr marL="457200" marR="0" lvl="0" indent="-317500" algn="just" rtl="0">
              <a:lnSpc>
                <a:spcPct val="98181"/>
              </a:lnSpc>
              <a:spcBef>
                <a:spcPts val="1000"/>
              </a:spcBef>
              <a:spcAft>
                <a:spcPts val="0"/>
              </a:spcAft>
              <a:buClr>
                <a:schemeClr val="dk2"/>
              </a:buClr>
              <a:buSzPts val="1400"/>
              <a:buFont typeface="Raleway"/>
              <a:buChar char="●"/>
            </a:pPr>
            <a:r>
              <a:rPr lang="en">
                <a:solidFill>
                  <a:schemeClr val="dk2"/>
                </a:solidFill>
                <a:latin typeface="Raleway"/>
                <a:ea typeface="Raleway"/>
                <a:cs typeface="Raleway"/>
                <a:sym typeface="Raleway"/>
              </a:rPr>
              <a:t>МС и Съвети към него</a:t>
            </a:r>
            <a:endParaRPr>
              <a:solidFill>
                <a:schemeClr val="dk2"/>
              </a:solidFill>
              <a:latin typeface="Raleway"/>
              <a:ea typeface="Raleway"/>
              <a:cs typeface="Raleway"/>
              <a:sym typeface="Raleway"/>
            </a:endParaRPr>
          </a:p>
          <a:p>
            <a:pPr marL="457200" marR="0" lvl="0"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МЕУ</a:t>
            </a:r>
            <a:endParaRPr>
              <a:solidFill>
                <a:schemeClr val="dk2"/>
              </a:solidFill>
              <a:latin typeface="Raleway"/>
              <a:ea typeface="Raleway"/>
              <a:cs typeface="Raleway"/>
              <a:sym typeface="Raleway"/>
            </a:endParaRPr>
          </a:p>
          <a:p>
            <a:pPr marL="457200" marR="0" lvl="0"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МВР</a:t>
            </a:r>
            <a:endParaRPr>
              <a:solidFill>
                <a:schemeClr val="dk2"/>
              </a:solidFill>
              <a:latin typeface="Raleway"/>
              <a:ea typeface="Raleway"/>
              <a:cs typeface="Raleway"/>
              <a:sym typeface="Raleway"/>
            </a:endParaRPr>
          </a:p>
          <a:p>
            <a:pPr marL="457200" marR="0" lvl="0"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Дирекция “Единен системен интегратор” при ДАЕУ</a:t>
            </a:r>
            <a:endParaRPr>
              <a:solidFill>
                <a:schemeClr val="dk2"/>
              </a:solidFill>
              <a:latin typeface="Raleway"/>
              <a:ea typeface="Raleway"/>
              <a:cs typeface="Raleway"/>
              <a:sym typeface="Raleway"/>
            </a:endParaRPr>
          </a:p>
          <a:p>
            <a:pPr marL="457200" marR="0" lvl="0" indent="-317500" algn="just" rtl="0">
              <a:lnSpc>
                <a:spcPct val="98181"/>
              </a:lnSpc>
              <a:spcBef>
                <a:spcPts val="0"/>
              </a:spcBef>
              <a:spcAft>
                <a:spcPts val="0"/>
              </a:spcAft>
              <a:buClr>
                <a:schemeClr val="dk2"/>
              </a:buClr>
              <a:buSzPts val="1400"/>
              <a:buFont typeface="Raleway"/>
              <a:buChar char="●"/>
            </a:pPr>
            <a:r>
              <a:rPr lang="en">
                <a:solidFill>
                  <a:schemeClr val="dk2"/>
                </a:solidFill>
                <a:latin typeface="Raleway"/>
                <a:ea typeface="Raleway"/>
                <a:cs typeface="Raleway"/>
                <a:sym typeface="Raleway"/>
              </a:rPr>
              <a:t>Доставчици на електронни административни услуги </a:t>
            </a:r>
            <a:endParaRPr>
              <a:solidFill>
                <a:schemeClr val="dk2"/>
              </a:solidFill>
              <a:latin typeface="Raleway"/>
              <a:ea typeface="Raleway"/>
              <a:cs typeface="Raleway"/>
              <a:sym typeface="Raleway"/>
            </a:endParaRPr>
          </a:p>
          <a:p>
            <a:pPr marL="457200" marR="0" lvl="0" indent="0" algn="just" rtl="0">
              <a:lnSpc>
                <a:spcPct val="98181"/>
              </a:lnSpc>
              <a:spcBef>
                <a:spcPts val="1000"/>
              </a:spcBef>
              <a:spcAft>
                <a:spcPts val="0"/>
              </a:spcAft>
              <a:buNone/>
            </a:pPr>
            <a:endParaRPr>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animEffect transition="in" filter="fade">
                                      <p:cBhvr>
                                        <p:cTn id="7" dur="1000"/>
                                        <p:tgtEl>
                                          <p:spTgt spid="2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
                                            <p:txEl>
                                              <p:pRg st="1" end="1"/>
                                            </p:txEl>
                                          </p:spTgt>
                                        </p:tgtEl>
                                        <p:attrNameLst>
                                          <p:attrName>style.visibility</p:attrName>
                                        </p:attrNameLst>
                                      </p:cBhvr>
                                      <p:to>
                                        <p:strVal val="visible"/>
                                      </p:to>
                                    </p:set>
                                    <p:animEffect transition="in" filter="fade">
                                      <p:cBhvr>
                                        <p:cTn id="12" dur="1000"/>
                                        <p:tgtEl>
                                          <p:spTgt spid="2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
                                            <p:txEl>
                                              <p:pRg st="2" end="2"/>
                                            </p:txEl>
                                          </p:spTgt>
                                        </p:tgtEl>
                                        <p:attrNameLst>
                                          <p:attrName>style.visibility</p:attrName>
                                        </p:attrNameLst>
                                      </p:cBhvr>
                                      <p:to>
                                        <p:strVal val="visible"/>
                                      </p:to>
                                    </p:set>
                                    <p:animEffect transition="in" filter="fade">
                                      <p:cBhvr>
                                        <p:cTn id="17" dur="1000"/>
                                        <p:tgtEl>
                                          <p:spTgt spid="2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
                                            <p:txEl>
                                              <p:pRg st="3" end="3"/>
                                            </p:txEl>
                                          </p:spTgt>
                                        </p:tgtEl>
                                        <p:attrNameLst>
                                          <p:attrName>style.visibility</p:attrName>
                                        </p:attrNameLst>
                                      </p:cBhvr>
                                      <p:to>
                                        <p:strVal val="visible"/>
                                      </p:to>
                                    </p:set>
                                    <p:animEffect transition="in" filter="fade">
                                      <p:cBhvr>
                                        <p:cTn id="22" dur="1000"/>
                                        <p:tgtEl>
                                          <p:spTgt spid="2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4">
                                            <p:txEl>
                                              <p:pRg st="4" end="4"/>
                                            </p:txEl>
                                          </p:spTgt>
                                        </p:tgtEl>
                                        <p:attrNameLst>
                                          <p:attrName>style.visibility</p:attrName>
                                        </p:attrNameLst>
                                      </p:cBhvr>
                                      <p:to>
                                        <p:strVal val="visible"/>
                                      </p:to>
                                    </p:set>
                                    <p:animEffect transition="in" filter="fade">
                                      <p:cBhvr>
                                        <p:cTn id="27" dur="1000"/>
                                        <p:tgtEl>
                                          <p:spTgt spid="2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4">
                                            <p:txEl>
                                              <p:pRg st="5" end="5"/>
                                            </p:txEl>
                                          </p:spTgt>
                                        </p:tgtEl>
                                        <p:attrNameLst>
                                          <p:attrName>style.visibility</p:attrName>
                                        </p:attrNameLst>
                                      </p:cBhvr>
                                      <p:to>
                                        <p:strVal val="visible"/>
                                      </p:to>
                                    </p:set>
                                    <p:animEffect transition="in" filter="fade">
                                      <p:cBhvr>
                                        <p:cTn id="32" dur="1000"/>
                                        <p:tgtEl>
                                          <p:spTgt spid="27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990"/>
              <a:buNone/>
            </a:pPr>
            <a:r>
              <a:rPr lang="en" sz="2220"/>
              <a:t>УЧАСТНИЦИ</a:t>
            </a:r>
            <a:endParaRPr sz="2220"/>
          </a:p>
        </p:txBody>
      </p:sp>
      <p:sp>
        <p:nvSpPr>
          <p:cNvPr id="280" name="Google Shape;280;p34"/>
          <p:cNvSpPr txBox="1">
            <a:spLocks noGrp="1"/>
          </p:cNvSpPr>
          <p:nvPr>
            <p:ph type="body" idx="1"/>
          </p:nvPr>
        </p:nvSpPr>
        <p:spPr>
          <a:xfrm>
            <a:off x="729450" y="2203150"/>
            <a:ext cx="7688700" cy="23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2"/>
                </a:solidFill>
                <a:latin typeface="Raleway"/>
                <a:ea typeface="Raleway"/>
                <a:cs typeface="Raleway"/>
                <a:sym typeface="Raleway"/>
              </a:rPr>
              <a:t>Доставчик на електронни административни услуги</a:t>
            </a:r>
            <a:endParaRPr sz="1400" b="1">
              <a:solidFill>
                <a:schemeClr val="dk2"/>
              </a:solidFill>
              <a:latin typeface="Raleway"/>
              <a:ea typeface="Raleway"/>
              <a:cs typeface="Raleway"/>
              <a:sym typeface="Raleway"/>
            </a:endParaRPr>
          </a:p>
          <a:p>
            <a:pPr marL="0" marR="0" lvl="0" indent="0" algn="just" rtl="0">
              <a:lnSpc>
                <a:spcPct val="98181"/>
              </a:lnSpc>
              <a:spcBef>
                <a:spcPts val="1000"/>
              </a:spcBef>
              <a:spcAft>
                <a:spcPts val="0"/>
              </a:spcAft>
              <a:buNone/>
            </a:pPr>
            <a:r>
              <a:rPr lang="en" sz="1400">
                <a:solidFill>
                  <a:schemeClr val="dk2"/>
                </a:solidFill>
                <a:latin typeface="Raleway"/>
                <a:ea typeface="Raleway"/>
                <a:cs typeface="Raleway"/>
                <a:sym typeface="Raleway"/>
              </a:rPr>
              <a:t>Доставчик на електронни административни услуги е </a:t>
            </a:r>
            <a:r>
              <a:rPr lang="en" sz="1400">
                <a:solidFill>
                  <a:schemeClr val="dk2"/>
                </a:solidFill>
                <a:highlight>
                  <a:schemeClr val="accent6"/>
                </a:highlight>
                <a:latin typeface="Raleway"/>
                <a:ea typeface="Raleway"/>
                <a:cs typeface="Raleway"/>
                <a:sym typeface="Raleway"/>
              </a:rPr>
              <a:t>административен орган</a:t>
            </a:r>
            <a:r>
              <a:rPr lang="en" sz="1400">
                <a:solidFill>
                  <a:schemeClr val="dk2"/>
                </a:solidFill>
                <a:latin typeface="Raleway"/>
                <a:ea typeface="Raleway"/>
                <a:cs typeface="Raleway"/>
                <a:sym typeface="Raleway"/>
              </a:rPr>
              <a:t>, </a:t>
            </a:r>
            <a:r>
              <a:rPr lang="en" sz="1400">
                <a:solidFill>
                  <a:schemeClr val="dk2"/>
                </a:solidFill>
                <a:highlight>
                  <a:schemeClr val="accent4"/>
                </a:highlight>
                <a:latin typeface="Raleway"/>
                <a:ea typeface="Raleway"/>
                <a:cs typeface="Raleway"/>
                <a:sym typeface="Raleway"/>
              </a:rPr>
              <a:t>лице, осъществяващо публични функции</a:t>
            </a:r>
            <a:r>
              <a:rPr lang="en" sz="1400">
                <a:solidFill>
                  <a:schemeClr val="dk2"/>
                </a:solidFill>
                <a:latin typeface="Raleway"/>
                <a:ea typeface="Raleway"/>
                <a:cs typeface="Raleway"/>
                <a:sym typeface="Raleway"/>
              </a:rPr>
              <a:t>, или </a:t>
            </a:r>
            <a:r>
              <a:rPr lang="en" sz="1400">
                <a:solidFill>
                  <a:schemeClr val="dk2"/>
                </a:solidFill>
                <a:highlight>
                  <a:schemeClr val="lt2"/>
                </a:highlight>
                <a:latin typeface="Raleway"/>
                <a:ea typeface="Raleway"/>
                <a:cs typeface="Raleway"/>
                <a:sym typeface="Raleway"/>
              </a:rPr>
              <a:t>организация, предоставяща обществени услуги</a:t>
            </a:r>
            <a:r>
              <a:rPr lang="en" sz="1400">
                <a:solidFill>
                  <a:schemeClr val="dk2"/>
                </a:solidFill>
                <a:latin typeface="Raleway"/>
                <a:ea typeface="Raleway"/>
                <a:cs typeface="Raleway"/>
                <a:sym typeface="Raleway"/>
              </a:rPr>
              <a:t>, които предоставят електронни административни услуги на гражданите и организациите в рамките на своята компетентност.</a:t>
            </a:r>
            <a:endParaRPr sz="1400">
              <a:solidFill>
                <a:schemeClr val="dk2"/>
              </a:solidFill>
              <a:latin typeface="Raleway"/>
              <a:ea typeface="Raleway"/>
              <a:cs typeface="Raleway"/>
              <a:sym typeface="Raleway"/>
            </a:endParaRPr>
          </a:p>
          <a:p>
            <a:pPr marL="457200" marR="0" lvl="0" indent="-317500" algn="just" rtl="0">
              <a:lnSpc>
                <a:spcPct val="98181"/>
              </a:lnSpc>
              <a:spcBef>
                <a:spcPts val="100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Първичен администратор на данни</a:t>
            </a:r>
            <a:endParaRPr sz="1400">
              <a:solidFill>
                <a:schemeClr val="dk2"/>
              </a:solidFill>
              <a:latin typeface="Raleway"/>
              <a:ea typeface="Raleway"/>
              <a:cs typeface="Raleway"/>
              <a:sym typeface="Raleway"/>
            </a:endParaRPr>
          </a:p>
          <a:p>
            <a:pPr marL="457200" marR="0" lvl="0" indent="-317500" algn="just" rtl="0">
              <a:lnSpc>
                <a:spcPct val="98181"/>
              </a:lnSpc>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Централен администратор на данни</a:t>
            </a:r>
            <a:endParaRPr sz="1400">
              <a:solidFill>
                <a:schemeClr val="dk2"/>
              </a:solidFill>
              <a:latin typeface="Raleway"/>
              <a:ea typeface="Raleway"/>
              <a:cs typeface="Raleway"/>
              <a:sym typeface="Raleway"/>
            </a:endParaRPr>
          </a:p>
          <a:p>
            <a:pPr marL="0" lvl="0" indent="0" algn="l" rtl="0">
              <a:spcBef>
                <a:spcPts val="0"/>
              </a:spcBef>
              <a:spcAft>
                <a:spcPts val="0"/>
              </a:spcAft>
              <a:buNone/>
            </a:pPr>
            <a:endParaRPr sz="1400" b="1">
              <a:solidFill>
                <a:schemeClr val="dk2"/>
              </a:solidFill>
              <a:latin typeface="Raleway"/>
              <a:ea typeface="Raleway"/>
              <a:cs typeface="Raleway"/>
              <a:sym typeface="Raleway"/>
            </a:endParaRPr>
          </a:p>
          <a:p>
            <a:pPr marL="0" lvl="0" indent="0" algn="just" rtl="0">
              <a:lnSpc>
                <a:spcPct val="98181"/>
              </a:lnSpc>
              <a:spcBef>
                <a:spcPts val="1000"/>
              </a:spcBef>
              <a:spcAft>
                <a:spcPts val="0"/>
              </a:spcAft>
              <a:buNone/>
            </a:pPr>
            <a:endParaRPr sz="1400">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
                                            <p:txEl>
                                              <p:pRg st="0" end="0"/>
                                            </p:txEl>
                                          </p:spTgt>
                                        </p:tgtEl>
                                        <p:attrNameLst>
                                          <p:attrName>style.visibility</p:attrName>
                                        </p:attrNameLst>
                                      </p:cBhvr>
                                      <p:to>
                                        <p:strVal val="visible"/>
                                      </p:to>
                                    </p:set>
                                    <p:animEffect transition="in" filter="fade">
                                      <p:cBhvr>
                                        <p:cTn id="7" dur="1000"/>
                                        <p:tgtEl>
                                          <p:spTgt spid="2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0">
                                            <p:txEl>
                                              <p:pRg st="1" end="1"/>
                                            </p:txEl>
                                          </p:spTgt>
                                        </p:tgtEl>
                                        <p:attrNameLst>
                                          <p:attrName>style.visibility</p:attrName>
                                        </p:attrNameLst>
                                      </p:cBhvr>
                                      <p:to>
                                        <p:strVal val="visible"/>
                                      </p:to>
                                    </p:set>
                                    <p:animEffect transition="in" filter="fade">
                                      <p:cBhvr>
                                        <p:cTn id="12" dur="1000"/>
                                        <p:tgtEl>
                                          <p:spTgt spid="2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0">
                                            <p:txEl>
                                              <p:pRg st="2" end="2"/>
                                            </p:txEl>
                                          </p:spTgt>
                                        </p:tgtEl>
                                        <p:attrNameLst>
                                          <p:attrName>style.visibility</p:attrName>
                                        </p:attrNameLst>
                                      </p:cBhvr>
                                      <p:to>
                                        <p:strVal val="visible"/>
                                      </p:to>
                                    </p:set>
                                    <p:animEffect transition="in" filter="fade">
                                      <p:cBhvr>
                                        <p:cTn id="17" dur="1000"/>
                                        <p:tgtEl>
                                          <p:spTgt spid="2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0">
                                            <p:txEl>
                                              <p:pRg st="3" end="3"/>
                                            </p:txEl>
                                          </p:spTgt>
                                        </p:tgtEl>
                                        <p:attrNameLst>
                                          <p:attrName>style.visibility</p:attrName>
                                        </p:attrNameLst>
                                      </p:cBhvr>
                                      <p:to>
                                        <p:strVal val="visible"/>
                                      </p:to>
                                    </p:set>
                                    <p:animEffect transition="in" filter="fade">
                                      <p:cBhvr>
                                        <p:cTn id="22" dur="1000"/>
                                        <p:tgtEl>
                                          <p:spTgt spid="2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0">
                                            <p:txEl>
                                              <p:pRg st="4" end="4"/>
                                            </p:txEl>
                                          </p:spTgt>
                                        </p:tgtEl>
                                        <p:attrNameLst>
                                          <p:attrName>style.visibility</p:attrName>
                                        </p:attrNameLst>
                                      </p:cBhvr>
                                      <p:to>
                                        <p:strVal val="visible"/>
                                      </p:to>
                                    </p:set>
                                    <p:animEffect transition="in" filter="fade">
                                      <p:cBhvr>
                                        <p:cTn id="27" dur="1000"/>
                                        <p:tgtEl>
                                          <p:spTgt spid="2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0">
                                            <p:txEl>
                                              <p:pRg st="5" end="5"/>
                                            </p:txEl>
                                          </p:spTgt>
                                        </p:tgtEl>
                                        <p:attrNameLst>
                                          <p:attrName>style.visibility</p:attrName>
                                        </p:attrNameLst>
                                      </p:cBhvr>
                                      <p:to>
                                        <p:strVal val="visible"/>
                                      </p:to>
                                    </p:set>
                                    <p:animEffect transition="in" filter="fade">
                                      <p:cBhvr>
                                        <p:cTn id="32" dur="1000"/>
                                        <p:tgtEl>
                                          <p:spTgt spid="28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body" idx="4294967295"/>
          </p:nvPr>
        </p:nvSpPr>
        <p:spPr>
          <a:xfrm>
            <a:off x="813475" y="1575475"/>
            <a:ext cx="7194300" cy="2908200"/>
          </a:xfrm>
          <a:prstGeom prst="rect">
            <a:avLst/>
          </a:prstGeom>
          <a:noFill/>
          <a:ln>
            <a:noFill/>
          </a:ln>
        </p:spPr>
        <p:txBody>
          <a:bodyPr spcFirstLastPara="1" wrap="square" lIns="81650" tIns="40825" rIns="81650" bIns="40825" anchor="t" anchorCtr="0">
            <a:noAutofit/>
          </a:bodyPr>
          <a:lstStyle/>
          <a:p>
            <a:pPr marL="0" lvl="0" indent="0" algn="l" rtl="0">
              <a:spcBef>
                <a:spcPts val="300"/>
              </a:spcBef>
              <a:spcAft>
                <a:spcPts val="0"/>
              </a:spcAft>
              <a:buNone/>
            </a:pPr>
            <a:r>
              <a:rPr lang="en" sz="1800">
                <a:latin typeface="Raleway"/>
                <a:ea typeface="Raleway"/>
                <a:cs typeface="Raleway"/>
                <a:sym typeface="Raleway"/>
              </a:rPr>
              <a:t>Какво попада в защитата на програмата? </a:t>
            </a:r>
            <a:endParaRPr sz="1800">
              <a:latin typeface="Raleway"/>
              <a:ea typeface="Raleway"/>
              <a:cs typeface="Raleway"/>
              <a:sym typeface="Raleway"/>
            </a:endParaRPr>
          </a:p>
          <a:p>
            <a:pPr marL="0" lvl="0" indent="0" algn="l" rtl="0">
              <a:spcBef>
                <a:spcPts val="300"/>
              </a:spcBef>
              <a:spcAft>
                <a:spcPts val="0"/>
              </a:spcAft>
              <a:buNone/>
            </a:pPr>
            <a:endParaRPr sz="1800">
              <a:latin typeface="Raleway"/>
              <a:ea typeface="Raleway"/>
              <a:cs typeface="Raleway"/>
              <a:sym typeface="Raleway"/>
            </a:endParaRPr>
          </a:p>
          <a:p>
            <a:pPr marL="647700" marR="0" lvl="2" indent="-279400" algn="l" rtl="0">
              <a:lnSpc>
                <a:spcPct val="115000"/>
              </a:lnSpc>
              <a:spcBef>
                <a:spcPts val="300"/>
              </a:spcBef>
              <a:spcAft>
                <a:spcPts val="0"/>
              </a:spcAft>
              <a:buClr>
                <a:schemeClr val="accent1"/>
              </a:buClr>
              <a:buSzPts val="1800"/>
              <a:buFont typeface="Raleway"/>
              <a:buChar char="■"/>
            </a:pPr>
            <a:r>
              <a:rPr lang="en" sz="1800">
                <a:latin typeface="Raleway"/>
                <a:ea typeface="Raleway"/>
                <a:cs typeface="Raleway"/>
                <a:sym typeface="Raleway"/>
              </a:rPr>
              <a:t>сорс (изходен) код </a:t>
            </a:r>
            <a:endParaRPr sz="1800">
              <a:latin typeface="Raleway"/>
              <a:ea typeface="Raleway"/>
              <a:cs typeface="Raleway"/>
              <a:sym typeface="Raleway"/>
            </a:endParaRPr>
          </a:p>
          <a:p>
            <a:pPr marL="647700" marR="0" lvl="2" indent="-279400" algn="l" rtl="0">
              <a:lnSpc>
                <a:spcPct val="115000"/>
              </a:lnSpc>
              <a:spcBef>
                <a:spcPts val="300"/>
              </a:spcBef>
              <a:spcAft>
                <a:spcPts val="0"/>
              </a:spcAft>
              <a:buClr>
                <a:schemeClr val="accent1"/>
              </a:buClr>
              <a:buSzPts val="1800"/>
              <a:buFont typeface="Raleway"/>
              <a:buChar char="■"/>
            </a:pPr>
            <a:r>
              <a:rPr lang="en" sz="1800">
                <a:latin typeface="Raleway"/>
                <a:ea typeface="Raleway"/>
                <a:cs typeface="Raleway"/>
                <a:sym typeface="Raleway"/>
              </a:rPr>
              <a:t>обектен код </a:t>
            </a:r>
            <a:endParaRPr sz="1800">
              <a:latin typeface="Raleway"/>
              <a:ea typeface="Raleway"/>
              <a:cs typeface="Raleway"/>
              <a:sym typeface="Raleway"/>
            </a:endParaRPr>
          </a:p>
          <a:p>
            <a:pPr marL="647700" lvl="0" indent="0" algn="l" rtl="0">
              <a:spcBef>
                <a:spcPts val="300"/>
              </a:spcBef>
              <a:spcAft>
                <a:spcPts val="0"/>
              </a:spcAft>
              <a:buNone/>
            </a:pP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7">
                                            <p:txEl>
                                              <p:pRg st="0" end="0"/>
                                            </p:txEl>
                                          </p:spTgt>
                                        </p:tgtEl>
                                        <p:attrNameLst>
                                          <p:attrName>style.visibility</p:attrName>
                                        </p:attrNameLst>
                                      </p:cBhvr>
                                      <p:to>
                                        <p:strVal val="visible"/>
                                      </p:to>
                                    </p:set>
                                    <p:animEffect transition="in" filter="fade">
                                      <p:cBhvr>
                                        <p:cTn id="7" dur="1500"/>
                                        <p:tgtEl>
                                          <p:spTgt spid="367">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67">
                                            <p:txEl>
                                              <p:pRg st="1" end="1"/>
                                            </p:txEl>
                                          </p:spTgt>
                                        </p:tgtEl>
                                        <p:attrNameLst>
                                          <p:attrName>style.visibility</p:attrName>
                                        </p:attrNameLst>
                                      </p:cBhvr>
                                      <p:to>
                                        <p:strVal val="visible"/>
                                      </p:to>
                                    </p:set>
                                    <p:animEffect transition="in" filter="fade">
                                      <p:cBhvr>
                                        <p:cTn id="11" dur="1500"/>
                                        <p:tgtEl>
                                          <p:spTgt spid="367">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67">
                                            <p:txEl>
                                              <p:pRg st="2" end="2"/>
                                            </p:txEl>
                                          </p:spTgt>
                                        </p:tgtEl>
                                        <p:attrNameLst>
                                          <p:attrName>style.visibility</p:attrName>
                                        </p:attrNameLst>
                                      </p:cBhvr>
                                      <p:to>
                                        <p:strVal val="visible"/>
                                      </p:to>
                                    </p:set>
                                    <p:animEffect transition="in" filter="fade">
                                      <p:cBhvr>
                                        <p:cTn id="15" dur="1500"/>
                                        <p:tgtEl>
                                          <p:spTgt spid="367">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367">
                                            <p:txEl>
                                              <p:pRg st="3" end="3"/>
                                            </p:txEl>
                                          </p:spTgt>
                                        </p:tgtEl>
                                        <p:attrNameLst>
                                          <p:attrName>style.visibility</p:attrName>
                                        </p:attrNameLst>
                                      </p:cBhvr>
                                      <p:to>
                                        <p:strVal val="visible"/>
                                      </p:to>
                                    </p:set>
                                    <p:animEffect transition="in" filter="fade">
                                      <p:cBhvr>
                                        <p:cTn id="19" dur="1500"/>
                                        <p:tgtEl>
                                          <p:spTgt spid="367">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367">
                                            <p:txEl>
                                              <p:pRg st="4" end="4"/>
                                            </p:txEl>
                                          </p:spTgt>
                                        </p:tgtEl>
                                        <p:attrNameLst>
                                          <p:attrName>style.visibility</p:attrName>
                                        </p:attrNameLst>
                                      </p:cBhvr>
                                      <p:to>
                                        <p:strVal val="visible"/>
                                      </p:to>
                                    </p:set>
                                    <p:animEffect transition="in" filter="fade">
                                      <p:cBhvr>
                                        <p:cTn id="23" dur="1500"/>
                                        <p:tgtEl>
                                          <p:spTgt spid="3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990"/>
              <a:buNone/>
            </a:pPr>
            <a:r>
              <a:rPr lang="en" sz="2220"/>
              <a:t>УЧАСТНИЦИ</a:t>
            </a:r>
            <a:endParaRPr sz="2220"/>
          </a:p>
        </p:txBody>
      </p:sp>
      <p:sp>
        <p:nvSpPr>
          <p:cNvPr id="286" name="Google Shape;286;p35"/>
          <p:cNvSpPr txBox="1">
            <a:spLocks noGrp="1"/>
          </p:cNvSpPr>
          <p:nvPr>
            <p:ph type="body" idx="1"/>
          </p:nvPr>
        </p:nvSpPr>
        <p:spPr>
          <a:xfrm>
            <a:off x="729450" y="2203150"/>
            <a:ext cx="7688700" cy="23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2"/>
                </a:solidFill>
                <a:latin typeface="Raleway"/>
                <a:ea typeface="Raleway"/>
                <a:cs typeface="Raleway"/>
                <a:sym typeface="Raleway"/>
              </a:rPr>
              <a:t>Получател на електронни административни услуги</a:t>
            </a:r>
            <a:endParaRPr sz="1400" b="1">
              <a:solidFill>
                <a:schemeClr val="dk2"/>
              </a:solidFill>
              <a:latin typeface="Raleway"/>
              <a:ea typeface="Raleway"/>
              <a:cs typeface="Raleway"/>
              <a:sym typeface="Raleway"/>
            </a:endParaRPr>
          </a:p>
          <a:p>
            <a:pPr marL="0" marR="0" lvl="0" indent="0" algn="just" rtl="0">
              <a:lnSpc>
                <a:spcPct val="98181"/>
              </a:lnSpc>
              <a:spcBef>
                <a:spcPts val="1000"/>
              </a:spcBef>
              <a:spcAft>
                <a:spcPts val="0"/>
              </a:spcAft>
              <a:buNone/>
            </a:pPr>
            <a:r>
              <a:rPr lang="en" sz="1400">
                <a:solidFill>
                  <a:schemeClr val="dk2"/>
                </a:solidFill>
                <a:latin typeface="Raleway"/>
                <a:ea typeface="Raleway"/>
                <a:cs typeface="Raleway"/>
                <a:sym typeface="Raleway"/>
              </a:rPr>
              <a:t>гражданин или организация, които ползват електронни административни услуги</a:t>
            </a:r>
            <a:endParaRPr sz="1400">
              <a:solidFill>
                <a:schemeClr val="dk2"/>
              </a:solidFill>
              <a:latin typeface="Raleway"/>
              <a:ea typeface="Raleway"/>
              <a:cs typeface="Raleway"/>
              <a:sym typeface="Raleway"/>
            </a:endParaRPr>
          </a:p>
          <a:p>
            <a:pPr marL="0" marR="0" lvl="0" indent="0" algn="just" rtl="0">
              <a:lnSpc>
                <a:spcPct val="98181"/>
              </a:lnSpc>
              <a:spcBef>
                <a:spcPts val="1000"/>
              </a:spcBef>
              <a:spcAft>
                <a:spcPts val="0"/>
              </a:spcAft>
              <a:buNone/>
            </a:pPr>
            <a:r>
              <a:rPr lang="en" sz="1400">
                <a:solidFill>
                  <a:schemeClr val="dk2"/>
                </a:solidFill>
                <a:latin typeface="Raleway"/>
                <a:ea typeface="Raleway"/>
                <a:cs typeface="Raleway"/>
                <a:sym typeface="Raleway"/>
              </a:rPr>
              <a:t>потребител vs. получател на ЕАУ</a:t>
            </a:r>
            <a:endParaRPr sz="1400">
              <a:solidFill>
                <a:schemeClr val="dk2"/>
              </a:solidFill>
              <a:latin typeface="Raleway"/>
              <a:ea typeface="Raleway"/>
              <a:cs typeface="Raleway"/>
              <a:sym typeface="Raleway"/>
            </a:endParaRPr>
          </a:p>
          <a:p>
            <a:pPr marL="0" lvl="0" indent="0" algn="just" rtl="0">
              <a:lnSpc>
                <a:spcPct val="98181"/>
              </a:lnSpc>
              <a:spcBef>
                <a:spcPts val="1000"/>
              </a:spcBef>
              <a:spcAft>
                <a:spcPts val="0"/>
              </a:spcAft>
              <a:buNone/>
            </a:pPr>
            <a:endParaRPr sz="1400">
              <a:solidFill>
                <a:schemeClr val="dk2"/>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Effect transition="in" filter="fade">
                                      <p:cBhvr>
                                        <p:cTn id="7" dur="1000"/>
                                        <p:tgtEl>
                                          <p:spTgt spid="2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xEl>
                                              <p:pRg st="1" end="1"/>
                                            </p:txEl>
                                          </p:spTgt>
                                        </p:tgtEl>
                                        <p:attrNameLst>
                                          <p:attrName>style.visibility</p:attrName>
                                        </p:attrNameLst>
                                      </p:cBhvr>
                                      <p:to>
                                        <p:strVal val="visible"/>
                                      </p:to>
                                    </p:set>
                                    <p:animEffect transition="in" filter="fade">
                                      <p:cBhvr>
                                        <p:cTn id="12" dur="1000"/>
                                        <p:tgtEl>
                                          <p:spTgt spid="2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xEl>
                                              <p:pRg st="2" end="2"/>
                                            </p:txEl>
                                          </p:spTgt>
                                        </p:tgtEl>
                                        <p:attrNameLst>
                                          <p:attrName>style.visibility</p:attrName>
                                        </p:attrNameLst>
                                      </p:cBhvr>
                                      <p:to>
                                        <p:strVal val="visible"/>
                                      </p:to>
                                    </p:set>
                                    <p:animEffect transition="in" filter="fade">
                                      <p:cBhvr>
                                        <p:cTn id="17" dur="1000"/>
                                        <p:tgtEl>
                                          <p:spTgt spid="2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6">
                                            <p:txEl>
                                              <p:pRg st="3" end="3"/>
                                            </p:txEl>
                                          </p:spTgt>
                                        </p:tgtEl>
                                        <p:attrNameLst>
                                          <p:attrName>style.visibility</p:attrName>
                                        </p:attrNameLst>
                                      </p:cBhvr>
                                      <p:to>
                                        <p:strVal val="visible"/>
                                      </p:to>
                                    </p:set>
                                    <p:animEffect transition="in" filter="fade">
                                      <p:cBhvr>
                                        <p:cTn id="22" dur="1000"/>
                                        <p:tgtEl>
                                          <p:spTgt spid="2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729450" y="1289250"/>
            <a:ext cx="7688700" cy="9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60">
                <a:solidFill>
                  <a:srgbClr val="000000"/>
                </a:solidFill>
              </a:rPr>
              <a:t>Благодаря за вниманието!</a:t>
            </a:r>
            <a:endParaRPr sz="3040"/>
          </a:p>
        </p:txBody>
      </p:sp>
      <p:sp>
        <p:nvSpPr>
          <p:cNvPr id="292" name="Google Shape;292;p36"/>
          <p:cNvSpPr txBox="1">
            <a:spLocks noGrp="1"/>
          </p:cNvSpPr>
          <p:nvPr>
            <p:ph type="body" idx="1"/>
          </p:nvPr>
        </p:nvSpPr>
        <p:spPr>
          <a:xfrm>
            <a:off x="729450" y="3076800"/>
            <a:ext cx="7688700" cy="1263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Ана Лазарова</a:t>
            </a:r>
            <a:endParaRPr sz="1165">
              <a:solidFill>
                <a:srgbClr val="000000"/>
              </a:solidFill>
              <a:latin typeface="Raleway"/>
              <a:ea typeface="Raleway"/>
              <a:cs typeface="Raleway"/>
              <a:sym typeface="Raleway"/>
            </a:endParaRPr>
          </a:p>
          <a:p>
            <a:pPr marL="0" lvl="0" indent="0" algn="l" rtl="0">
              <a:lnSpc>
                <a:spcPct val="95000"/>
              </a:lnSpc>
              <a:spcBef>
                <a:spcPts val="0"/>
              </a:spcBef>
              <a:spcAft>
                <a:spcPts val="0"/>
              </a:spcAft>
              <a:buSzPts val="605"/>
              <a:buNone/>
            </a:pP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имейл: ana@digrep.bg</a:t>
            </a: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094">
                <a:solidFill>
                  <a:srgbClr val="000000"/>
                </a:solidFill>
                <a:latin typeface="Raleway"/>
                <a:ea typeface="Raleway"/>
                <a:cs typeface="Raleway"/>
                <a:sym typeface="Raleway"/>
              </a:rPr>
              <a:t>Презентацията може да бъде използвана под лиценз CC-BY-SA 4.0</a:t>
            </a:r>
            <a:endParaRPr sz="109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236">
              <a:solidFill>
                <a:srgbClr val="000000"/>
              </a:solidFill>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0"/>
          <p:cNvSpPr txBox="1">
            <a:spLocks noGrp="1"/>
          </p:cNvSpPr>
          <p:nvPr>
            <p:ph type="body" idx="4294967295"/>
          </p:nvPr>
        </p:nvSpPr>
        <p:spPr>
          <a:xfrm>
            <a:off x="813475" y="1575475"/>
            <a:ext cx="7194300" cy="2908200"/>
          </a:xfrm>
          <a:prstGeom prst="rect">
            <a:avLst/>
          </a:prstGeom>
          <a:noFill/>
          <a:ln>
            <a:noFill/>
          </a:ln>
        </p:spPr>
        <p:txBody>
          <a:bodyPr spcFirstLastPara="1" wrap="square" lIns="81650" tIns="40825" rIns="81650" bIns="40825" anchor="t" anchorCtr="0">
            <a:noAutofit/>
          </a:bodyPr>
          <a:lstStyle/>
          <a:p>
            <a:pPr marL="0" lvl="0" indent="0" algn="l" rtl="0">
              <a:spcBef>
                <a:spcPts val="300"/>
              </a:spcBef>
              <a:spcAft>
                <a:spcPts val="0"/>
              </a:spcAft>
              <a:buNone/>
            </a:pPr>
            <a:r>
              <a:rPr lang="en" sz="1800">
                <a:latin typeface="Raleway"/>
                <a:ea typeface="Raleway"/>
                <a:cs typeface="Raleway"/>
                <a:sym typeface="Raleway"/>
              </a:rPr>
              <a:t>Какво не попада в защитата на програмата? </a:t>
            </a:r>
            <a:endParaRPr sz="1800">
              <a:latin typeface="Raleway"/>
              <a:ea typeface="Raleway"/>
              <a:cs typeface="Raleway"/>
              <a:sym typeface="Raleway"/>
            </a:endParaRPr>
          </a:p>
          <a:p>
            <a:pPr marL="0" lvl="0" indent="0" algn="l" rtl="0">
              <a:spcBef>
                <a:spcPts val="300"/>
              </a:spcBef>
              <a:spcAft>
                <a:spcPts val="0"/>
              </a:spcAft>
              <a:buNone/>
            </a:pPr>
            <a:endParaRPr sz="1800">
              <a:latin typeface="Raleway"/>
              <a:ea typeface="Raleway"/>
              <a:cs typeface="Raleway"/>
              <a:sym typeface="Raleway"/>
            </a:endParaRPr>
          </a:p>
          <a:p>
            <a:pPr marL="647700" lvl="2" indent="-279400" algn="l" rtl="0">
              <a:spcBef>
                <a:spcPts val="300"/>
              </a:spcBef>
              <a:spcAft>
                <a:spcPts val="0"/>
              </a:spcAft>
              <a:buClr>
                <a:schemeClr val="accent6"/>
              </a:buClr>
              <a:buSzPts val="1800"/>
              <a:buFont typeface="Raleway"/>
              <a:buChar char="■"/>
            </a:pPr>
            <a:r>
              <a:rPr lang="en" sz="1800">
                <a:latin typeface="Raleway"/>
                <a:ea typeface="Raleway"/>
                <a:cs typeface="Raleway"/>
                <a:sym typeface="Raleway"/>
              </a:rPr>
              <a:t>функционалност</a:t>
            </a:r>
            <a:endParaRPr sz="1800">
              <a:latin typeface="Raleway"/>
              <a:ea typeface="Raleway"/>
              <a:cs typeface="Raleway"/>
              <a:sym typeface="Raleway"/>
            </a:endParaRPr>
          </a:p>
          <a:p>
            <a:pPr marL="647700" lvl="2" indent="-279400" algn="l" rtl="0">
              <a:spcBef>
                <a:spcPts val="300"/>
              </a:spcBef>
              <a:spcAft>
                <a:spcPts val="0"/>
              </a:spcAft>
              <a:buClr>
                <a:schemeClr val="accent6"/>
              </a:buClr>
              <a:buSzPts val="1800"/>
              <a:buFont typeface="Raleway"/>
              <a:buChar char="■"/>
            </a:pPr>
            <a:r>
              <a:rPr lang="en" sz="1800">
                <a:latin typeface="Raleway"/>
                <a:ea typeface="Raleway"/>
                <a:cs typeface="Raleway"/>
                <a:sym typeface="Raleway"/>
              </a:rPr>
              <a:t>принципи, залегнали в основата на алгоритми</a:t>
            </a:r>
            <a:endParaRPr sz="1800">
              <a:latin typeface="Raleway"/>
              <a:ea typeface="Raleway"/>
              <a:cs typeface="Raleway"/>
              <a:sym typeface="Raleway"/>
            </a:endParaRPr>
          </a:p>
          <a:p>
            <a:pPr marL="647700" lvl="2" indent="-279400" algn="l" rtl="0">
              <a:spcBef>
                <a:spcPts val="300"/>
              </a:spcBef>
              <a:spcAft>
                <a:spcPts val="0"/>
              </a:spcAft>
              <a:buClr>
                <a:schemeClr val="accent6"/>
              </a:buClr>
              <a:buSzPts val="1800"/>
              <a:buFont typeface="Raleway"/>
              <a:buChar char="■"/>
            </a:pPr>
            <a:r>
              <a:rPr lang="en" sz="1800">
                <a:latin typeface="Raleway"/>
                <a:ea typeface="Raleway"/>
                <a:cs typeface="Raleway"/>
                <a:sym typeface="Raleway"/>
              </a:rPr>
              <a:t>компютърен език</a:t>
            </a:r>
            <a:endParaRPr sz="1800">
              <a:latin typeface="Raleway"/>
              <a:ea typeface="Raleway"/>
              <a:cs typeface="Raleway"/>
              <a:sym typeface="Raleway"/>
            </a:endParaRPr>
          </a:p>
          <a:p>
            <a:pPr marL="0" lvl="0" indent="0" algn="l" rtl="0">
              <a:spcBef>
                <a:spcPts val="300"/>
              </a:spcBef>
              <a:spcAft>
                <a:spcPts val="0"/>
              </a:spcAft>
              <a:buNone/>
            </a:pPr>
            <a:endParaRPr sz="1800">
              <a:latin typeface="Raleway"/>
              <a:ea typeface="Raleway"/>
              <a:cs typeface="Raleway"/>
              <a:sym typeface="Raleway"/>
            </a:endParaRPr>
          </a:p>
          <a:p>
            <a:pPr marL="0" lvl="0" indent="0" algn="l" rtl="0">
              <a:spcBef>
                <a:spcPts val="300"/>
              </a:spcBef>
              <a:spcAft>
                <a:spcPts val="0"/>
              </a:spcAft>
              <a:buNone/>
            </a:pPr>
            <a:r>
              <a:rPr lang="en" sz="1800">
                <a:latin typeface="Raleway"/>
                <a:ea typeface="Raleway"/>
                <a:cs typeface="Raleway"/>
                <a:sym typeface="Raleway"/>
              </a:rPr>
              <a:t>Основни концепции от авторското право влияят на това какъв софтуер може да бъде обект на защита</a:t>
            </a:r>
            <a:endParaRPr sz="1800">
              <a:latin typeface="Raleway"/>
              <a:ea typeface="Raleway"/>
              <a:cs typeface="Raleway"/>
              <a:sym typeface="Raleway"/>
            </a:endParaRPr>
          </a:p>
          <a:p>
            <a:pPr marL="647700" marR="0" lvl="0" indent="0" algn="l" rtl="0">
              <a:lnSpc>
                <a:spcPct val="115000"/>
              </a:lnSpc>
              <a:spcBef>
                <a:spcPts val="300"/>
              </a:spcBef>
              <a:spcAft>
                <a:spcPts val="0"/>
              </a:spcAft>
              <a:buNone/>
            </a:pPr>
            <a:endParaRPr sz="1800">
              <a:latin typeface="Raleway"/>
              <a:ea typeface="Raleway"/>
              <a:cs typeface="Raleway"/>
              <a:sym typeface="Raleway"/>
            </a:endParaRPr>
          </a:p>
          <a:p>
            <a:pPr marL="647700" lvl="0" indent="0" algn="l" rtl="0">
              <a:spcBef>
                <a:spcPts val="300"/>
              </a:spcBef>
              <a:spcAft>
                <a:spcPts val="0"/>
              </a:spcAft>
              <a:buNone/>
            </a:pP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animEffect transition="in" filter="fade">
                                      <p:cBhvr>
                                        <p:cTn id="7" dur="1500"/>
                                        <p:tgtEl>
                                          <p:spTgt spid="372">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72">
                                            <p:txEl>
                                              <p:pRg st="1" end="1"/>
                                            </p:txEl>
                                          </p:spTgt>
                                        </p:tgtEl>
                                        <p:attrNameLst>
                                          <p:attrName>style.visibility</p:attrName>
                                        </p:attrNameLst>
                                      </p:cBhvr>
                                      <p:to>
                                        <p:strVal val="visible"/>
                                      </p:to>
                                    </p:set>
                                    <p:animEffect transition="in" filter="fade">
                                      <p:cBhvr>
                                        <p:cTn id="11" dur="1500"/>
                                        <p:tgtEl>
                                          <p:spTgt spid="372">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72">
                                            <p:txEl>
                                              <p:pRg st="2" end="2"/>
                                            </p:txEl>
                                          </p:spTgt>
                                        </p:tgtEl>
                                        <p:attrNameLst>
                                          <p:attrName>style.visibility</p:attrName>
                                        </p:attrNameLst>
                                      </p:cBhvr>
                                      <p:to>
                                        <p:strVal val="visible"/>
                                      </p:to>
                                    </p:set>
                                    <p:animEffect transition="in" filter="fade">
                                      <p:cBhvr>
                                        <p:cTn id="15" dur="1500"/>
                                        <p:tgtEl>
                                          <p:spTgt spid="372">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372">
                                            <p:txEl>
                                              <p:pRg st="3" end="3"/>
                                            </p:txEl>
                                          </p:spTgt>
                                        </p:tgtEl>
                                        <p:attrNameLst>
                                          <p:attrName>style.visibility</p:attrName>
                                        </p:attrNameLst>
                                      </p:cBhvr>
                                      <p:to>
                                        <p:strVal val="visible"/>
                                      </p:to>
                                    </p:set>
                                    <p:animEffect transition="in" filter="fade">
                                      <p:cBhvr>
                                        <p:cTn id="19" dur="1500"/>
                                        <p:tgtEl>
                                          <p:spTgt spid="372">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372">
                                            <p:txEl>
                                              <p:pRg st="4" end="4"/>
                                            </p:txEl>
                                          </p:spTgt>
                                        </p:tgtEl>
                                        <p:attrNameLst>
                                          <p:attrName>style.visibility</p:attrName>
                                        </p:attrNameLst>
                                      </p:cBhvr>
                                      <p:to>
                                        <p:strVal val="visible"/>
                                      </p:to>
                                    </p:set>
                                    <p:animEffect transition="in" filter="fade">
                                      <p:cBhvr>
                                        <p:cTn id="23" dur="1500"/>
                                        <p:tgtEl>
                                          <p:spTgt spid="372">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372">
                                            <p:txEl>
                                              <p:pRg st="5" end="5"/>
                                            </p:txEl>
                                          </p:spTgt>
                                        </p:tgtEl>
                                        <p:attrNameLst>
                                          <p:attrName>style.visibility</p:attrName>
                                        </p:attrNameLst>
                                      </p:cBhvr>
                                      <p:to>
                                        <p:strVal val="visible"/>
                                      </p:to>
                                    </p:set>
                                    <p:animEffect transition="in" filter="fade">
                                      <p:cBhvr>
                                        <p:cTn id="27" dur="1500"/>
                                        <p:tgtEl>
                                          <p:spTgt spid="372">
                                            <p:txEl>
                                              <p:pRg st="5" end="5"/>
                                            </p:txEl>
                                          </p:spTgt>
                                        </p:tgtEl>
                                      </p:cBhvr>
                                    </p:animEffect>
                                  </p:childTnLst>
                                </p:cTn>
                              </p:par>
                            </p:childTnLst>
                          </p:cTn>
                        </p:par>
                        <p:par>
                          <p:cTn id="28" fill="hold">
                            <p:stCondLst>
                              <p:cond delay="9000"/>
                            </p:stCondLst>
                            <p:childTnLst>
                              <p:par>
                                <p:cTn id="29" presetID="10" presetClass="entr" presetSubtype="0" fill="hold" nodeType="afterEffect">
                                  <p:stCondLst>
                                    <p:cond delay="0"/>
                                  </p:stCondLst>
                                  <p:childTnLst>
                                    <p:set>
                                      <p:cBhvr>
                                        <p:cTn id="30" dur="1" fill="hold">
                                          <p:stCondLst>
                                            <p:cond delay="0"/>
                                          </p:stCondLst>
                                        </p:cTn>
                                        <p:tgtEl>
                                          <p:spTgt spid="372">
                                            <p:txEl>
                                              <p:pRg st="6" end="6"/>
                                            </p:txEl>
                                          </p:spTgt>
                                        </p:tgtEl>
                                        <p:attrNameLst>
                                          <p:attrName>style.visibility</p:attrName>
                                        </p:attrNameLst>
                                      </p:cBhvr>
                                      <p:to>
                                        <p:strVal val="visible"/>
                                      </p:to>
                                    </p:set>
                                    <p:animEffect transition="in" filter="fade">
                                      <p:cBhvr>
                                        <p:cTn id="31" dur="1500"/>
                                        <p:tgtEl>
                                          <p:spTgt spid="372">
                                            <p:txEl>
                                              <p:pRg st="6" end="6"/>
                                            </p:txEl>
                                          </p:spTgt>
                                        </p:tgtEl>
                                      </p:cBhvr>
                                    </p:animEffect>
                                  </p:childTnLst>
                                </p:cTn>
                              </p:par>
                            </p:childTnLst>
                          </p:cTn>
                        </p:par>
                        <p:par>
                          <p:cTn id="32" fill="hold">
                            <p:stCondLst>
                              <p:cond delay="10500"/>
                            </p:stCondLst>
                            <p:childTnLst>
                              <p:par>
                                <p:cTn id="33" presetID="10" presetClass="entr" presetSubtype="0" fill="hold" nodeType="afterEffect">
                                  <p:stCondLst>
                                    <p:cond delay="0"/>
                                  </p:stCondLst>
                                  <p:childTnLst>
                                    <p:set>
                                      <p:cBhvr>
                                        <p:cTn id="34" dur="1" fill="hold">
                                          <p:stCondLst>
                                            <p:cond delay="0"/>
                                          </p:stCondLst>
                                        </p:cTn>
                                        <p:tgtEl>
                                          <p:spTgt spid="372">
                                            <p:txEl>
                                              <p:pRg st="7" end="7"/>
                                            </p:txEl>
                                          </p:spTgt>
                                        </p:tgtEl>
                                        <p:attrNameLst>
                                          <p:attrName>style.visibility</p:attrName>
                                        </p:attrNameLst>
                                      </p:cBhvr>
                                      <p:to>
                                        <p:strVal val="visible"/>
                                      </p:to>
                                    </p:set>
                                    <p:animEffect transition="in" filter="fade">
                                      <p:cBhvr>
                                        <p:cTn id="35" dur="1500"/>
                                        <p:tgtEl>
                                          <p:spTgt spid="372">
                                            <p:txEl>
                                              <p:pRg st="7" end="7"/>
                                            </p:txEl>
                                          </p:spTgt>
                                        </p:tgtEl>
                                      </p:cBhvr>
                                    </p:animEffect>
                                  </p:childTnLst>
                                </p:cTn>
                              </p:par>
                            </p:childTnLst>
                          </p:cTn>
                        </p:par>
                        <p:par>
                          <p:cTn id="36" fill="hold">
                            <p:stCondLst>
                              <p:cond delay="12000"/>
                            </p:stCondLst>
                            <p:childTnLst>
                              <p:par>
                                <p:cTn id="37" presetID="10" presetClass="entr" presetSubtype="0" fill="hold" nodeType="afterEffect">
                                  <p:stCondLst>
                                    <p:cond delay="0"/>
                                  </p:stCondLst>
                                  <p:childTnLst>
                                    <p:set>
                                      <p:cBhvr>
                                        <p:cTn id="38" dur="1" fill="hold">
                                          <p:stCondLst>
                                            <p:cond delay="0"/>
                                          </p:stCondLst>
                                        </p:cTn>
                                        <p:tgtEl>
                                          <p:spTgt spid="372">
                                            <p:txEl>
                                              <p:pRg st="8" end="8"/>
                                            </p:txEl>
                                          </p:spTgt>
                                        </p:tgtEl>
                                        <p:attrNameLst>
                                          <p:attrName>style.visibility</p:attrName>
                                        </p:attrNameLst>
                                      </p:cBhvr>
                                      <p:to>
                                        <p:strVal val="visible"/>
                                      </p:to>
                                    </p:set>
                                    <p:animEffect transition="in" filter="fade">
                                      <p:cBhvr>
                                        <p:cTn id="39" dur="1500"/>
                                        <p:tgtEl>
                                          <p:spTgt spid="37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51"/>
          <p:cNvPicPr preferRelativeResize="0"/>
          <p:nvPr/>
        </p:nvPicPr>
        <p:blipFill>
          <a:blip r:embed="rId3">
            <a:alphaModFix/>
          </a:blip>
          <a:stretch>
            <a:fillRect/>
          </a:stretch>
        </p:blipFill>
        <p:spPr>
          <a:xfrm>
            <a:off x="3305425" y="1318650"/>
            <a:ext cx="5375200" cy="3084125"/>
          </a:xfrm>
          <a:prstGeom prst="rect">
            <a:avLst/>
          </a:prstGeom>
          <a:noFill/>
          <a:ln>
            <a:noFill/>
          </a:ln>
        </p:spPr>
      </p:pic>
      <p:sp>
        <p:nvSpPr>
          <p:cNvPr id="378" name="Google Shape;378;p51"/>
          <p:cNvSpPr txBox="1">
            <a:spLocks noGrp="1"/>
          </p:cNvSpPr>
          <p:nvPr>
            <p:ph type="title"/>
          </p:nvPr>
        </p:nvSpPr>
        <p:spPr>
          <a:xfrm>
            <a:off x="729450" y="1451925"/>
            <a:ext cx="2926200" cy="30276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400"/>
              </a:spcBef>
              <a:spcAft>
                <a:spcPts val="0"/>
              </a:spcAft>
              <a:buNone/>
            </a:pPr>
            <a:r>
              <a:rPr lang="en" sz="1800" b="0">
                <a:solidFill>
                  <a:schemeClr val="accent1"/>
                </a:solidFill>
              </a:rPr>
              <a:t>Oracle vs. Google</a:t>
            </a:r>
            <a:endParaRPr sz="1800" b="0">
              <a:solidFill>
                <a:schemeClr val="accent1"/>
              </a:solidFill>
            </a:endParaRPr>
          </a:p>
          <a:p>
            <a:pPr marL="0" lvl="0" indent="0" algn="l" rtl="0">
              <a:lnSpc>
                <a:spcPct val="115000"/>
              </a:lnSpc>
              <a:spcBef>
                <a:spcPts val="400"/>
              </a:spcBef>
              <a:spcAft>
                <a:spcPts val="0"/>
              </a:spcAft>
              <a:buNone/>
            </a:pPr>
            <a:r>
              <a:rPr lang="en" sz="1800" b="0">
                <a:solidFill>
                  <a:schemeClr val="accent1"/>
                </a:solidFill>
              </a:rPr>
              <a:t>Oracle твърди, че Google е копирала „структурата, последователността и организирането" на някои ключови Java API (приложни програмни интерфейси) при разработката на Android</a:t>
            </a:r>
            <a:endParaRPr sz="1100" b="0">
              <a:solidFill>
                <a:schemeClr val="accent1"/>
              </a:solidFill>
            </a:endParaRPr>
          </a:p>
          <a:p>
            <a:pPr marL="0" lvl="0" indent="0" algn="l" rtl="0">
              <a:spcBef>
                <a:spcPts val="12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52"/>
          <p:cNvPicPr preferRelativeResize="0"/>
          <p:nvPr/>
        </p:nvPicPr>
        <p:blipFill>
          <a:blip r:embed="rId3">
            <a:alphaModFix/>
          </a:blip>
          <a:stretch>
            <a:fillRect/>
          </a:stretch>
        </p:blipFill>
        <p:spPr>
          <a:xfrm>
            <a:off x="0" y="-892883"/>
            <a:ext cx="9144003" cy="6098982"/>
          </a:xfrm>
          <a:prstGeom prst="rect">
            <a:avLst/>
          </a:prstGeom>
          <a:noFill/>
          <a:ln>
            <a:noFill/>
          </a:ln>
        </p:spPr>
      </p:pic>
      <p:sp>
        <p:nvSpPr>
          <p:cNvPr id="384" name="Google Shape;384;p52"/>
          <p:cNvSpPr txBox="1"/>
          <p:nvPr/>
        </p:nvSpPr>
        <p:spPr>
          <a:xfrm>
            <a:off x="2877725" y="4713500"/>
            <a:ext cx="2670900" cy="74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solidFill>
                  <a:schemeClr val="lt1"/>
                </a:solidFill>
                <a:latin typeface="Raleway"/>
                <a:ea typeface="Raleway"/>
                <a:cs typeface="Raleway"/>
                <a:sym typeface="Raleway"/>
              </a:rPr>
              <a:t>Photo</a:t>
            </a:r>
            <a:r>
              <a:rPr lang="en" sz="1000">
                <a:solidFill>
                  <a:schemeClr val="lt1"/>
                </a:solidFill>
              </a:rPr>
              <a:t> by </a:t>
            </a:r>
            <a:r>
              <a:rPr lang="en" sz="1000" u="sng">
                <a:solidFill>
                  <a:schemeClr val="lt1"/>
                </a:solidFill>
                <a:hlinkClick r:id="rId4">
                  <a:extLst>
                    <a:ext uri="{A12FA001-AC4F-418D-AE19-62706E023703}">
                      <ahyp:hlinkClr xmlns:ahyp="http://schemas.microsoft.com/office/drawing/2018/hyperlinkcolor" val="tx"/>
                    </a:ext>
                  </a:extLst>
                </a:hlinkClick>
              </a:rPr>
              <a:t>Towfiqu barbhuiya</a:t>
            </a:r>
            <a:r>
              <a:rPr lang="en" sz="1000">
                <a:solidFill>
                  <a:schemeClr val="lt1"/>
                </a:solidFill>
              </a:rPr>
              <a:t> on </a:t>
            </a:r>
            <a:r>
              <a:rPr lang="en" sz="1000" u="sng">
                <a:solidFill>
                  <a:schemeClr val="lt1"/>
                </a:solidFill>
                <a:hlinkClick r:id="rId5">
                  <a:extLst>
                    <a:ext uri="{A12FA001-AC4F-418D-AE19-62706E023703}">
                      <ahyp:hlinkClr xmlns:ahyp="http://schemas.microsoft.com/office/drawing/2018/hyperlinkcolor" val="tx"/>
                    </a:ext>
                  </a:extLst>
                </a:hlinkClick>
              </a:rPr>
              <a:t>Unsplash</a:t>
            </a:r>
            <a:endParaRPr sz="1000" u="sng">
              <a:solidFill>
                <a:schemeClr val="lt1"/>
              </a:solidFill>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b="1">
              <a:latin typeface="Lato"/>
              <a:ea typeface="Lato"/>
              <a:cs typeface="Lato"/>
              <a:sym typeface="Lato"/>
            </a:endParaRPr>
          </a:p>
        </p:txBody>
      </p:sp>
      <p:sp>
        <p:nvSpPr>
          <p:cNvPr id="385" name="Google Shape;385;p52"/>
          <p:cNvSpPr txBox="1"/>
          <p:nvPr/>
        </p:nvSpPr>
        <p:spPr>
          <a:xfrm>
            <a:off x="686350" y="884825"/>
            <a:ext cx="47631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1"/>
                </a:solidFill>
                <a:latin typeface="Raleway"/>
                <a:ea typeface="Raleway"/>
                <a:cs typeface="Raleway"/>
                <a:sym typeface="Raleway"/>
              </a:rPr>
              <a:t>Кой има права върху база данни?</a:t>
            </a:r>
            <a:endParaRPr sz="1800">
              <a:solidFill>
                <a:schemeClr val="accent1"/>
              </a:solidFill>
              <a:latin typeface="Raleway"/>
              <a:ea typeface="Raleway"/>
              <a:cs typeface="Raleway"/>
              <a:sym typeface="Raleway"/>
            </a:endParaRPr>
          </a:p>
          <a:p>
            <a:pPr marL="0" lvl="0" indent="0" algn="l" rtl="0">
              <a:spcBef>
                <a:spcPts val="0"/>
              </a:spcBef>
              <a:spcAft>
                <a:spcPts val="0"/>
              </a:spcAft>
              <a:buNone/>
            </a:pPr>
            <a:endParaRPr sz="1800">
              <a:solidFill>
                <a:schemeClr val="accent1"/>
              </a:solidFill>
              <a:latin typeface="Raleway"/>
              <a:ea typeface="Raleway"/>
              <a:cs typeface="Raleway"/>
              <a:sym typeface="Raleway"/>
            </a:endParaRPr>
          </a:p>
          <a:p>
            <a:pPr marL="457200" lvl="0" indent="-342900" algn="l" rtl="0">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автор, който е компилирал базата данни</a:t>
            </a:r>
            <a:endParaRPr sz="1800">
              <a:solidFill>
                <a:schemeClr val="accent1"/>
              </a:solidFill>
              <a:latin typeface="Raleway"/>
              <a:ea typeface="Raleway"/>
              <a:cs typeface="Raleway"/>
              <a:sym typeface="Raleway"/>
            </a:endParaRPr>
          </a:p>
          <a:p>
            <a:pPr marL="457200" lvl="0" indent="-342900" algn="l" rtl="0">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производител на база данни, който е инвестирал в изработването на базата данни</a:t>
            </a:r>
            <a:endParaRPr sz="1800">
              <a:solidFill>
                <a:schemeClr val="accent1"/>
              </a:solidFill>
              <a:latin typeface="Raleway"/>
              <a:ea typeface="Raleway"/>
              <a:cs typeface="Raleway"/>
              <a:sym typeface="Raleway"/>
            </a:endParaRPr>
          </a:p>
          <a:p>
            <a:pPr marL="457200" lvl="0" indent="-342900" algn="l" rtl="0">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авторите на включените в базата данни произведения</a:t>
            </a:r>
            <a:endParaRPr sz="1800">
              <a:solidFill>
                <a:schemeClr val="accent1"/>
              </a:solidFill>
              <a:latin typeface="Raleway"/>
              <a:ea typeface="Raleway"/>
              <a:cs typeface="Raleway"/>
              <a:sym typeface="Raleway"/>
            </a:endParaRPr>
          </a:p>
          <a:p>
            <a:pPr marL="457200" lvl="0" indent="-342900" algn="l" rtl="0">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никой</a:t>
            </a:r>
            <a:endParaRPr sz="1800">
              <a:solidFill>
                <a:schemeClr val="accent1"/>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субект</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Дублиране на защита</a:t>
            </a:r>
            <a:endParaRPr/>
          </a:p>
        </p:txBody>
      </p:sp>
      <p:sp>
        <p:nvSpPr>
          <p:cNvPr id="391" name="Google Shape;391;p53"/>
          <p:cNvSpPr txBox="1">
            <a:spLocks noGrp="1"/>
          </p:cNvSpPr>
          <p:nvPr>
            <p:ph type="body" idx="1"/>
          </p:nvPr>
        </p:nvSpPr>
        <p:spPr>
          <a:xfrm>
            <a:off x="729450" y="1853850"/>
            <a:ext cx="7688700" cy="2486100"/>
          </a:xfrm>
          <a:prstGeom prst="rect">
            <a:avLst/>
          </a:prstGeom>
        </p:spPr>
        <p:txBody>
          <a:bodyPr spcFirstLastPara="1" wrap="square" lIns="91425" tIns="91425" rIns="91425" bIns="91425" anchor="t" anchorCtr="0">
            <a:normAutofit fontScale="25000" lnSpcReduction="20000"/>
          </a:bodyPr>
          <a:lstStyle/>
          <a:p>
            <a:pPr marL="0" marR="0" lvl="0" indent="0" algn="l" rtl="0">
              <a:lnSpc>
                <a:spcPct val="115000"/>
              </a:lnSpc>
              <a:spcBef>
                <a:spcPts val="1200"/>
              </a:spcBef>
              <a:spcAft>
                <a:spcPts val="0"/>
              </a:spcAft>
              <a:buNone/>
            </a:pPr>
            <a:r>
              <a:rPr lang="en" sz="6400">
                <a:solidFill>
                  <a:srgbClr val="000000"/>
                </a:solidFill>
                <a:highlight>
                  <a:schemeClr val="accent6"/>
                </a:highlight>
                <a:latin typeface="Raleway"/>
                <a:ea typeface="Raleway"/>
                <a:cs typeface="Raleway"/>
                <a:sym typeface="Raleway"/>
              </a:rPr>
              <a:t>Бази данни</a:t>
            </a:r>
            <a:r>
              <a:rPr lang="en" sz="6400">
                <a:solidFill>
                  <a:srgbClr val="000000"/>
                </a:solidFill>
                <a:latin typeface="Raleway"/>
                <a:ea typeface="Raleway"/>
                <a:cs typeface="Raleway"/>
                <a:sym typeface="Raleway"/>
              </a:rPr>
              <a:t>:</a:t>
            </a:r>
            <a:endParaRPr sz="6400">
              <a:solidFill>
                <a:srgbClr val="000000"/>
              </a:solidFill>
              <a:latin typeface="Raleway"/>
              <a:ea typeface="Raleway"/>
              <a:cs typeface="Raleway"/>
              <a:sym typeface="Raleway"/>
            </a:endParaRPr>
          </a:p>
          <a:p>
            <a:pPr marL="457200" marR="0" lvl="0" indent="-323850" algn="l" rtl="0">
              <a:lnSpc>
                <a:spcPct val="115000"/>
              </a:lnSpc>
              <a:spcBef>
                <a:spcPts val="1200"/>
              </a:spcBef>
              <a:spcAft>
                <a:spcPts val="0"/>
              </a:spcAft>
              <a:buClr>
                <a:srgbClr val="000000"/>
              </a:buClr>
              <a:buSzPct val="100000"/>
              <a:buFont typeface="Raleway"/>
              <a:buChar char="●"/>
            </a:pPr>
            <a:r>
              <a:rPr lang="en" sz="6000">
                <a:solidFill>
                  <a:srgbClr val="000000"/>
                </a:solidFill>
                <a:latin typeface="Raleway"/>
                <a:ea typeface="Raleway"/>
                <a:cs typeface="Raleway"/>
                <a:sym typeface="Raleway"/>
              </a:rPr>
              <a:t>Авторското право (когато има творчески принос / оригинален подбор)</a:t>
            </a:r>
            <a:endParaRPr sz="6000">
              <a:solidFill>
                <a:srgbClr val="000000"/>
              </a:solidFill>
              <a:latin typeface="Raleway"/>
              <a:ea typeface="Raleway"/>
              <a:cs typeface="Raleway"/>
              <a:sym typeface="Raleway"/>
            </a:endParaRPr>
          </a:p>
          <a:p>
            <a:pPr marL="457200" marR="0" lvl="0" indent="-323850" algn="l" rtl="0">
              <a:lnSpc>
                <a:spcPct val="115000"/>
              </a:lnSpc>
              <a:spcBef>
                <a:spcPts val="0"/>
              </a:spcBef>
              <a:spcAft>
                <a:spcPts val="0"/>
              </a:spcAft>
              <a:buClr>
                <a:srgbClr val="000000"/>
              </a:buClr>
              <a:buSzPct val="100000"/>
              <a:buFont typeface="Raleway"/>
              <a:buChar char="●"/>
            </a:pPr>
            <a:r>
              <a:rPr lang="en" sz="6000" i="1">
                <a:solidFill>
                  <a:srgbClr val="000000"/>
                </a:solidFill>
                <a:latin typeface="Raleway"/>
                <a:ea typeface="Raleway"/>
                <a:cs typeface="Raleway"/>
                <a:sym typeface="Raleway"/>
              </a:rPr>
              <a:t>Sui generis</a:t>
            </a:r>
            <a:r>
              <a:rPr lang="en" sz="6000">
                <a:solidFill>
                  <a:srgbClr val="000000"/>
                </a:solidFill>
                <a:latin typeface="Raleway"/>
                <a:ea typeface="Raleway"/>
                <a:cs typeface="Raleway"/>
                <a:sym typeface="Raleway"/>
              </a:rPr>
              <a:t> право на производителите на бази данни (когато има съществена инвестиция)</a:t>
            </a:r>
            <a:endParaRPr sz="6000">
              <a:solidFill>
                <a:srgbClr val="000000"/>
              </a:solidFill>
              <a:latin typeface="Raleway"/>
              <a:ea typeface="Raleway"/>
              <a:cs typeface="Raleway"/>
              <a:sym typeface="Raleway"/>
            </a:endParaRPr>
          </a:p>
          <a:p>
            <a:pPr marL="0" marR="0" lvl="0" indent="0" algn="l" rtl="0">
              <a:lnSpc>
                <a:spcPct val="115000"/>
              </a:lnSpc>
              <a:spcBef>
                <a:spcPts val="1200"/>
              </a:spcBef>
              <a:spcAft>
                <a:spcPts val="0"/>
              </a:spcAft>
              <a:buNone/>
            </a:pPr>
            <a:r>
              <a:rPr lang="en" sz="6000">
                <a:solidFill>
                  <a:srgbClr val="000000"/>
                </a:solidFill>
                <a:highlight>
                  <a:schemeClr val="accent4"/>
                </a:highlight>
                <a:latin typeface="Raleway"/>
                <a:ea typeface="Raleway"/>
                <a:cs typeface="Raleway"/>
                <a:sym typeface="Raleway"/>
              </a:rPr>
              <a:t>Публикации в пресата:</a:t>
            </a:r>
            <a:endParaRPr sz="6000">
              <a:solidFill>
                <a:srgbClr val="000000"/>
              </a:solidFill>
              <a:highlight>
                <a:schemeClr val="accent4"/>
              </a:highlight>
              <a:latin typeface="Raleway"/>
              <a:ea typeface="Raleway"/>
              <a:cs typeface="Raleway"/>
              <a:sym typeface="Raleway"/>
            </a:endParaRPr>
          </a:p>
          <a:p>
            <a:pPr marL="457200" marR="0" lvl="0" indent="-323850" algn="l" rtl="0">
              <a:lnSpc>
                <a:spcPct val="115000"/>
              </a:lnSpc>
              <a:spcBef>
                <a:spcPts val="1200"/>
              </a:spcBef>
              <a:spcAft>
                <a:spcPts val="0"/>
              </a:spcAft>
              <a:buClr>
                <a:srgbClr val="000000"/>
              </a:buClr>
              <a:buSzPct val="100000"/>
              <a:buFont typeface="Raleway"/>
              <a:buChar char="●"/>
            </a:pPr>
            <a:r>
              <a:rPr lang="en" sz="6000">
                <a:solidFill>
                  <a:srgbClr val="000000"/>
                </a:solidFill>
                <a:latin typeface="Raleway"/>
                <a:ea typeface="Raleway"/>
                <a:cs typeface="Raleway"/>
                <a:sym typeface="Raleway"/>
              </a:rPr>
              <a:t>Авторско право (върху статия, репортажна фотография и т.н.)</a:t>
            </a:r>
            <a:endParaRPr sz="6000">
              <a:solidFill>
                <a:srgbClr val="000000"/>
              </a:solidFill>
              <a:latin typeface="Raleway"/>
              <a:ea typeface="Raleway"/>
              <a:cs typeface="Raleway"/>
              <a:sym typeface="Raleway"/>
            </a:endParaRPr>
          </a:p>
          <a:p>
            <a:pPr marL="457200" marR="0" lvl="0" indent="-323850" algn="l" rtl="0">
              <a:lnSpc>
                <a:spcPct val="115000"/>
              </a:lnSpc>
              <a:spcBef>
                <a:spcPts val="0"/>
              </a:spcBef>
              <a:spcAft>
                <a:spcPts val="0"/>
              </a:spcAft>
              <a:buClr>
                <a:srgbClr val="000000"/>
              </a:buClr>
              <a:buSzPct val="100000"/>
              <a:buFont typeface="Raleway"/>
              <a:buChar char="●"/>
            </a:pPr>
            <a:r>
              <a:rPr lang="en" sz="6000">
                <a:solidFill>
                  <a:srgbClr val="000000"/>
                </a:solidFill>
                <a:latin typeface="Raleway"/>
                <a:ea typeface="Raleway"/>
                <a:cs typeface="Raleway"/>
                <a:sym typeface="Raleway"/>
              </a:rPr>
              <a:t>Сродно право на издателите на преса (върху нов обект - “публикация в пресата”  =/=  </a:t>
            </a:r>
            <a:r>
              <a:rPr lang="en" sz="6000">
                <a:solidFill>
                  <a:srgbClr val="000000"/>
                </a:solidFill>
                <a:highlight>
                  <a:schemeClr val="lt2"/>
                </a:highlight>
                <a:latin typeface="Raleway"/>
                <a:ea typeface="Raleway"/>
                <a:cs typeface="Raleway"/>
                <a:sym typeface="Raleway"/>
              </a:rPr>
              <a:t>графично оформление на печатно издание</a:t>
            </a:r>
            <a:r>
              <a:rPr lang="en" sz="6000">
                <a:solidFill>
                  <a:srgbClr val="000000"/>
                </a:solidFill>
                <a:latin typeface="Raleway"/>
                <a:ea typeface="Raleway"/>
                <a:cs typeface="Raleway"/>
                <a:sym typeface="Raleway"/>
              </a:rPr>
              <a:t>)</a:t>
            </a:r>
            <a:endParaRPr sz="6000">
              <a:solidFill>
                <a:srgbClr val="000000"/>
              </a:solidFill>
              <a:latin typeface="Raleway"/>
              <a:ea typeface="Raleway"/>
              <a:cs typeface="Raleway"/>
              <a:sym typeface="Raleway"/>
            </a:endParaRPr>
          </a:p>
          <a:p>
            <a:pPr marL="0" lvl="0" indent="0" algn="l" rtl="0">
              <a:spcBef>
                <a:spcPts val="1800"/>
              </a:spcBef>
              <a:spcAft>
                <a:spcPts val="0"/>
              </a:spcAft>
              <a:buNone/>
            </a:pPr>
            <a:endParaRPr sz="7600">
              <a:solidFill>
                <a:srgbClr val="000000"/>
              </a:solidFill>
              <a:latin typeface="Calibri"/>
              <a:ea typeface="Calibri"/>
              <a:cs typeface="Calibri"/>
              <a:sym typeface="Calibri"/>
            </a:endParaRPr>
          </a:p>
          <a:p>
            <a:pPr marL="0" lvl="0" indent="0" algn="l" rtl="0">
              <a:spcBef>
                <a:spcPts val="0"/>
              </a:spcBef>
              <a:spcAft>
                <a:spcPts val="12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54"/>
          <p:cNvPicPr preferRelativeResize="0"/>
          <p:nvPr/>
        </p:nvPicPr>
        <p:blipFill>
          <a:blip r:embed="rId3">
            <a:alphaModFix/>
          </a:blip>
          <a:stretch>
            <a:fillRect/>
          </a:stretch>
        </p:blipFill>
        <p:spPr>
          <a:xfrm>
            <a:off x="0" y="-892883"/>
            <a:ext cx="9144003" cy="6098982"/>
          </a:xfrm>
          <a:prstGeom prst="rect">
            <a:avLst/>
          </a:prstGeom>
          <a:noFill/>
          <a:ln>
            <a:noFill/>
          </a:ln>
        </p:spPr>
      </p:pic>
      <p:sp>
        <p:nvSpPr>
          <p:cNvPr id="397" name="Google Shape;397;p54"/>
          <p:cNvSpPr txBox="1"/>
          <p:nvPr/>
        </p:nvSpPr>
        <p:spPr>
          <a:xfrm>
            <a:off x="2877725" y="4713500"/>
            <a:ext cx="2670900" cy="74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solidFill>
                  <a:schemeClr val="lt1"/>
                </a:solidFill>
                <a:latin typeface="Raleway"/>
                <a:ea typeface="Raleway"/>
                <a:cs typeface="Raleway"/>
                <a:sym typeface="Raleway"/>
              </a:rPr>
              <a:t>Photo</a:t>
            </a:r>
            <a:r>
              <a:rPr lang="en" sz="1000">
                <a:solidFill>
                  <a:schemeClr val="lt1"/>
                </a:solidFill>
              </a:rPr>
              <a:t> by </a:t>
            </a:r>
            <a:r>
              <a:rPr lang="en" sz="1000" u="sng">
                <a:solidFill>
                  <a:schemeClr val="lt1"/>
                </a:solidFill>
                <a:hlinkClick r:id="rId4">
                  <a:extLst>
                    <a:ext uri="{A12FA001-AC4F-418D-AE19-62706E023703}">
                      <ahyp:hlinkClr xmlns:ahyp="http://schemas.microsoft.com/office/drawing/2018/hyperlinkcolor" val="tx"/>
                    </a:ext>
                  </a:extLst>
                </a:hlinkClick>
              </a:rPr>
              <a:t>Towfiqu barbhuiya</a:t>
            </a:r>
            <a:r>
              <a:rPr lang="en" sz="1000">
                <a:solidFill>
                  <a:schemeClr val="lt1"/>
                </a:solidFill>
              </a:rPr>
              <a:t> on </a:t>
            </a:r>
            <a:r>
              <a:rPr lang="en" sz="1000" u="sng">
                <a:solidFill>
                  <a:schemeClr val="lt1"/>
                </a:solidFill>
                <a:hlinkClick r:id="rId5">
                  <a:extLst>
                    <a:ext uri="{A12FA001-AC4F-418D-AE19-62706E023703}">
                      <ahyp:hlinkClr xmlns:ahyp="http://schemas.microsoft.com/office/drawing/2018/hyperlinkcolor" val="tx"/>
                    </a:ext>
                  </a:extLst>
                </a:hlinkClick>
              </a:rPr>
              <a:t>Unsplash</a:t>
            </a:r>
            <a:endParaRPr sz="1000" u="sng">
              <a:solidFill>
                <a:schemeClr val="lt1"/>
              </a:solidFill>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b="1">
              <a:latin typeface="Lato"/>
              <a:ea typeface="Lato"/>
              <a:cs typeface="Lato"/>
              <a:sym typeface="Lato"/>
            </a:endParaRPr>
          </a:p>
        </p:txBody>
      </p:sp>
      <p:sp>
        <p:nvSpPr>
          <p:cNvPr id="398" name="Google Shape;398;p54"/>
          <p:cNvSpPr txBox="1"/>
          <p:nvPr/>
        </p:nvSpPr>
        <p:spPr>
          <a:xfrm>
            <a:off x="686350" y="884825"/>
            <a:ext cx="4763100" cy="240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800">
                <a:solidFill>
                  <a:schemeClr val="accent1"/>
                </a:solidFill>
                <a:latin typeface="Raleway"/>
                <a:ea typeface="Raleway"/>
                <a:cs typeface="Raleway"/>
                <a:sym typeface="Raleway"/>
              </a:rPr>
              <a:t>Кой носи авторството върху произведение, генерирано от ИИ (AI)?</a:t>
            </a:r>
            <a:endParaRPr sz="1800">
              <a:solidFill>
                <a:schemeClr val="accent1"/>
              </a:solidFill>
              <a:latin typeface="Raleway"/>
              <a:ea typeface="Raleway"/>
              <a:cs typeface="Raleway"/>
              <a:sym typeface="Raleway"/>
            </a:endParaRPr>
          </a:p>
          <a:p>
            <a:pPr marL="0" marR="0" lvl="0" indent="0" algn="l" rtl="0">
              <a:lnSpc>
                <a:spcPct val="100000"/>
              </a:lnSpc>
              <a:spcBef>
                <a:spcPts val="0"/>
              </a:spcBef>
              <a:spcAft>
                <a:spcPts val="0"/>
              </a:spcAft>
              <a:buNone/>
            </a:pPr>
            <a:endParaRPr sz="1800">
              <a:solidFill>
                <a:schemeClr val="accent1"/>
              </a:solidFill>
              <a:latin typeface="Raleway"/>
              <a:ea typeface="Raleway"/>
              <a:cs typeface="Raleway"/>
              <a:sym typeface="Raleway"/>
            </a:endParaRPr>
          </a:p>
          <a:p>
            <a:pPr marL="457200" marR="0" lvl="0" indent="-342900" algn="l" rtl="0">
              <a:lnSpc>
                <a:spcPct val="100000"/>
              </a:lnSpc>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самият ИИ</a:t>
            </a:r>
            <a:endParaRPr sz="1800">
              <a:solidFill>
                <a:schemeClr val="accent1"/>
              </a:solidFill>
              <a:latin typeface="Raleway"/>
              <a:ea typeface="Raleway"/>
              <a:cs typeface="Raleway"/>
              <a:sym typeface="Raleway"/>
            </a:endParaRPr>
          </a:p>
          <a:p>
            <a:pPr marL="457200" marR="0" lvl="0" indent="-342900" algn="l" rtl="0">
              <a:lnSpc>
                <a:spcPct val="100000"/>
              </a:lnSpc>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разработчикът на модела на ИИ</a:t>
            </a:r>
            <a:endParaRPr sz="1800">
              <a:solidFill>
                <a:schemeClr val="accent1"/>
              </a:solidFill>
              <a:latin typeface="Raleway"/>
              <a:ea typeface="Raleway"/>
              <a:cs typeface="Raleway"/>
              <a:sym typeface="Raleway"/>
            </a:endParaRPr>
          </a:p>
          <a:p>
            <a:pPr marL="457200" marR="0" lvl="0" indent="-342900" algn="l" rtl="0">
              <a:lnSpc>
                <a:spcPct val="100000"/>
              </a:lnSpc>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никой, върху генерираното от ИИ съдържание няма авторски права</a:t>
            </a:r>
            <a:endParaRPr sz="1800">
              <a:solidFill>
                <a:schemeClr val="accent1"/>
              </a:solidFill>
              <a:latin typeface="Raleway"/>
              <a:ea typeface="Raleway"/>
              <a:cs typeface="Raleway"/>
              <a:sym typeface="Raleway"/>
            </a:endParaRPr>
          </a:p>
          <a:p>
            <a:pPr marL="457200" lvl="0" indent="0" algn="l" rtl="0">
              <a:spcBef>
                <a:spcPts val="0"/>
              </a:spcBef>
              <a:spcAft>
                <a:spcPts val="0"/>
              </a:spcAft>
              <a:buNone/>
            </a:pPr>
            <a:endParaRPr sz="1800">
              <a:solidFill>
                <a:schemeClr val="accent1"/>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правомощия</a:t>
            </a:r>
            <a:endParaRPr/>
          </a:p>
          <a:p>
            <a:pPr marL="0" lvl="0" indent="0" algn="l" rtl="0">
              <a:spcBef>
                <a:spcPts val="0"/>
              </a:spcBef>
              <a:spcAft>
                <a:spcPts val="0"/>
              </a:spcAft>
              <a:buNone/>
            </a:pPr>
            <a:r>
              <a:rPr lang="en"/>
              <a:t>видове използване</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sz="2800"/>
              <a:t>Изключително право</a:t>
            </a:r>
            <a:endParaRPr sz="2800"/>
          </a:p>
        </p:txBody>
      </p:sp>
      <p:sp>
        <p:nvSpPr>
          <p:cNvPr id="409" name="Google Shape;409;p56"/>
          <p:cNvSpPr txBox="1">
            <a:spLocks noGrp="1"/>
          </p:cNvSpPr>
          <p:nvPr>
            <p:ph type="body" idx="1"/>
          </p:nvPr>
        </p:nvSpPr>
        <p:spPr>
          <a:xfrm>
            <a:off x="729450" y="1893675"/>
            <a:ext cx="7688700" cy="2446200"/>
          </a:xfrm>
          <a:prstGeom prst="rect">
            <a:avLst/>
          </a:prstGeom>
        </p:spPr>
        <p:txBody>
          <a:bodyPr spcFirstLastPara="1" wrap="square" lIns="91425" tIns="91425" rIns="91425" bIns="91425" anchor="t" anchorCtr="0">
            <a:noAutofit/>
          </a:bodyPr>
          <a:lstStyle/>
          <a:p>
            <a:pPr marL="457200" marR="0" lvl="0" indent="-323850" algn="l" rtl="0">
              <a:lnSpc>
                <a:spcPct val="115000"/>
              </a:lnSpc>
              <a:spcBef>
                <a:spcPts val="500"/>
              </a:spcBef>
              <a:spcAft>
                <a:spcPts val="0"/>
              </a:spcAft>
              <a:buClr>
                <a:srgbClr val="4E4E4E"/>
              </a:buClr>
              <a:buSzPts val="1500"/>
              <a:buFont typeface="Raleway"/>
              <a:buChar char="●"/>
            </a:pPr>
            <a:r>
              <a:rPr lang="en" sz="1500">
                <a:solidFill>
                  <a:srgbClr val="4E4E4E"/>
                </a:solidFill>
                <a:latin typeface="Raleway"/>
                <a:ea typeface="Raleway"/>
                <a:cs typeface="Raleway"/>
                <a:sym typeface="Raleway"/>
              </a:rPr>
              <a:t>неимуществени (морални) права (чл.15 ЗАПСП)</a:t>
            </a:r>
            <a:endParaRPr sz="1500">
              <a:solidFill>
                <a:srgbClr val="4E4E4E"/>
              </a:solidFill>
              <a:latin typeface="Raleway"/>
              <a:ea typeface="Raleway"/>
              <a:cs typeface="Raleway"/>
              <a:sym typeface="Raleway"/>
            </a:endParaRPr>
          </a:p>
          <a:p>
            <a:pPr marL="914400" marR="0" lvl="1" indent="-323850" algn="l" rtl="0">
              <a:lnSpc>
                <a:spcPct val="115000"/>
              </a:lnSpc>
              <a:spcBef>
                <a:spcPts val="0"/>
              </a:spcBef>
              <a:spcAft>
                <a:spcPts val="0"/>
              </a:spcAft>
              <a:buClr>
                <a:srgbClr val="4E4E4E"/>
              </a:buClr>
              <a:buSzPts val="1500"/>
              <a:buFont typeface="Raleway"/>
              <a:buChar char="○"/>
            </a:pPr>
            <a:r>
              <a:rPr lang="en" sz="1500">
                <a:solidFill>
                  <a:srgbClr val="4E4E4E"/>
                </a:solidFill>
                <a:latin typeface="Raleway"/>
                <a:ea typeface="Raleway"/>
                <a:cs typeface="Raleway"/>
                <a:sym typeface="Raleway"/>
              </a:rPr>
              <a:t>признаване на авторство върху произведението</a:t>
            </a:r>
            <a:endParaRPr sz="1500">
              <a:solidFill>
                <a:srgbClr val="4E4E4E"/>
              </a:solidFill>
              <a:latin typeface="Raleway"/>
              <a:ea typeface="Raleway"/>
              <a:cs typeface="Raleway"/>
              <a:sym typeface="Raleway"/>
            </a:endParaRPr>
          </a:p>
          <a:p>
            <a:pPr marL="914400" marR="0" lvl="1" indent="-323850" algn="l" rtl="0">
              <a:lnSpc>
                <a:spcPct val="115000"/>
              </a:lnSpc>
              <a:spcBef>
                <a:spcPts val="0"/>
              </a:spcBef>
              <a:spcAft>
                <a:spcPts val="0"/>
              </a:spcAft>
              <a:buClr>
                <a:srgbClr val="4E4E4E"/>
              </a:buClr>
              <a:buSzPts val="1500"/>
              <a:buFont typeface="Raleway"/>
              <a:buChar char="○"/>
            </a:pPr>
            <a:r>
              <a:rPr lang="en" sz="1500">
                <a:solidFill>
                  <a:srgbClr val="4E4E4E"/>
                </a:solidFill>
                <a:latin typeface="Raleway"/>
                <a:ea typeface="Raleway"/>
                <a:cs typeface="Raleway"/>
                <a:sym typeface="Raleway"/>
              </a:rPr>
              <a:t>името на автора да бъде обозначено по съответния начин при всяко използване на произведението (Attribution)</a:t>
            </a:r>
            <a:endParaRPr sz="1500">
              <a:solidFill>
                <a:srgbClr val="4E4E4E"/>
              </a:solidFill>
              <a:latin typeface="Raleway"/>
              <a:ea typeface="Raleway"/>
              <a:cs typeface="Raleway"/>
              <a:sym typeface="Raleway"/>
            </a:endParaRPr>
          </a:p>
          <a:p>
            <a:pPr marL="914400" marR="0" lvl="1" indent="-323850" algn="l" rtl="0">
              <a:lnSpc>
                <a:spcPct val="115000"/>
              </a:lnSpc>
              <a:spcBef>
                <a:spcPts val="0"/>
              </a:spcBef>
              <a:spcAft>
                <a:spcPts val="0"/>
              </a:spcAft>
              <a:buClr>
                <a:srgbClr val="4E4E4E"/>
              </a:buClr>
              <a:buSzPts val="1500"/>
              <a:buFont typeface="Raleway"/>
              <a:buChar char="○"/>
            </a:pPr>
            <a:r>
              <a:rPr lang="en" sz="1500">
                <a:solidFill>
                  <a:srgbClr val="4E4E4E"/>
                </a:solidFill>
                <a:latin typeface="Raleway"/>
                <a:ea typeface="Raleway"/>
                <a:cs typeface="Raleway"/>
                <a:sym typeface="Raleway"/>
              </a:rPr>
              <a:t>запазване на целостта на произведението и да се противопоставя на всякакви промени в него</a:t>
            </a:r>
            <a:endParaRPr sz="1500">
              <a:solidFill>
                <a:srgbClr val="4E4E4E"/>
              </a:solidFill>
              <a:latin typeface="Raleway"/>
              <a:ea typeface="Raleway"/>
              <a:cs typeface="Raleway"/>
              <a:sym typeface="Raleway"/>
            </a:endParaRPr>
          </a:p>
          <a:p>
            <a:pPr marL="914400" marR="0" lvl="1" indent="-323850" algn="l" rtl="0">
              <a:lnSpc>
                <a:spcPct val="115000"/>
              </a:lnSpc>
              <a:spcBef>
                <a:spcPts val="0"/>
              </a:spcBef>
              <a:spcAft>
                <a:spcPts val="0"/>
              </a:spcAft>
              <a:buClr>
                <a:srgbClr val="4E4E4E"/>
              </a:buClr>
              <a:buSzPts val="1500"/>
              <a:buFont typeface="Raleway"/>
              <a:buChar char="○"/>
            </a:pPr>
            <a:r>
              <a:rPr lang="en" sz="1500">
                <a:solidFill>
                  <a:srgbClr val="4E4E4E"/>
                </a:solidFill>
                <a:latin typeface="Raleway"/>
                <a:ea typeface="Raleway"/>
                <a:cs typeface="Raleway"/>
                <a:sym typeface="Raleway"/>
              </a:rPr>
              <a:t>да спре използването на произведението поради промени в убежденията си</a:t>
            </a:r>
            <a:endParaRPr sz="1500">
              <a:solidFill>
                <a:srgbClr val="4E4E4E"/>
              </a:solidFill>
              <a:latin typeface="Raleway"/>
              <a:ea typeface="Raleway"/>
              <a:cs typeface="Raleway"/>
              <a:sym typeface="Raleway"/>
            </a:endParaRPr>
          </a:p>
          <a:p>
            <a:pPr marL="457200" marR="0" lvl="0" indent="-323850" algn="l" rtl="0">
              <a:lnSpc>
                <a:spcPct val="115000"/>
              </a:lnSpc>
              <a:spcBef>
                <a:spcPts val="0"/>
              </a:spcBef>
              <a:spcAft>
                <a:spcPts val="0"/>
              </a:spcAft>
              <a:buClr>
                <a:srgbClr val="4E4E4E"/>
              </a:buClr>
              <a:buSzPts val="1500"/>
              <a:buFont typeface="Raleway"/>
              <a:buChar char="●"/>
            </a:pPr>
            <a:r>
              <a:rPr lang="en" sz="1500">
                <a:solidFill>
                  <a:srgbClr val="4E4E4E"/>
                </a:solidFill>
                <a:latin typeface="Raleway"/>
                <a:ea typeface="Raleway"/>
                <a:cs typeface="Raleway"/>
                <a:sym typeface="Raleway"/>
              </a:rPr>
              <a:t>имуществени права (чл.18 ЗАПСП)</a:t>
            </a:r>
            <a:endParaRPr sz="1500">
              <a:solidFill>
                <a:srgbClr val="4E4E4E"/>
              </a:solidFill>
              <a:latin typeface="Raleway"/>
              <a:ea typeface="Raleway"/>
              <a:cs typeface="Raleway"/>
              <a:sym typeface="Raleway"/>
            </a:endParaRPr>
          </a:p>
          <a:p>
            <a:pPr marL="0" marR="0" lvl="0" indent="0" algn="l" rtl="0">
              <a:lnSpc>
                <a:spcPct val="115000"/>
              </a:lnSpc>
              <a:spcBef>
                <a:spcPts val="500"/>
              </a:spcBef>
              <a:spcAft>
                <a:spcPts val="0"/>
              </a:spcAft>
              <a:buNone/>
            </a:pPr>
            <a:endParaRPr sz="1500">
              <a:solidFill>
                <a:srgbClr val="2F2B20"/>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animEffect transition="in" filter="fade">
                                      <p:cBhvr>
                                        <p:cTn id="7" dur="1000"/>
                                        <p:tgtEl>
                                          <p:spTgt spid="4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xEl>
                                              <p:pRg st="1" end="1"/>
                                            </p:txEl>
                                          </p:spTgt>
                                        </p:tgtEl>
                                        <p:attrNameLst>
                                          <p:attrName>style.visibility</p:attrName>
                                        </p:attrNameLst>
                                      </p:cBhvr>
                                      <p:to>
                                        <p:strVal val="visible"/>
                                      </p:to>
                                    </p:set>
                                    <p:animEffect transition="in" filter="fade">
                                      <p:cBhvr>
                                        <p:cTn id="12" dur="1000"/>
                                        <p:tgtEl>
                                          <p:spTgt spid="4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
                                            <p:txEl>
                                              <p:pRg st="2" end="2"/>
                                            </p:txEl>
                                          </p:spTgt>
                                        </p:tgtEl>
                                        <p:attrNameLst>
                                          <p:attrName>style.visibility</p:attrName>
                                        </p:attrNameLst>
                                      </p:cBhvr>
                                      <p:to>
                                        <p:strVal val="visible"/>
                                      </p:to>
                                    </p:set>
                                    <p:animEffect transition="in" filter="fade">
                                      <p:cBhvr>
                                        <p:cTn id="17" dur="1000"/>
                                        <p:tgtEl>
                                          <p:spTgt spid="4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
                                            <p:txEl>
                                              <p:pRg st="3" end="3"/>
                                            </p:txEl>
                                          </p:spTgt>
                                        </p:tgtEl>
                                        <p:attrNameLst>
                                          <p:attrName>style.visibility</p:attrName>
                                        </p:attrNameLst>
                                      </p:cBhvr>
                                      <p:to>
                                        <p:strVal val="visible"/>
                                      </p:to>
                                    </p:set>
                                    <p:animEffect transition="in" filter="fade">
                                      <p:cBhvr>
                                        <p:cTn id="22" dur="1000"/>
                                        <p:tgtEl>
                                          <p:spTgt spid="4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9">
                                            <p:txEl>
                                              <p:pRg st="4" end="4"/>
                                            </p:txEl>
                                          </p:spTgt>
                                        </p:tgtEl>
                                        <p:attrNameLst>
                                          <p:attrName>style.visibility</p:attrName>
                                        </p:attrNameLst>
                                      </p:cBhvr>
                                      <p:to>
                                        <p:strVal val="visible"/>
                                      </p:to>
                                    </p:set>
                                    <p:animEffect transition="in" filter="fade">
                                      <p:cBhvr>
                                        <p:cTn id="27" dur="1000"/>
                                        <p:tgtEl>
                                          <p:spTgt spid="40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9">
                                            <p:txEl>
                                              <p:pRg st="5" end="5"/>
                                            </p:txEl>
                                          </p:spTgt>
                                        </p:tgtEl>
                                        <p:attrNameLst>
                                          <p:attrName>style.visibility</p:attrName>
                                        </p:attrNameLst>
                                      </p:cBhvr>
                                      <p:to>
                                        <p:strVal val="visible"/>
                                      </p:to>
                                    </p:set>
                                    <p:animEffect transition="in" filter="fade">
                                      <p:cBhvr>
                                        <p:cTn id="32" dur="1000"/>
                                        <p:tgtEl>
                                          <p:spTgt spid="40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9">
                                            <p:txEl>
                                              <p:pRg st="6" end="6"/>
                                            </p:txEl>
                                          </p:spTgt>
                                        </p:tgtEl>
                                        <p:attrNameLst>
                                          <p:attrName>style.visibility</p:attrName>
                                        </p:attrNameLst>
                                      </p:cBhvr>
                                      <p:to>
                                        <p:strVal val="visible"/>
                                      </p:to>
                                    </p:set>
                                    <p:animEffect transition="in" filter="fade">
                                      <p:cBhvr>
                                        <p:cTn id="37" dur="1000"/>
                                        <p:tgtEl>
                                          <p:spTgt spid="40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990"/>
              <a:buNone/>
            </a:pPr>
            <a:r>
              <a:rPr lang="en" sz="2320"/>
              <a:t>Използване на обект на авторски и сродни права</a:t>
            </a:r>
            <a:endParaRPr sz="2320"/>
          </a:p>
        </p:txBody>
      </p:sp>
      <p:sp>
        <p:nvSpPr>
          <p:cNvPr id="415" name="Google Shape;415;p57"/>
          <p:cNvSpPr txBox="1">
            <a:spLocks noGrp="1"/>
          </p:cNvSpPr>
          <p:nvPr>
            <p:ph type="body" idx="1"/>
          </p:nvPr>
        </p:nvSpPr>
        <p:spPr>
          <a:xfrm>
            <a:off x="729450" y="1893675"/>
            <a:ext cx="7688700" cy="24462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50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възпроизвеждане</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копиране</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цифровизиране</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машинно самообучение</a:t>
            </a:r>
            <a:endParaRPr sz="1400">
              <a:solidFill>
                <a:srgbClr val="2F2B20"/>
              </a:solidFill>
              <a:latin typeface="Raleway"/>
              <a:ea typeface="Raleway"/>
              <a:cs typeface="Raleway"/>
              <a:sym typeface="Raleway"/>
            </a:endParaRPr>
          </a:p>
          <a:p>
            <a:pPr marL="457200" marR="0" lvl="0"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разпространение / разгласяване</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публично разгласяване и предоставяне на публично разположение онлайн</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е-книги</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хиперлинкове, фрейминг, вграждане (embedding)</a:t>
            </a:r>
            <a:endParaRPr sz="1400">
              <a:solidFill>
                <a:srgbClr val="2F2B20"/>
              </a:solidFill>
              <a:latin typeface="Raleway"/>
              <a:ea typeface="Raleway"/>
              <a:cs typeface="Raleway"/>
              <a:sym typeface="Raleway"/>
            </a:endParaRPr>
          </a:p>
          <a:p>
            <a:pPr marL="457200" marR="0" lvl="0"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преработка</a:t>
            </a:r>
            <a:endParaRPr sz="1400">
              <a:solidFill>
                <a:srgbClr val="2F2B20"/>
              </a:solidFill>
              <a:latin typeface="Raleway"/>
              <a:ea typeface="Raleway"/>
              <a:cs typeface="Raleway"/>
              <a:sym typeface="Raleway"/>
            </a:endParaRPr>
          </a:p>
          <a:p>
            <a:pPr marL="914400" marR="0" lvl="1" indent="-317500" algn="l" rtl="0">
              <a:lnSpc>
                <a:spcPct val="115000"/>
              </a:lnSpc>
              <a:spcBef>
                <a:spcPts val="0"/>
              </a:spcBef>
              <a:spcAft>
                <a:spcPts val="0"/>
              </a:spcAft>
              <a:buClr>
                <a:srgbClr val="2F2B20"/>
              </a:buClr>
              <a:buSzPts val="1400"/>
              <a:buFont typeface="Raleway"/>
              <a:buChar char="○"/>
            </a:pPr>
            <a:r>
              <a:rPr lang="en" sz="1400">
                <a:solidFill>
                  <a:srgbClr val="2F2B20"/>
                </a:solidFill>
                <a:latin typeface="Raleway"/>
                <a:ea typeface="Raleway"/>
                <a:cs typeface="Raleway"/>
                <a:sym typeface="Raleway"/>
              </a:rPr>
              <a:t>ремикс, адаптация, превод, синхронизация</a:t>
            </a:r>
            <a:endParaRPr sz="1400">
              <a:solidFill>
                <a:srgbClr val="2F2B20"/>
              </a:solidFill>
              <a:latin typeface="Raleway"/>
              <a:ea typeface="Raleway"/>
              <a:cs typeface="Raleway"/>
              <a:sym typeface="Raleway"/>
            </a:endParaRPr>
          </a:p>
          <a:p>
            <a:pPr marL="0" marR="0" lvl="0" indent="0" algn="l" rtl="0">
              <a:lnSpc>
                <a:spcPct val="115000"/>
              </a:lnSpc>
              <a:spcBef>
                <a:spcPts val="500"/>
              </a:spcBef>
              <a:spcAft>
                <a:spcPts val="0"/>
              </a:spcAft>
              <a:buNone/>
            </a:pPr>
            <a:endParaRPr sz="1500">
              <a:solidFill>
                <a:srgbClr val="2F2B20"/>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animEffect transition="in" filter="fade">
                                      <p:cBhvr>
                                        <p:cTn id="7" dur="1000"/>
                                        <p:tgtEl>
                                          <p:spTgt spid="4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5">
                                            <p:txEl>
                                              <p:pRg st="1" end="1"/>
                                            </p:txEl>
                                          </p:spTgt>
                                        </p:tgtEl>
                                        <p:attrNameLst>
                                          <p:attrName>style.visibility</p:attrName>
                                        </p:attrNameLst>
                                      </p:cBhvr>
                                      <p:to>
                                        <p:strVal val="visible"/>
                                      </p:to>
                                    </p:set>
                                    <p:animEffect transition="in" filter="fade">
                                      <p:cBhvr>
                                        <p:cTn id="12" dur="1000"/>
                                        <p:tgtEl>
                                          <p:spTgt spid="4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5">
                                            <p:txEl>
                                              <p:pRg st="2" end="2"/>
                                            </p:txEl>
                                          </p:spTgt>
                                        </p:tgtEl>
                                        <p:attrNameLst>
                                          <p:attrName>style.visibility</p:attrName>
                                        </p:attrNameLst>
                                      </p:cBhvr>
                                      <p:to>
                                        <p:strVal val="visible"/>
                                      </p:to>
                                    </p:set>
                                    <p:animEffect transition="in" filter="fade">
                                      <p:cBhvr>
                                        <p:cTn id="17" dur="1000"/>
                                        <p:tgtEl>
                                          <p:spTgt spid="4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5">
                                            <p:txEl>
                                              <p:pRg st="3" end="3"/>
                                            </p:txEl>
                                          </p:spTgt>
                                        </p:tgtEl>
                                        <p:attrNameLst>
                                          <p:attrName>style.visibility</p:attrName>
                                        </p:attrNameLst>
                                      </p:cBhvr>
                                      <p:to>
                                        <p:strVal val="visible"/>
                                      </p:to>
                                    </p:set>
                                    <p:animEffect transition="in" filter="fade">
                                      <p:cBhvr>
                                        <p:cTn id="22" dur="1000"/>
                                        <p:tgtEl>
                                          <p:spTgt spid="4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5">
                                            <p:txEl>
                                              <p:pRg st="4" end="4"/>
                                            </p:txEl>
                                          </p:spTgt>
                                        </p:tgtEl>
                                        <p:attrNameLst>
                                          <p:attrName>style.visibility</p:attrName>
                                        </p:attrNameLst>
                                      </p:cBhvr>
                                      <p:to>
                                        <p:strVal val="visible"/>
                                      </p:to>
                                    </p:set>
                                    <p:animEffect transition="in" filter="fade">
                                      <p:cBhvr>
                                        <p:cTn id="27" dur="1000"/>
                                        <p:tgtEl>
                                          <p:spTgt spid="4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5">
                                            <p:txEl>
                                              <p:pRg st="5" end="5"/>
                                            </p:txEl>
                                          </p:spTgt>
                                        </p:tgtEl>
                                        <p:attrNameLst>
                                          <p:attrName>style.visibility</p:attrName>
                                        </p:attrNameLst>
                                      </p:cBhvr>
                                      <p:to>
                                        <p:strVal val="visible"/>
                                      </p:to>
                                    </p:set>
                                    <p:animEffect transition="in" filter="fade">
                                      <p:cBhvr>
                                        <p:cTn id="32" dur="1000"/>
                                        <p:tgtEl>
                                          <p:spTgt spid="4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5">
                                            <p:txEl>
                                              <p:pRg st="6" end="6"/>
                                            </p:txEl>
                                          </p:spTgt>
                                        </p:tgtEl>
                                        <p:attrNameLst>
                                          <p:attrName>style.visibility</p:attrName>
                                        </p:attrNameLst>
                                      </p:cBhvr>
                                      <p:to>
                                        <p:strVal val="visible"/>
                                      </p:to>
                                    </p:set>
                                    <p:animEffect transition="in" filter="fade">
                                      <p:cBhvr>
                                        <p:cTn id="37" dur="1000"/>
                                        <p:tgtEl>
                                          <p:spTgt spid="4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5">
                                            <p:txEl>
                                              <p:pRg st="7" end="7"/>
                                            </p:txEl>
                                          </p:spTgt>
                                        </p:tgtEl>
                                        <p:attrNameLst>
                                          <p:attrName>style.visibility</p:attrName>
                                        </p:attrNameLst>
                                      </p:cBhvr>
                                      <p:to>
                                        <p:strVal val="visible"/>
                                      </p:to>
                                    </p:set>
                                    <p:animEffect transition="in" filter="fade">
                                      <p:cBhvr>
                                        <p:cTn id="42" dur="1000"/>
                                        <p:tgtEl>
                                          <p:spTgt spid="4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5">
                                            <p:txEl>
                                              <p:pRg st="8" end="8"/>
                                            </p:txEl>
                                          </p:spTgt>
                                        </p:tgtEl>
                                        <p:attrNameLst>
                                          <p:attrName>style.visibility</p:attrName>
                                        </p:attrNameLst>
                                      </p:cBhvr>
                                      <p:to>
                                        <p:strVal val="visible"/>
                                      </p:to>
                                    </p:set>
                                    <p:animEffect transition="in" filter="fade">
                                      <p:cBhvr>
                                        <p:cTn id="47" dur="1000"/>
                                        <p:tgtEl>
                                          <p:spTgt spid="41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5">
                                            <p:txEl>
                                              <p:pRg st="9" end="9"/>
                                            </p:txEl>
                                          </p:spTgt>
                                        </p:tgtEl>
                                        <p:attrNameLst>
                                          <p:attrName>style.visibility</p:attrName>
                                        </p:attrNameLst>
                                      </p:cBhvr>
                                      <p:to>
                                        <p:strVal val="visible"/>
                                      </p:to>
                                    </p:set>
                                    <p:animEffect transition="in" filter="fade">
                                      <p:cBhvr>
                                        <p:cTn id="52" dur="1000"/>
                                        <p:tgtEl>
                                          <p:spTgt spid="41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5">
                                            <p:txEl>
                                              <p:pRg st="10" end="10"/>
                                            </p:txEl>
                                          </p:spTgt>
                                        </p:tgtEl>
                                        <p:attrNameLst>
                                          <p:attrName>style.visibility</p:attrName>
                                        </p:attrNameLst>
                                      </p:cBhvr>
                                      <p:to>
                                        <p:strVal val="visible"/>
                                      </p:to>
                                    </p:set>
                                    <p:animEffect transition="in" filter="fade">
                                      <p:cBhvr>
                                        <p:cTn id="57" dur="1000"/>
                                        <p:tgtEl>
                                          <p:spTgt spid="4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8"/>
          <p:cNvSpPr txBox="1">
            <a:spLocks noGrp="1"/>
          </p:cNvSpPr>
          <p:nvPr>
            <p:ph type="title"/>
          </p:nvPr>
        </p:nvSpPr>
        <p:spPr>
          <a:xfrm>
            <a:off x="1066950" y="509125"/>
            <a:ext cx="7092900" cy="848700"/>
          </a:xfrm>
          <a:prstGeom prst="rect">
            <a:avLst/>
          </a:prstGeom>
          <a:noFill/>
          <a:ln>
            <a:noFill/>
          </a:ln>
        </p:spPr>
        <p:txBody>
          <a:bodyPr spcFirstLastPara="1" wrap="square" lIns="81650" tIns="40825" rIns="81650" bIns="40825" anchor="ctr" anchorCtr="0">
            <a:noAutofit/>
          </a:bodyPr>
          <a:lstStyle/>
          <a:p>
            <a:pPr marL="0" lvl="0" indent="0" algn="l" rtl="0">
              <a:lnSpc>
                <a:spcPct val="115000"/>
              </a:lnSpc>
              <a:spcBef>
                <a:spcPts val="0"/>
              </a:spcBef>
              <a:spcAft>
                <a:spcPts val="0"/>
              </a:spcAft>
              <a:buSzPts val="990"/>
              <a:buNone/>
            </a:pPr>
            <a:r>
              <a:rPr lang="en" sz="2560"/>
              <a:t>Авторскоправен статус на произведение</a:t>
            </a:r>
            <a:endParaRPr sz="2560"/>
          </a:p>
        </p:txBody>
      </p:sp>
      <p:sp>
        <p:nvSpPr>
          <p:cNvPr id="421" name="Google Shape;421;p58"/>
          <p:cNvSpPr txBox="1"/>
          <p:nvPr/>
        </p:nvSpPr>
        <p:spPr>
          <a:xfrm>
            <a:off x="1066950" y="1630225"/>
            <a:ext cx="7010100" cy="2401800"/>
          </a:xfrm>
          <a:prstGeom prst="rect">
            <a:avLst/>
          </a:prstGeom>
          <a:noFill/>
          <a:ln>
            <a:noFill/>
          </a:ln>
        </p:spPr>
        <p:txBody>
          <a:bodyPr spcFirstLastPara="1" wrap="square" lIns="81650" tIns="40825" rIns="81650" bIns="40825" anchor="t" anchorCtr="0">
            <a:noAutofit/>
          </a:bodyPr>
          <a:lstStyle/>
          <a:p>
            <a:pPr marL="304800" marR="0" lvl="0" indent="-304800" algn="l" rtl="0">
              <a:lnSpc>
                <a:spcPct val="105000"/>
              </a:lnSpc>
              <a:spcBef>
                <a:spcPts val="0"/>
              </a:spcBef>
              <a:spcAft>
                <a:spcPts val="0"/>
              </a:spcAft>
              <a:buClr>
                <a:srgbClr val="4E4E4E"/>
              </a:buClr>
              <a:buSzPts val="1600"/>
              <a:buFont typeface="Raleway Light"/>
              <a:buChar char="■"/>
            </a:pPr>
            <a:r>
              <a:rPr lang="en" sz="1600">
                <a:solidFill>
                  <a:srgbClr val="4E4E4E"/>
                </a:solidFill>
                <a:latin typeface="Raleway Light"/>
                <a:ea typeface="Raleway Light"/>
                <a:cs typeface="Raleway Light"/>
                <a:sym typeface="Raleway Light"/>
              </a:rPr>
              <a:t>Обществено достояние</a:t>
            </a:r>
            <a:endParaRPr sz="1600">
              <a:solidFill>
                <a:srgbClr val="4E4E4E"/>
              </a:solidFill>
              <a:latin typeface="Raleway Light"/>
              <a:ea typeface="Raleway Light"/>
              <a:cs typeface="Raleway Light"/>
              <a:sym typeface="Raleway Light"/>
            </a:endParaRPr>
          </a:p>
          <a:p>
            <a:pPr marL="342900" marR="0" lvl="0" indent="0" algn="l" rtl="0">
              <a:lnSpc>
                <a:spcPct val="105000"/>
              </a:lnSpc>
              <a:spcBef>
                <a:spcPts val="0"/>
              </a:spcBef>
              <a:spcAft>
                <a:spcPts val="0"/>
              </a:spcAft>
              <a:buNone/>
            </a:pPr>
            <a:endParaRPr sz="1600">
              <a:solidFill>
                <a:srgbClr val="4E4E4E"/>
              </a:solidFill>
              <a:latin typeface="Raleway Light"/>
              <a:ea typeface="Raleway Light"/>
              <a:cs typeface="Raleway Light"/>
              <a:sym typeface="Raleway Light"/>
            </a:endParaRPr>
          </a:p>
          <a:p>
            <a:pPr marL="304800" marR="0" lvl="0" indent="-304800" algn="l" rtl="0">
              <a:lnSpc>
                <a:spcPct val="105000"/>
              </a:lnSpc>
              <a:spcBef>
                <a:spcPts val="0"/>
              </a:spcBef>
              <a:spcAft>
                <a:spcPts val="0"/>
              </a:spcAft>
              <a:buClr>
                <a:srgbClr val="4E4E4E"/>
              </a:buClr>
              <a:buSzPts val="1600"/>
              <a:buFont typeface="Raleway Light"/>
              <a:buChar char="■"/>
            </a:pPr>
            <a:r>
              <a:rPr lang="en" sz="1600">
                <a:solidFill>
                  <a:srgbClr val="4E4E4E"/>
                </a:solidFill>
                <a:latin typeface="Raleway Light"/>
                <a:ea typeface="Raleway Light"/>
                <a:cs typeface="Raleway Light"/>
                <a:sym typeface="Raleway Light"/>
              </a:rPr>
              <a:t>В срок на действие на авторско право</a:t>
            </a:r>
            <a:endParaRPr sz="1600">
              <a:solidFill>
                <a:srgbClr val="4E4E4E"/>
              </a:solidFill>
              <a:latin typeface="Raleway Light"/>
              <a:ea typeface="Raleway Light"/>
              <a:cs typeface="Raleway Light"/>
              <a:sym typeface="Raleway Light"/>
            </a:endParaRPr>
          </a:p>
          <a:p>
            <a:pPr marL="342900" marR="0" lvl="0" indent="0" algn="l" rtl="0">
              <a:lnSpc>
                <a:spcPct val="105000"/>
              </a:lnSpc>
              <a:spcBef>
                <a:spcPts val="0"/>
              </a:spcBef>
              <a:spcAft>
                <a:spcPts val="0"/>
              </a:spcAft>
              <a:buNone/>
            </a:pPr>
            <a:endParaRPr sz="1600">
              <a:solidFill>
                <a:srgbClr val="4E4E4E"/>
              </a:solidFill>
              <a:latin typeface="Raleway Light"/>
              <a:ea typeface="Raleway Light"/>
              <a:cs typeface="Raleway Light"/>
              <a:sym typeface="Raleway Light"/>
            </a:endParaRPr>
          </a:p>
          <a:p>
            <a:pPr marL="749300" marR="0" lvl="1" indent="-241300" algn="l" rtl="0">
              <a:lnSpc>
                <a:spcPct val="105000"/>
              </a:lnSpc>
              <a:spcBef>
                <a:spcPts val="0"/>
              </a:spcBef>
              <a:spcAft>
                <a:spcPts val="0"/>
              </a:spcAft>
              <a:buClr>
                <a:schemeClr val="accent3"/>
              </a:buClr>
              <a:buSzPts val="1600"/>
              <a:buFont typeface="Raleway Light"/>
              <a:buChar char="⌾"/>
            </a:pPr>
            <a:r>
              <a:rPr lang="en" sz="1600">
                <a:solidFill>
                  <a:srgbClr val="4E4E4E"/>
                </a:solidFill>
                <a:latin typeface="Raleway Light"/>
                <a:ea typeface="Raleway Light"/>
                <a:cs typeface="Raleway Light"/>
                <a:sym typeface="Raleway Light"/>
              </a:rPr>
              <a:t>Използване по силата на изключение</a:t>
            </a:r>
            <a:endParaRPr sz="1600">
              <a:solidFill>
                <a:srgbClr val="4E4E4E"/>
              </a:solidFill>
              <a:latin typeface="Raleway Light"/>
              <a:ea typeface="Raleway Light"/>
              <a:cs typeface="Raleway Light"/>
              <a:sym typeface="Raleway Light"/>
            </a:endParaRPr>
          </a:p>
          <a:p>
            <a:pPr marL="342900" marR="0" lvl="0" indent="0" algn="l" rtl="0">
              <a:lnSpc>
                <a:spcPct val="105000"/>
              </a:lnSpc>
              <a:spcBef>
                <a:spcPts val="0"/>
              </a:spcBef>
              <a:spcAft>
                <a:spcPts val="0"/>
              </a:spcAft>
              <a:buNone/>
            </a:pPr>
            <a:endParaRPr sz="1600">
              <a:solidFill>
                <a:srgbClr val="4E4E4E"/>
              </a:solidFill>
              <a:latin typeface="Raleway Light"/>
              <a:ea typeface="Raleway Light"/>
              <a:cs typeface="Raleway Light"/>
              <a:sym typeface="Raleway Light"/>
            </a:endParaRPr>
          </a:p>
          <a:p>
            <a:pPr marL="749300" marR="0" lvl="1" indent="-241300" algn="l" rtl="0">
              <a:lnSpc>
                <a:spcPct val="105000"/>
              </a:lnSpc>
              <a:spcBef>
                <a:spcPts val="0"/>
              </a:spcBef>
              <a:spcAft>
                <a:spcPts val="0"/>
              </a:spcAft>
              <a:buClr>
                <a:schemeClr val="accent3"/>
              </a:buClr>
              <a:buSzPts val="1600"/>
              <a:buFont typeface="Raleway Light"/>
              <a:buChar char="⌾"/>
            </a:pPr>
            <a:r>
              <a:rPr lang="en" sz="1600">
                <a:solidFill>
                  <a:srgbClr val="4E4E4E"/>
                </a:solidFill>
                <a:latin typeface="Raleway Light"/>
                <a:ea typeface="Raleway Light"/>
                <a:cs typeface="Raleway Light"/>
                <a:sym typeface="Raleway Light"/>
              </a:rPr>
              <a:t>Използване с разрешение на автора:</a:t>
            </a:r>
            <a:endParaRPr sz="1600">
              <a:solidFill>
                <a:srgbClr val="4E4E4E"/>
              </a:solidFill>
              <a:latin typeface="Raleway Light"/>
              <a:ea typeface="Raleway Light"/>
              <a:cs typeface="Raleway Light"/>
              <a:sym typeface="Raleway Light"/>
            </a:endParaRPr>
          </a:p>
          <a:p>
            <a:pPr marL="1143000" marR="0" lvl="2" indent="-177800" algn="l" rtl="0">
              <a:lnSpc>
                <a:spcPct val="105000"/>
              </a:lnSpc>
              <a:spcBef>
                <a:spcPts val="0"/>
              </a:spcBef>
              <a:spcAft>
                <a:spcPts val="0"/>
              </a:spcAft>
              <a:buClr>
                <a:srgbClr val="4E4E4E"/>
              </a:buClr>
              <a:buSzPts val="1600"/>
              <a:buFont typeface="Raleway Light"/>
              <a:buChar char="•"/>
            </a:pPr>
            <a:r>
              <a:rPr lang="en" sz="1600">
                <a:solidFill>
                  <a:srgbClr val="4E4E4E"/>
                </a:solidFill>
                <a:latin typeface="Raleway Light"/>
                <a:ea typeface="Raleway Light"/>
                <a:cs typeface="Raleway Light"/>
                <a:sym typeface="Raleway Light"/>
              </a:rPr>
              <a:t>Договор</a:t>
            </a:r>
            <a:endParaRPr sz="1600">
              <a:solidFill>
                <a:srgbClr val="4E4E4E"/>
              </a:solidFill>
              <a:latin typeface="Raleway Light"/>
              <a:ea typeface="Raleway Light"/>
              <a:cs typeface="Raleway Light"/>
              <a:sym typeface="Raleway Light"/>
            </a:endParaRPr>
          </a:p>
          <a:p>
            <a:pPr marL="1143000" marR="0" lvl="2" indent="-177800" algn="l" rtl="0">
              <a:lnSpc>
                <a:spcPct val="105000"/>
              </a:lnSpc>
              <a:spcBef>
                <a:spcPts val="0"/>
              </a:spcBef>
              <a:spcAft>
                <a:spcPts val="0"/>
              </a:spcAft>
              <a:buClr>
                <a:srgbClr val="4E4E4E"/>
              </a:buClr>
              <a:buSzPts val="1600"/>
              <a:buFont typeface="Raleway Light"/>
              <a:buChar char="•"/>
            </a:pPr>
            <a:r>
              <a:rPr lang="en" sz="1600">
                <a:solidFill>
                  <a:srgbClr val="4E4E4E"/>
                </a:solidFill>
                <a:latin typeface="Raleway Light"/>
                <a:ea typeface="Raleway Light"/>
                <a:cs typeface="Raleway Light"/>
                <a:sym typeface="Raleway Light"/>
              </a:rPr>
              <a:t>Организация за колективно управление на права</a:t>
            </a:r>
            <a:endParaRPr sz="1600">
              <a:solidFill>
                <a:srgbClr val="4E4E4E"/>
              </a:solidFill>
              <a:latin typeface="Raleway Light"/>
              <a:ea typeface="Raleway Light"/>
              <a:cs typeface="Raleway Light"/>
              <a:sym typeface="Raleway Light"/>
            </a:endParaRPr>
          </a:p>
          <a:p>
            <a:pPr marL="1143000" marR="0" lvl="2" indent="-177800" algn="l" rtl="0">
              <a:lnSpc>
                <a:spcPct val="105000"/>
              </a:lnSpc>
              <a:spcBef>
                <a:spcPts val="0"/>
              </a:spcBef>
              <a:spcAft>
                <a:spcPts val="0"/>
              </a:spcAft>
              <a:buClr>
                <a:srgbClr val="4E4E4E"/>
              </a:buClr>
              <a:buSzPts val="1600"/>
              <a:buFont typeface="Raleway Light"/>
              <a:buChar char="•"/>
            </a:pPr>
            <a:r>
              <a:rPr lang="en" sz="1600">
                <a:solidFill>
                  <a:srgbClr val="4E4E4E"/>
                </a:solidFill>
                <a:latin typeface="Raleway Light"/>
                <a:ea typeface="Raleway Light"/>
                <a:cs typeface="Raleway Light"/>
                <a:sym typeface="Raleway Light"/>
              </a:rPr>
              <a:t>Стандартен лиценз (e.g. EULA, но и GPL, Creative Commons)</a:t>
            </a:r>
            <a:endParaRPr sz="1600">
              <a:solidFill>
                <a:srgbClr val="4E4E4E"/>
              </a:solidFill>
              <a:latin typeface="Raleway Light"/>
              <a:ea typeface="Raleway Light"/>
              <a:cs typeface="Raleway Light"/>
              <a:sym typeface="Raleway Light"/>
            </a:endParaRPr>
          </a:p>
          <a:p>
            <a:pPr marL="342900" marR="0" lvl="0" indent="0" algn="l" rtl="0">
              <a:lnSpc>
                <a:spcPct val="105000"/>
              </a:lnSpc>
              <a:spcBef>
                <a:spcPts val="0"/>
              </a:spcBef>
              <a:spcAft>
                <a:spcPts val="0"/>
              </a:spcAft>
              <a:buNone/>
            </a:pPr>
            <a:endParaRPr sz="2200">
              <a:solidFill>
                <a:schemeClr val="accent1"/>
              </a:solidFill>
              <a:latin typeface="Raleway Light"/>
              <a:ea typeface="Raleway Light"/>
              <a:cs typeface="Raleway Light"/>
              <a:sym typeface="Raleway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animEffect transition="in" filter="fade">
                                      <p:cBhvr>
                                        <p:cTn id="7" dur="1500"/>
                                        <p:tgtEl>
                                          <p:spTgt spid="421">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421">
                                            <p:txEl>
                                              <p:pRg st="1" end="1"/>
                                            </p:txEl>
                                          </p:spTgt>
                                        </p:tgtEl>
                                        <p:attrNameLst>
                                          <p:attrName>style.visibility</p:attrName>
                                        </p:attrNameLst>
                                      </p:cBhvr>
                                      <p:to>
                                        <p:strVal val="visible"/>
                                      </p:to>
                                    </p:set>
                                    <p:animEffect transition="in" filter="fade">
                                      <p:cBhvr>
                                        <p:cTn id="11" dur="1500"/>
                                        <p:tgtEl>
                                          <p:spTgt spid="421">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21">
                                            <p:txEl>
                                              <p:pRg st="2" end="2"/>
                                            </p:txEl>
                                          </p:spTgt>
                                        </p:tgtEl>
                                        <p:attrNameLst>
                                          <p:attrName>style.visibility</p:attrName>
                                        </p:attrNameLst>
                                      </p:cBhvr>
                                      <p:to>
                                        <p:strVal val="visible"/>
                                      </p:to>
                                    </p:set>
                                    <p:animEffect transition="in" filter="fade">
                                      <p:cBhvr>
                                        <p:cTn id="15" dur="1500"/>
                                        <p:tgtEl>
                                          <p:spTgt spid="421">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421">
                                            <p:txEl>
                                              <p:pRg st="3" end="3"/>
                                            </p:txEl>
                                          </p:spTgt>
                                        </p:tgtEl>
                                        <p:attrNameLst>
                                          <p:attrName>style.visibility</p:attrName>
                                        </p:attrNameLst>
                                      </p:cBhvr>
                                      <p:to>
                                        <p:strVal val="visible"/>
                                      </p:to>
                                    </p:set>
                                    <p:animEffect transition="in" filter="fade">
                                      <p:cBhvr>
                                        <p:cTn id="19" dur="1500"/>
                                        <p:tgtEl>
                                          <p:spTgt spid="421">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421">
                                            <p:txEl>
                                              <p:pRg st="4" end="4"/>
                                            </p:txEl>
                                          </p:spTgt>
                                        </p:tgtEl>
                                        <p:attrNameLst>
                                          <p:attrName>style.visibility</p:attrName>
                                        </p:attrNameLst>
                                      </p:cBhvr>
                                      <p:to>
                                        <p:strVal val="visible"/>
                                      </p:to>
                                    </p:set>
                                    <p:animEffect transition="in" filter="fade">
                                      <p:cBhvr>
                                        <p:cTn id="23" dur="1500"/>
                                        <p:tgtEl>
                                          <p:spTgt spid="421">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421">
                                            <p:txEl>
                                              <p:pRg st="5" end="5"/>
                                            </p:txEl>
                                          </p:spTgt>
                                        </p:tgtEl>
                                        <p:attrNameLst>
                                          <p:attrName>style.visibility</p:attrName>
                                        </p:attrNameLst>
                                      </p:cBhvr>
                                      <p:to>
                                        <p:strVal val="visible"/>
                                      </p:to>
                                    </p:set>
                                    <p:animEffect transition="in" filter="fade">
                                      <p:cBhvr>
                                        <p:cTn id="27" dur="1500"/>
                                        <p:tgtEl>
                                          <p:spTgt spid="421">
                                            <p:txEl>
                                              <p:pRg st="5" end="5"/>
                                            </p:txEl>
                                          </p:spTgt>
                                        </p:tgtEl>
                                      </p:cBhvr>
                                    </p:animEffect>
                                  </p:childTnLst>
                                </p:cTn>
                              </p:par>
                            </p:childTnLst>
                          </p:cTn>
                        </p:par>
                        <p:par>
                          <p:cTn id="28" fill="hold">
                            <p:stCondLst>
                              <p:cond delay="9000"/>
                            </p:stCondLst>
                            <p:childTnLst>
                              <p:par>
                                <p:cTn id="29" presetID="10" presetClass="entr" presetSubtype="0" fill="hold" nodeType="afterEffect">
                                  <p:stCondLst>
                                    <p:cond delay="0"/>
                                  </p:stCondLst>
                                  <p:childTnLst>
                                    <p:set>
                                      <p:cBhvr>
                                        <p:cTn id="30" dur="1" fill="hold">
                                          <p:stCondLst>
                                            <p:cond delay="0"/>
                                          </p:stCondLst>
                                        </p:cTn>
                                        <p:tgtEl>
                                          <p:spTgt spid="421">
                                            <p:txEl>
                                              <p:pRg st="6" end="6"/>
                                            </p:txEl>
                                          </p:spTgt>
                                        </p:tgtEl>
                                        <p:attrNameLst>
                                          <p:attrName>style.visibility</p:attrName>
                                        </p:attrNameLst>
                                      </p:cBhvr>
                                      <p:to>
                                        <p:strVal val="visible"/>
                                      </p:to>
                                    </p:set>
                                    <p:animEffect transition="in" filter="fade">
                                      <p:cBhvr>
                                        <p:cTn id="31" dur="1500"/>
                                        <p:tgtEl>
                                          <p:spTgt spid="421">
                                            <p:txEl>
                                              <p:pRg st="6" end="6"/>
                                            </p:txEl>
                                          </p:spTgt>
                                        </p:tgtEl>
                                      </p:cBhvr>
                                    </p:animEffect>
                                  </p:childTnLst>
                                </p:cTn>
                              </p:par>
                            </p:childTnLst>
                          </p:cTn>
                        </p:par>
                        <p:par>
                          <p:cTn id="32" fill="hold">
                            <p:stCondLst>
                              <p:cond delay="10500"/>
                            </p:stCondLst>
                            <p:childTnLst>
                              <p:par>
                                <p:cTn id="33" presetID="10" presetClass="entr" presetSubtype="0" fill="hold" nodeType="afterEffect">
                                  <p:stCondLst>
                                    <p:cond delay="0"/>
                                  </p:stCondLst>
                                  <p:childTnLst>
                                    <p:set>
                                      <p:cBhvr>
                                        <p:cTn id="34" dur="1" fill="hold">
                                          <p:stCondLst>
                                            <p:cond delay="0"/>
                                          </p:stCondLst>
                                        </p:cTn>
                                        <p:tgtEl>
                                          <p:spTgt spid="421">
                                            <p:txEl>
                                              <p:pRg st="7" end="7"/>
                                            </p:txEl>
                                          </p:spTgt>
                                        </p:tgtEl>
                                        <p:attrNameLst>
                                          <p:attrName>style.visibility</p:attrName>
                                        </p:attrNameLst>
                                      </p:cBhvr>
                                      <p:to>
                                        <p:strVal val="visible"/>
                                      </p:to>
                                    </p:set>
                                    <p:animEffect transition="in" filter="fade">
                                      <p:cBhvr>
                                        <p:cTn id="35" dur="1500"/>
                                        <p:tgtEl>
                                          <p:spTgt spid="421">
                                            <p:txEl>
                                              <p:pRg st="7" end="7"/>
                                            </p:txEl>
                                          </p:spTgt>
                                        </p:tgtEl>
                                      </p:cBhvr>
                                    </p:animEffect>
                                  </p:childTnLst>
                                </p:cTn>
                              </p:par>
                            </p:childTnLst>
                          </p:cTn>
                        </p:par>
                        <p:par>
                          <p:cTn id="36" fill="hold">
                            <p:stCondLst>
                              <p:cond delay="12000"/>
                            </p:stCondLst>
                            <p:childTnLst>
                              <p:par>
                                <p:cTn id="37" presetID="10" presetClass="entr" presetSubtype="0" fill="hold" nodeType="afterEffect">
                                  <p:stCondLst>
                                    <p:cond delay="0"/>
                                  </p:stCondLst>
                                  <p:childTnLst>
                                    <p:set>
                                      <p:cBhvr>
                                        <p:cTn id="38" dur="1" fill="hold">
                                          <p:stCondLst>
                                            <p:cond delay="0"/>
                                          </p:stCondLst>
                                        </p:cTn>
                                        <p:tgtEl>
                                          <p:spTgt spid="421">
                                            <p:txEl>
                                              <p:pRg st="8" end="8"/>
                                            </p:txEl>
                                          </p:spTgt>
                                        </p:tgtEl>
                                        <p:attrNameLst>
                                          <p:attrName>style.visibility</p:attrName>
                                        </p:attrNameLst>
                                      </p:cBhvr>
                                      <p:to>
                                        <p:strVal val="visible"/>
                                      </p:to>
                                    </p:set>
                                    <p:animEffect transition="in" filter="fade">
                                      <p:cBhvr>
                                        <p:cTn id="39" dur="1500"/>
                                        <p:tgtEl>
                                          <p:spTgt spid="421">
                                            <p:txEl>
                                              <p:pRg st="8" end="8"/>
                                            </p:txEl>
                                          </p:spTgt>
                                        </p:tgtEl>
                                      </p:cBhvr>
                                    </p:animEffect>
                                  </p:childTnLst>
                                </p:cTn>
                              </p:par>
                            </p:childTnLst>
                          </p:cTn>
                        </p:par>
                        <p:par>
                          <p:cTn id="40" fill="hold">
                            <p:stCondLst>
                              <p:cond delay="13500"/>
                            </p:stCondLst>
                            <p:childTnLst>
                              <p:par>
                                <p:cTn id="41" presetID="10" presetClass="entr" presetSubtype="0" fill="hold" nodeType="afterEffect">
                                  <p:stCondLst>
                                    <p:cond delay="0"/>
                                  </p:stCondLst>
                                  <p:childTnLst>
                                    <p:set>
                                      <p:cBhvr>
                                        <p:cTn id="42" dur="1" fill="hold">
                                          <p:stCondLst>
                                            <p:cond delay="0"/>
                                          </p:stCondLst>
                                        </p:cTn>
                                        <p:tgtEl>
                                          <p:spTgt spid="421">
                                            <p:txEl>
                                              <p:pRg st="9" end="9"/>
                                            </p:txEl>
                                          </p:spTgt>
                                        </p:tgtEl>
                                        <p:attrNameLst>
                                          <p:attrName>style.visibility</p:attrName>
                                        </p:attrNameLst>
                                      </p:cBhvr>
                                      <p:to>
                                        <p:strVal val="visible"/>
                                      </p:to>
                                    </p:set>
                                    <p:animEffect transition="in" filter="fade">
                                      <p:cBhvr>
                                        <p:cTn id="43" dur="1500"/>
                                        <p:tgtEl>
                                          <p:spTgt spid="421">
                                            <p:txEl>
                                              <p:pRg st="9" end="9"/>
                                            </p:txEl>
                                          </p:spTgt>
                                        </p:tgtEl>
                                      </p:cBhvr>
                                    </p:animEffect>
                                  </p:childTnLst>
                                </p:cTn>
                              </p:par>
                            </p:childTnLst>
                          </p:cTn>
                        </p:par>
                        <p:par>
                          <p:cTn id="44" fill="hold">
                            <p:stCondLst>
                              <p:cond delay="15000"/>
                            </p:stCondLst>
                            <p:childTnLst>
                              <p:par>
                                <p:cTn id="45" presetID="10" presetClass="entr" presetSubtype="0" fill="hold" nodeType="afterEffect">
                                  <p:stCondLst>
                                    <p:cond delay="0"/>
                                  </p:stCondLst>
                                  <p:childTnLst>
                                    <p:set>
                                      <p:cBhvr>
                                        <p:cTn id="46" dur="1" fill="hold">
                                          <p:stCondLst>
                                            <p:cond delay="0"/>
                                          </p:stCondLst>
                                        </p:cTn>
                                        <p:tgtEl>
                                          <p:spTgt spid="421">
                                            <p:txEl>
                                              <p:pRg st="10" end="10"/>
                                            </p:txEl>
                                          </p:spTgt>
                                        </p:tgtEl>
                                        <p:attrNameLst>
                                          <p:attrName>style.visibility</p:attrName>
                                        </p:attrNameLst>
                                      </p:cBhvr>
                                      <p:to>
                                        <p:strVal val="visible"/>
                                      </p:to>
                                    </p:set>
                                    <p:animEffect transition="in" filter="fade">
                                      <p:cBhvr>
                                        <p:cTn id="47" dur="1500"/>
                                        <p:tgtEl>
                                          <p:spTgt spid="42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9"/>
          <p:cNvSpPr txBox="1">
            <a:spLocks noGrp="1"/>
          </p:cNvSpPr>
          <p:nvPr>
            <p:ph type="title"/>
          </p:nvPr>
        </p:nvSpPr>
        <p:spPr>
          <a:xfrm>
            <a:off x="823775" y="2893550"/>
            <a:ext cx="6927000" cy="955500"/>
          </a:xfrm>
          <a:prstGeom prst="rect">
            <a:avLst/>
          </a:prstGeom>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None/>
            </a:pPr>
            <a:r>
              <a:rPr lang="en"/>
              <a:t>ОБЩЕСТВЕНО ДОСТОЯНИЕ</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0"/>
          <p:cNvSpPr txBox="1"/>
          <p:nvPr/>
        </p:nvSpPr>
        <p:spPr>
          <a:xfrm>
            <a:off x="4572000" y="1162050"/>
            <a:ext cx="4488900" cy="35865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SzPts val="1700"/>
              <a:buFont typeface="Raleway"/>
              <a:buChar char="●"/>
            </a:pPr>
            <a:r>
              <a:rPr lang="en" sz="1700">
                <a:latin typeface="Raleway"/>
                <a:ea typeface="Raleway"/>
                <a:cs typeface="Raleway"/>
                <a:sym typeface="Raleway"/>
              </a:rPr>
              <a:t>Авторското право в Европа продължава в общия случай 70 години след смъртта на последния оцелял автор</a:t>
            </a:r>
            <a:endParaRPr sz="1700">
              <a:latin typeface="Raleway"/>
              <a:ea typeface="Raleway"/>
              <a:cs typeface="Raleway"/>
              <a:sym typeface="Raleway"/>
            </a:endParaRPr>
          </a:p>
          <a:p>
            <a:pPr marL="457200" marR="0" lvl="0" indent="0" algn="l" rtl="0">
              <a:lnSpc>
                <a:spcPct val="100000"/>
              </a:lnSpc>
              <a:spcBef>
                <a:spcPts val="0"/>
              </a:spcBef>
              <a:spcAft>
                <a:spcPts val="0"/>
              </a:spcAft>
              <a:buNone/>
            </a:pPr>
            <a:endParaRPr sz="1700">
              <a:latin typeface="Raleway"/>
              <a:ea typeface="Raleway"/>
              <a:cs typeface="Raleway"/>
              <a:sym typeface="Raleway"/>
            </a:endParaRPr>
          </a:p>
          <a:p>
            <a:pPr marL="457200" marR="0" lvl="0" indent="-336550" algn="l" rtl="0">
              <a:lnSpc>
                <a:spcPct val="100000"/>
              </a:lnSpc>
              <a:spcBef>
                <a:spcPts val="0"/>
              </a:spcBef>
              <a:spcAft>
                <a:spcPts val="0"/>
              </a:spcAft>
              <a:buSzPts val="1700"/>
              <a:buFont typeface="Raleway"/>
              <a:buChar char="●"/>
            </a:pPr>
            <a:r>
              <a:rPr lang="en" sz="1700">
                <a:latin typeface="Raleway"/>
                <a:ea typeface="Raleway"/>
                <a:cs typeface="Raleway"/>
                <a:sym typeface="Raleway"/>
              </a:rPr>
              <a:t>След изтичането на авторските права, произведението става </a:t>
            </a:r>
            <a:r>
              <a:rPr lang="en" sz="1700" b="1">
                <a:latin typeface="Raleway"/>
                <a:ea typeface="Raleway"/>
                <a:cs typeface="Raleway"/>
                <a:sym typeface="Raleway"/>
              </a:rPr>
              <a:t>Обществено достояние</a:t>
            </a:r>
            <a:r>
              <a:rPr lang="en" sz="1700">
                <a:latin typeface="Raleway"/>
                <a:ea typeface="Raleway"/>
                <a:cs typeface="Raleway"/>
                <a:sym typeface="Raleway"/>
              </a:rPr>
              <a:t> (Public Domain)</a:t>
            </a:r>
            <a:endParaRPr sz="1700">
              <a:latin typeface="Raleway"/>
              <a:ea typeface="Raleway"/>
              <a:cs typeface="Raleway"/>
              <a:sym typeface="Raleway"/>
            </a:endParaRPr>
          </a:p>
          <a:p>
            <a:pPr marL="457200" marR="0" lvl="0" indent="0" algn="l" rtl="0">
              <a:lnSpc>
                <a:spcPct val="100000"/>
              </a:lnSpc>
              <a:spcBef>
                <a:spcPts val="0"/>
              </a:spcBef>
              <a:spcAft>
                <a:spcPts val="0"/>
              </a:spcAft>
              <a:buNone/>
            </a:pPr>
            <a:endParaRPr sz="1700">
              <a:latin typeface="Raleway"/>
              <a:ea typeface="Raleway"/>
              <a:cs typeface="Raleway"/>
              <a:sym typeface="Raleway"/>
            </a:endParaRPr>
          </a:p>
          <a:p>
            <a:pPr marL="457200" marR="0" lvl="0" indent="-336550" algn="l" rtl="0">
              <a:lnSpc>
                <a:spcPct val="100000"/>
              </a:lnSpc>
              <a:spcBef>
                <a:spcPts val="0"/>
              </a:spcBef>
              <a:spcAft>
                <a:spcPts val="0"/>
              </a:spcAft>
              <a:buSzPts val="1700"/>
              <a:buFont typeface="Raleway"/>
              <a:buChar char="●"/>
            </a:pPr>
            <a:r>
              <a:rPr lang="en" sz="1700">
                <a:latin typeface="Raleway"/>
                <a:ea typeface="Raleway"/>
                <a:cs typeface="Raleway"/>
                <a:sym typeface="Raleway"/>
              </a:rPr>
              <a:t>Аномалии – наслояване на авторско право при цифровизация</a:t>
            </a:r>
            <a:endParaRPr sz="1700">
              <a:latin typeface="Raleway"/>
              <a:ea typeface="Raleway"/>
              <a:cs typeface="Raleway"/>
              <a:sym typeface="Raleway"/>
            </a:endParaRPr>
          </a:p>
          <a:p>
            <a:pPr marL="457200" marR="0" lvl="0" indent="0" algn="l" rtl="0">
              <a:lnSpc>
                <a:spcPct val="100000"/>
              </a:lnSpc>
              <a:spcBef>
                <a:spcPts val="0"/>
              </a:spcBef>
              <a:spcAft>
                <a:spcPts val="0"/>
              </a:spcAft>
              <a:buNone/>
            </a:pPr>
            <a:endParaRPr sz="1700">
              <a:latin typeface="Raleway"/>
              <a:ea typeface="Raleway"/>
              <a:cs typeface="Raleway"/>
              <a:sym typeface="Raleway"/>
            </a:endParaRPr>
          </a:p>
        </p:txBody>
      </p:sp>
      <p:sp>
        <p:nvSpPr>
          <p:cNvPr id="432" name="Google Shape;432;p60"/>
          <p:cNvSpPr txBox="1"/>
          <p:nvPr/>
        </p:nvSpPr>
        <p:spPr>
          <a:xfrm>
            <a:off x="704125" y="1597025"/>
            <a:ext cx="30825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2100" b="1">
                <a:latin typeface="Raleway"/>
                <a:ea typeface="Raleway"/>
                <a:cs typeface="Raleway"/>
                <a:sym typeface="Raleway"/>
              </a:rPr>
              <a:t>авторското право е временно право</a:t>
            </a:r>
            <a:endParaRPr sz="2100" b="1">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0"/>
              <a:t>АНОМАЛИИ</a:t>
            </a:r>
            <a:endParaRPr b="0"/>
          </a:p>
        </p:txBody>
      </p:sp>
      <p:sp>
        <p:nvSpPr>
          <p:cNvPr id="438" name="Google Shape;438;p61"/>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solidFill>
                  <a:schemeClr val="dk2"/>
                </a:solidFill>
              </a:rPr>
              <a:t>The Mickey Mouse Curve</a:t>
            </a:r>
            <a:endParaRPr sz="1700">
              <a:solidFill>
                <a:schemeClr val="dk2"/>
              </a:solidFill>
            </a:endParaRPr>
          </a:p>
        </p:txBody>
      </p:sp>
      <p:pic>
        <p:nvPicPr>
          <p:cNvPr id="439" name="Google Shape;439;p61"/>
          <p:cNvPicPr preferRelativeResize="0"/>
          <p:nvPr/>
        </p:nvPicPr>
        <p:blipFill>
          <a:blip r:embed="rId3">
            <a:alphaModFix/>
          </a:blip>
          <a:stretch>
            <a:fillRect/>
          </a:stretch>
        </p:blipFill>
        <p:spPr>
          <a:xfrm>
            <a:off x="3982575" y="1318650"/>
            <a:ext cx="4184951" cy="29662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0"/>
              <a:t>АНОМАЛИИ</a:t>
            </a:r>
            <a:endParaRPr b="0"/>
          </a:p>
        </p:txBody>
      </p:sp>
      <p:sp>
        <p:nvSpPr>
          <p:cNvPr id="445" name="Google Shape;445;p62"/>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852"/>
              <a:buNone/>
            </a:pPr>
            <a:r>
              <a:rPr lang="en" sz="1800">
                <a:solidFill>
                  <a:srgbClr val="000000"/>
                </a:solidFill>
                <a:latin typeface="Raleway"/>
                <a:ea typeface="Raleway"/>
                <a:cs typeface="Raleway"/>
                <a:sym typeface="Raleway"/>
              </a:rPr>
              <a:t>Густав Вигеланд</a:t>
            </a:r>
            <a:endParaRPr sz="1800">
              <a:solidFill>
                <a:srgbClr val="000000"/>
              </a:solidFill>
              <a:latin typeface="Raleway"/>
              <a:ea typeface="Raleway"/>
              <a:cs typeface="Raleway"/>
              <a:sym typeface="Raleway"/>
            </a:endParaRPr>
          </a:p>
          <a:p>
            <a:pPr marL="0" lvl="0" indent="0" algn="l" rtl="0">
              <a:spcBef>
                <a:spcPts val="0"/>
              </a:spcBef>
              <a:spcAft>
                <a:spcPts val="0"/>
              </a:spcAft>
              <a:buSzPts val="852"/>
              <a:buNone/>
            </a:pPr>
            <a:r>
              <a:rPr lang="en" sz="1600">
                <a:solidFill>
                  <a:srgbClr val="000000"/>
                </a:solidFill>
                <a:latin typeface="Raleway"/>
                <a:ea typeface="Raleway"/>
                <a:cs typeface="Raleway"/>
                <a:sym typeface="Raleway"/>
              </a:rPr>
              <a:t>преодоляване на обществено достояние с търговска марка</a:t>
            </a:r>
            <a:endParaRPr sz="1600">
              <a:solidFill>
                <a:schemeClr val="dk2"/>
              </a:solidFill>
              <a:latin typeface="Raleway"/>
              <a:ea typeface="Raleway"/>
              <a:cs typeface="Raleway"/>
              <a:sym typeface="Raleway"/>
            </a:endParaRPr>
          </a:p>
        </p:txBody>
      </p:sp>
      <p:pic>
        <p:nvPicPr>
          <p:cNvPr id="446" name="Google Shape;446;p62"/>
          <p:cNvPicPr preferRelativeResize="0"/>
          <p:nvPr/>
        </p:nvPicPr>
        <p:blipFill>
          <a:blip r:embed="rId3">
            <a:alphaModFix/>
          </a:blip>
          <a:stretch>
            <a:fillRect/>
          </a:stretch>
        </p:blipFill>
        <p:spPr>
          <a:xfrm>
            <a:off x="5130124" y="766050"/>
            <a:ext cx="2680350" cy="4017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СУБЕКТ</a:t>
            </a:r>
            <a:endParaRPr/>
          </a:p>
        </p:txBody>
      </p:sp>
      <p:sp>
        <p:nvSpPr>
          <p:cNvPr id="236" name="Google Shape;236;p2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40000" lnSpcReduction="10000"/>
          </a:bodyPr>
          <a:lstStyle/>
          <a:p>
            <a:pPr marL="0" lvl="0" indent="0" algn="l" rtl="0">
              <a:spcBef>
                <a:spcPts val="1700"/>
              </a:spcBef>
              <a:spcAft>
                <a:spcPts val="0"/>
              </a:spcAft>
              <a:buNone/>
            </a:pPr>
            <a:r>
              <a:rPr lang="en" sz="7000">
                <a:solidFill>
                  <a:srgbClr val="000000"/>
                </a:solidFill>
                <a:latin typeface="Raleway"/>
                <a:ea typeface="Raleway"/>
                <a:cs typeface="Raleway"/>
                <a:sym typeface="Raleway"/>
              </a:rPr>
              <a:t>Автор</a:t>
            </a:r>
            <a:endParaRPr sz="7000">
              <a:solidFill>
                <a:srgbClr val="000000"/>
              </a:solidFill>
              <a:latin typeface="Raleway"/>
              <a:ea typeface="Raleway"/>
              <a:cs typeface="Raleway"/>
              <a:sym typeface="Raleway"/>
            </a:endParaRPr>
          </a:p>
          <a:p>
            <a:pPr marL="0" lvl="0" indent="0" algn="l" rtl="0">
              <a:spcBef>
                <a:spcPts val="1100"/>
              </a:spcBef>
              <a:spcAft>
                <a:spcPts val="0"/>
              </a:spcAft>
              <a:buNone/>
            </a:pPr>
            <a:r>
              <a:rPr lang="en" sz="4400" b="1">
                <a:solidFill>
                  <a:srgbClr val="000000"/>
                </a:solidFill>
                <a:latin typeface="Raleway"/>
                <a:ea typeface="Raleway"/>
                <a:cs typeface="Raleway"/>
                <a:sym typeface="Raleway"/>
              </a:rPr>
              <a:t>Чл. 5 от ЗАПСП:</a:t>
            </a:r>
            <a:r>
              <a:rPr lang="en" sz="4400">
                <a:solidFill>
                  <a:srgbClr val="000000"/>
                </a:solidFill>
                <a:latin typeface="Raleway"/>
                <a:ea typeface="Raleway"/>
                <a:cs typeface="Raleway"/>
                <a:sym typeface="Raleway"/>
              </a:rPr>
              <a:t> Автор е физическото лице, в резултат на чиято творческа дейност е създадено произведение. Други физически или юридически лица могат да бъдат носители на авторско право само в случаите, предвидени в този закон.</a:t>
            </a:r>
            <a:endParaRPr sz="4400">
              <a:solidFill>
                <a:srgbClr val="000000"/>
              </a:solidFill>
              <a:latin typeface="Raleway"/>
              <a:ea typeface="Raleway"/>
              <a:cs typeface="Raleway"/>
              <a:sym typeface="Raleway"/>
            </a:endParaRPr>
          </a:p>
          <a:p>
            <a:pPr marL="0" lvl="0" indent="0" algn="l" rtl="0">
              <a:spcBef>
                <a:spcPts val="0"/>
              </a:spcBef>
              <a:spcAft>
                <a:spcPts val="1200"/>
              </a:spcAft>
              <a:buNone/>
            </a:pPr>
            <a:endParaRPr>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0"/>
              <a:t>АНОМАЛИИ</a:t>
            </a:r>
            <a:endParaRPr b="0"/>
          </a:p>
        </p:txBody>
      </p:sp>
      <p:sp>
        <p:nvSpPr>
          <p:cNvPr id="452" name="Google Shape;452;p63"/>
          <p:cNvSpPr txBox="1">
            <a:spLocks noGrp="1"/>
          </p:cNvSpPr>
          <p:nvPr>
            <p:ph type="body" idx="1"/>
          </p:nvPr>
        </p:nvSpPr>
        <p:spPr>
          <a:xfrm>
            <a:off x="729325" y="1909825"/>
            <a:ext cx="2952600" cy="2812800"/>
          </a:xfrm>
          <a:prstGeom prst="rect">
            <a:avLst/>
          </a:prstGeom>
        </p:spPr>
        <p:txBody>
          <a:bodyPr spcFirstLastPara="1" wrap="square" lIns="91425" tIns="91425" rIns="91425" bIns="91425" anchor="t" anchorCtr="0">
            <a:normAutofit lnSpcReduction="10000"/>
          </a:bodyPr>
          <a:lstStyle/>
          <a:p>
            <a:pPr marL="0" marR="0" lvl="0" indent="0" algn="l" rtl="0">
              <a:lnSpc>
                <a:spcPct val="115000"/>
              </a:lnSpc>
              <a:spcBef>
                <a:spcPts val="0"/>
              </a:spcBef>
              <a:spcAft>
                <a:spcPts val="0"/>
              </a:spcAft>
              <a:buClr>
                <a:srgbClr val="000000"/>
              </a:buClr>
              <a:buSzPts val="852"/>
              <a:buFont typeface="Arial"/>
              <a:buNone/>
            </a:pPr>
            <a:r>
              <a:rPr lang="en" sz="1800">
                <a:solidFill>
                  <a:srgbClr val="000000"/>
                </a:solidFill>
                <a:latin typeface="Raleway"/>
                <a:ea typeface="Raleway"/>
                <a:cs typeface="Raleway"/>
                <a:sym typeface="Raleway"/>
              </a:rPr>
              <a:t>Морални права</a:t>
            </a:r>
            <a:endParaRPr sz="1800">
              <a:solidFill>
                <a:srgbClr val="000000"/>
              </a:solidFill>
              <a:latin typeface="Raleway"/>
              <a:ea typeface="Raleway"/>
              <a:cs typeface="Raleway"/>
              <a:sym typeface="Raleway"/>
            </a:endParaRPr>
          </a:p>
          <a:p>
            <a:pPr marL="0" marR="0" lvl="0" indent="0" algn="l" rtl="0">
              <a:lnSpc>
                <a:spcPct val="115000"/>
              </a:lnSpc>
              <a:spcBef>
                <a:spcPts val="0"/>
              </a:spcBef>
              <a:spcAft>
                <a:spcPts val="0"/>
              </a:spcAft>
              <a:buNone/>
            </a:pPr>
            <a:r>
              <a:rPr lang="en" sz="1500">
                <a:solidFill>
                  <a:srgbClr val="000000"/>
                </a:solidFill>
                <a:latin typeface="Raleway"/>
                <a:ea typeface="Raleway"/>
                <a:cs typeface="Raleway"/>
                <a:sym typeface="Raleway"/>
              </a:rPr>
              <a:t>Смесване на концепциите за неизчерпаеми неимуществени права, свързани с интегритета на произведението, и имущественото право на преработка </a:t>
            </a:r>
            <a:endParaRPr sz="1500">
              <a:solidFill>
                <a:srgbClr val="000000"/>
              </a:solidFill>
              <a:latin typeface="Raleway"/>
              <a:ea typeface="Raleway"/>
              <a:cs typeface="Raleway"/>
              <a:sym typeface="Raleway"/>
            </a:endParaRPr>
          </a:p>
          <a:p>
            <a:pPr marL="0" marR="0" lvl="0" indent="0" algn="l" rtl="0">
              <a:lnSpc>
                <a:spcPct val="115000"/>
              </a:lnSpc>
              <a:spcBef>
                <a:spcPts val="0"/>
              </a:spcBef>
              <a:spcAft>
                <a:spcPts val="0"/>
              </a:spcAft>
              <a:buNone/>
            </a:pPr>
            <a:endParaRPr sz="1500">
              <a:solidFill>
                <a:srgbClr val="000000"/>
              </a:solidFill>
              <a:latin typeface="Raleway"/>
              <a:ea typeface="Raleway"/>
              <a:cs typeface="Raleway"/>
              <a:sym typeface="Raleway"/>
            </a:endParaRPr>
          </a:p>
          <a:p>
            <a:pPr marL="457200" marR="0" lvl="0" indent="-323850" algn="l" rtl="0">
              <a:lnSpc>
                <a:spcPct val="115000"/>
              </a:lnSpc>
              <a:spcBef>
                <a:spcPts val="0"/>
              </a:spcBef>
              <a:spcAft>
                <a:spcPts val="0"/>
              </a:spcAft>
              <a:buClr>
                <a:srgbClr val="000000"/>
              </a:buClr>
              <a:buSzPts val="1500"/>
              <a:buFont typeface="Raleway"/>
              <a:buChar char="●"/>
            </a:pPr>
            <a:r>
              <a:rPr lang="en" sz="1500">
                <a:solidFill>
                  <a:srgbClr val="000000"/>
                </a:solidFill>
                <a:latin typeface="Raleway"/>
                <a:ea typeface="Raleway"/>
                <a:cs typeface="Raleway"/>
                <a:sym typeface="Raleway"/>
              </a:rPr>
              <a:t>казус “Под игото”</a:t>
            </a:r>
            <a:endParaRPr sz="2800">
              <a:solidFill>
                <a:srgbClr val="000000"/>
              </a:solidFill>
              <a:latin typeface="Helvetica Neue"/>
              <a:ea typeface="Helvetica Neue"/>
              <a:cs typeface="Helvetica Neue"/>
              <a:sym typeface="Helvetica Neue"/>
            </a:endParaRPr>
          </a:p>
          <a:p>
            <a:pPr marL="0" lvl="0" indent="0" algn="l" rtl="0">
              <a:spcBef>
                <a:spcPts val="0"/>
              </a:spcBef>
              <a:spcAft>
                <a:spcPts val="0"/>
              </a:spcAft>
              <a:buSzPts val="852"/>
              <a:buNone/>
            </a:pPr>
            <a:endParaRPr>
              <a:solidFill>
                <a:schemeClr val="dk2"/>
              </a:solidFill>
              <a:latin typeface="Raleway"/>
              <a:ea typeface="Raleway"/>
              <a:cs typeface="Raleway"/>
              <a:sym typeface="Raleway"/>
            </a:endParaRPr>
          </a:p>
        </p:txBody>
      </p:sp>
      <p:pic>
        <p:nvPicPr>
          <p:cNvPr id="453" name="Google Shape;453;p63"/>
          <p:cNvPicPr preferRelativeResize="0"/>
          <p:nvPr/>
        </p:nvPicPr>
        <p:blipFill>
          <a:blip r:embed="rId3">
            <a:alphaModFix/>
          </a:blip>
          <a:stretch>
            <a:fillRect/>
          </a:stretch>
        </p:blipFill>
        <p:spPr>
          <a:xfrm>
            <a:off x="3889975" y="1318650"/>
            <a:ext cx="1945243" cy="2984850"/>
          </a:xfrm>
          <a:prstGeom prst="rect">
            <a:avLst/>
          </a:prstGeom>
          <a:noFill/>
          <a:ln>
            <a:noFill/>
          </a:ln>
        </p:spPr>
      </p:pic>
      <p:pic>
        <p:nvPicPr>
          <p:cNvPr id="454" name="Google Shape;454;p63"/>
          <p:cNvPicPr preferRelativeResize="0"/>
          <p:nvPr/>
        </p:nvPicPr>
        <p:blipFill>
          <a:blip r:embed="rId4">
            <a:alphaModFix/>
          </a:blip>
          <a:stretch>
            <a:fillRect/>
          </a:stretch>
        </p:blipFill>
        <p:spPr>
          <a:xfrm>
            <a:off x="6140819" y="1318650"/>
            <a:ext cx="2057778" cy="2984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64"/>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65"/>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6"/>
          <p:cNvSpPr txBox="1">
            <a:spLocks noGrp="1"/>
          </p:cNvSpPr>
          <p:nvPr>
            <p:ph type="title"/>
          </p:nvPr>
        </p:nvSpPr>
        <p:spPr>
          <a:xfrm>
            <a:off x="823775" y="2893550"/>
            <a:ext cx="6927000" cy="955500"/>
          </a:xfrm>
          <a:prstGeom prst="rect">
            <a:avLst/>
          </a:prstGeom>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None/>
            </a:pPr>
            <a:r>
              <a:rPr lang="en"/>
              <a:t>ИЗКЛЮЧЕНИЯ</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73"/>
        <p:cNvGrpSpPr/>
        <p:nvPr/>
      </p:nvGrpSpPr>
      <p:grpSpPr>
        <a:xfrm>
          <a:off x="0" y="0"/>
          <a:ext cx="0" cy="0"/>
          <a:chOff x="0" y="0"/>
          <a:chExt cx="0" cy="0"/>
        </a:xfrm>
      </p:grpSpPr>
      <p:sp>
        <p:nvSpPr>
          <p:cNvPr id="474" name="Google Shape;474;p67"/>
          <p:cNvSpPr txBox="1">
            <a:spLocks noGrp="1"/>
          </p:cNvSpPr>
          <p:nvPr>
            <p:ph type="title"/>
          </p:nvPr>
        </p:nvSpPr>
        <p:spPr>
          <a:xfrm>
            <a:off x="616775" y="733950"/>
            <a:ext cx="7434600" cy="4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00">
                <a:solidFill>
                  <a:schemeClr val="accent1"/>
                </a:solidFill>
              </a:rPr>
              <a:t>използване в обществена полза</a:t>
            </a:r>
            <a:endParaRPr sz="1900">
              <a:solidFill>
                <a:schemeClr val="accent1"/>
              </a:solidFill>
            </a:endParaRPr>
          </a:p>
          <a:p>
            <a:pPr marL="0" lvl="0" indent="0" algn="l" rtl="0">
              <a:spcBef>
                <a:spcPts val="0"/>
              </a:spcBef>
              <a:spcAft>
                <a:spcPts val="0"/>
              </a:spcAft>
              <a:buSzPts val="990"/>
              <a:buNone/>
            </a:pPr>
            <a:endParaRPr sz="1900">
              <a:solidFill>
                <a:schemeClr val="accent1"/>
              </a:solidFill>
            </a:endParaRPr>
          </a:p>
        </p:txBody>
      </p:sp>
      <p:sp>
        <p:nvSpPr>
          <p:cNvPr id="475" name="Google Shape;475;p67"/>
          <p:cNvSpPr txBox="1">
            <a:spLocks noGrp="1"/>
          </p:cNvSpPr>
          <p:nvPr>
            <p:ph type="body" idx="1"/>
          </p:nvPr>
        </p:nvSpPr>
        <p:spPr>
          <a:xfrm>
            <a:off x="3678625" y="2806400"/>
            <a:ext cx="4703700" cy="20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chemeClr val="accent1"/>
                </a:solidFill>
                <a:latin typeface="Raleway"/>
                <a:ea typeface="Raleway"/>
                <a:cs typeface="Raleway"/>
                <a:sym typeface="Raleway"/>
              </a:rPr>
              <a:t>лично използване</a:t>
            </a:r>
            <a:endParaRPr sz="1400">
              <a:solidFill>
                <a:schemeClr val="accent1"/>
              </a:solidFill>
              <a:latin typeface="Raleway"/>
              <a:ea typeface="Raleway"/>
              <a:cs typeface="Raleway"/>
              <a:sym typeface="Raleway"/>
            </a:endParaRPr>
          </a:p>
          <a:p>
            <a:pPr marL="0" lvl="0" indent="0" algn="l" rtl="0">
              <a:spcBef>
                <a:spcPts val="1200"/>
              </a:spcBef>
              <a:spcAft>
                <a:spcPts val="0"/>
              </a:spcAft>
              <a:buNone/>
            </a:pPr>
            <a:r>
              <a:rPr lang="en" sz="1400">
                <a:solidFill>
                  <a:schemeClr val="accent1"/>
                </a:solidFill>
                <a:latin typeface="Raleway"/>
                <a:ea typeface="Raleway"/>
                <a:cs typeface="Raleway"/>
                <a:sym typeface="Raleway"/>
              </a:rPr>
              <a:t>копиране (вкл. цифровизиране)</a:t>
            </a:r>
            <a:endParaRPr sz="1400">
              <a:solidFill>
                <a:schemeClr val="accent1"/>
              </a:solidFill>
              <a:latin typeface="Raleway"/>
              <a:ea typeface="Raleway"/>
              <a:cs typeface="Raleway"/>
              <a:sym typeface="Raleway"/>
            </a:endParaRPr>
          </a:p>
          <a:p>
            <a:pPr marL="0" lvl="0" indent="0" algn="l" rtl="0">
              <a:spcBef>
                <a:spcPts val="1200"/>
              </a:spcBef>
              <a:spcAft>
                <a:spcPts val="0"/>
              </a:spcAft>
              <a:buNone/>
            </a:pPr>
            <a:r>
              <a:rPr lang="en" sz="1400">
                <a:solidFill>
                  <a:schemeClr val="accent1"/>
                </a:solidFill>
                <a:latin typeface="Raleway"/>
                <a:ea typeface="Raleway"/>
                <a:cs typeface="Raleway"/>
                <a:sym typeface="Raleway"/>
              </a:rPr>
              <a:t>предоставяне на достъп на публиката</a:t>
            </a:r>
            <a:endParaRPr sz="1400">
              <a:solidFill>
                <a:schemeClr val="accent1"/>
              </a:solidFill>
              <a:latin typeface="Raleway"/>
              <a:ea typeface="Raleway"/>
              <a:cs typeface="Raleway"/>
              <a:sym typeface="Raleway"/>
            </a:endParaRPr>
          </a:p>
          <a:p>
            <a:pPr marL="0" lvl="0" indent="0" algn="l" rtl="0">
              <a:spcBef>
                <a:spcPts val="1200"/>
              </a:spcBef>
              <a:spcAft>
                <a:spcPts val="0"/>
              </a:spcAft>
              <a:buNone/>
            </a:pPr>
            <a:r>
              <a:rPr lang="en" sz="1400">
                <a:solidFill>
                  <a:schemeClr val="accent1"/>
                </a:solidFill>
                <a:latin typeface="Raleway"/>
                <a:ea typeface="Raleway"/>
                <a:cs typeface="Raleway"/>
                <a:sym typeface="Raleway"/>
              </a:rPr>
              <a:t>илюстриране при обучение</a:t>
            </a:r>
            <a:endParaRPr sz="1400">
              <a:solidFill>
                <a:schemeClr val="accent1"/>
              </a:solidFill>
              <a:latin typeface="Raleway"/>
              <a:ea typeface="Raleway"/>
              <a:cs typeface="Raleway"/>
              <a:sym typeface="Raleway"/>
            </a:endParaRPr>
          </a:p>
          <a:p>
            <a:pPr marL="0" lvl="0" indent="0" algn="l" rtl="0">
              <a:spcBef>
                <a:spcPts val="1200"/>
              </a:spcBef>
              <a:spcAft>
                <a:spcPts val="1200"/>
              </a:spcAft>
              <a:buNone/>
            </a:pPr>
            <a:endParaRPr sz="1400">
              <a:solidFill>
                <a:schemeClr val="accent1"/>
              </a:solidFill>
              <a:latin typeface="Raleway"/>
              <a:ea typeface="Raleway"/>
              <a:cs typeface="Raleway"/>
              <a:sym typeface="Raleway"/>
            </a:endParaRPr>
          </a:p>
        </p:txBody>
      </p:sp>
      <p:sp>
        <p:nvSpPr>
          <p:cNvPr id="476" name="Google Shape;476;p67"/>
          <p:cNvSpPr/>
          <p:nvPr/>
        </p:nvSpPr>
        <p:spPr>
          <a:xfrm>
            <a:off x="729450" y="1548475"/>
            <a:ext cx="2266200" cy="918600"/>
          </a:xfrm>
          <a:prstGeom prst="homePlate">
            <a:avLst>
              <a:gd name="adj"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5"/>
                </a:solidFill>
                <a:latin typeface="Raleway"/>
                <a:ea typeface="Raleway"/>
                <a:cs typeface="Raleway"/>
                <a:sym typeface="Raleway"/>
              </a:rPr>
              <a:t>АВТОРСКИ</a:t>
            </a:r>
            <a:endParaRPr sz="1700" b="1">
              <a:solidFill>
                <a:schemeClr val="accent5"/>
              </a:solidFill>
              <a:latin typeface="Raleway"/>
              <a:ea typeface="Raleway"/>
              <a:cs typeface="Raleway"/>
              <a:sym typeface="Raleway"/>
            </a:endParaRPr>
          </a:p>
          <a:p>
            <a:pPr marL="0" lvl="0" indent="0" algn="ctr" rtl="0">
              <a:spcBef>
                <a:spcPts val="0"/>
              </a:spcBef>
              <a:spcAft>
                <a:spcPts val="0"/>
              </a:spcAft>
              <a:buNone/>
            </a:pPr>
            <a:r>
              <a:rPr lang="en" sz="1700" b="1">
                <a:solidFill>
                  <a:schemeClr val="accent5"/>
                </a:solidFill>
                <a:latin typeface="Raleway"/>
                <a:ea typeface="Raleway"/>
                <a:cs typeface="Raleway"/>
                <a:sym typeface="Raleway"/>
              </a:rPr>
              <a:t>ПРАВА</a:t>
            </a:r>
            <a:endParaRPr sz="1700" b="1">
              <a:solidFill>
                <a:schemeClr val="accent5"/>
              </a:solidFill>
              <a:latin typeface="Raleway"/>
              <a:ea typeface="Raleway"/>
              <a:cs typeface="Raleway"/>
              <a:sym typeface="Raleway"/>
            </a:endParaRPr>
          </a:p>
        </p:txBody>
      </p:sp>
      <p:sp>
        <p:nvSpPr>
          <p:cNvPr id="477" name="Google Shape;477;p67"/>
          <p:cNvSpPr/>
          <p:nvPr/>
        </p:nvSpPr>
        <p:spPr>
          <a:xfrm flipH="1">
            <a:off x="3228450" y="1548475"/>
            <a:ext cx="2323800" cy="918600"/>
          </a:xfrm>
          <a:prstGeom prst="homePlate">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2"/>
                </a:solidFill>
                <a:latin typeface="Raleway"/>
                <a:ea typeface="Raleway"/>
                <a:cs typeface="Raleway"/>
                <a:sym typeface="Raleway"/>
              </a:rPr>
              <a:t>ПРАВА НА ПОЛЗВАТЕЛИТЕ</a:t>
            </a:r>
            <a:endParaRPr sz="1600" b="1">
              <a:solidFill>
                <a:schemeClr val="lt2"/>
              </a:solidFill>
              <a:latin typeface="Raleway"/>
              <a:ea typeface="Raleway"/>
              <a:cs typeface="Raleway"/>
              <a:sym typeface="Raleway"/>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40" b="0"/>
              <a:t>Изключения и ограничения на авторското право в ЕС</a:t>
            </a:r>
            <a:endParaRPr sz="2240" b="0"/>
          </a:p>
        </p:txBody>
      </p:sp>
      <p:sp>
        <p:nvSpPr>
          <p:cNvPr id="483" name="Google Shape;483;p68"/>
          <p:cNvSpPr txBox="1">
            <a:spLocks noGrp="1"/>
          </p:cNvSpPr>
          <p:nvPr>
            <p:ph type="body" idx="1"/>
          </p:nvPr>
        </p:nvSpPr>
        <p:spPr>
          <a:xfrm>
            <a:off x="729450" y="2381100"/>
            <a:ext cx="7688700" cy="2334000"/>
          </a:xfrm>
          <a:prstGeom prst="rect">
            <a:avLst/>
          </a:prstGeom>
        </p:spPr>
        <p:txBody>
          <a:bodyPr spcFirstLastPara="1" wrap="square" lIns="91425" tIns="91425" rIns="91425" bIns="91425" anchor="t" anchorCtr="0">
            <a:noAutofit/>
          </a:bodyPr>
          <a:lstStyle/>
          <a:p>
            <a:pPr marL="457200" marR="0" lvl="0" indent="-317500" algn="l" rtl="0">
              <a:lnSpc>
                <a:spcPct val="95000"/>
              </a:lnSpc>
              <a:spcBef>
                <a:spcPts val="80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Не са хармонизирани</a:t>
            </a:r>
            <a:endParaRPr sz="1400">
              <a:solidFill>
                <a:srgbClr val="000000"/>
              </a:solidFill>
              <a:latin typeface="Raleway"/>
              <a:ea typeface="Raleway"/>
              <a:cs typeface="Raleway"/>
              <a:sym typeface="Raleway"/>
            </a:endParaRPr>
          </a:p>
          <a:p>
            <a:pPr marL="457200" marR="0" lvl="0" indent="-317500" algn="l" rtl="0">
              <a:lnSpc>
                <a:spcPct val="95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Изчерпателно изброени и с ограничен обем (за разлика от </a:t>
            </a:r>
            <a:r>
              <a:rPr lang="en" sz="1400" i="1">
                <a:solidFill>
                  <a:srgbClr val="000000"/>
                </a:solidFill>
                <a:highlight>
                  <a:schemeClr val="accent4"/>
                </a:highlight>
                <a:latin typeface="Raleway"/>
                <a:ea typeface="Raleway"/>
                <a:cs typeface="Raleway"/>
                <a:sym typeface="Raleway"/>
              </a:rPr>
              <a:t>fair use</a:t>
            </a:r>
            <a:r>
              <a:rPr lang="en" sz="1400">
                <a:solidFill>
                  <a:srgbClr val="000000"/>
                </a:solidFill>
                <a:latin typeface="Raleway"/>
                <a:ea typeface="Raleway"/>
                <a:cs typeface="Raleway"/>
                <a:sym typeface="Raleway"/>
              </a:rPr>
              <a:t>)</a:t>
            </a:r>
            <a:endParaRPr sz="1400">
              <a:solidFill>
                <a:srgbClr val="000000"/>
              </a:solidFill>
              <a:latin typeface="Raleway"/>
              <a:ea typeface="Raleway"/>
              <a:cs typeface="Raleway"/>
              <a:sym typeface="Raleway"/>
            </a:endParaRPr>
          </a:p>
          <a:p>
            <a:pPr marL="0" marR="0" lvl="0" indent="0" algn="l" rtl="0">
              <a:lnSpc>
                <a:spcPct val="95000"/>
              </a:lnSpc>
              <a:spcBef>
                <a:spcPts val="800"/>
              </a:spcBef>
              <a:spcAft>
                <a:spcPts val="0"/>
              </a:spcAft>
              <a:buSzPts val="852"/>
              <a:buNone/>
            </a:pPr>
            <a:endParaRPr sz="1107">
              <a:latin typeface="Raleway"/>
              <a:ea typeface="Raleway"/>
              <a:cs typeface="Raleway"/>
              <a:sym typeface="Raleway"/>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b="0"/>
              <a:t>Чл. 24, ал.1, т.3 от ЗАПСП</a:t>
            </a:r>
            <a:endParaRPr sz="1900" b="0"/>
          </a:p>
        </p:txBody>
      </p:sp>
      <p:sp>
        <p:nvSpPr>
          <p:cNvPr id="489" name="Google Shape;489;p69"/>
          <p:cNvSpPr txBox="1">
            <a:spLocks noGrp="1"/>
          </p:cNvSpPr>
          <p:nvPr>
            <p:ph type="body" idx="1"/>
          </p:nvPr>
        </p:nvSpPr>
        <p:spPr>
          <a:xfrm>
            <a:off x="729450" y="2296350"/>
            <a:ext cx="7688700" cy="2301900"/>
          </a:xfrm>
          <a:prstGeom prst="rect">
            <a:avLst/>
          </a:prstGeom>
        </p:spPr>
        <p:txBody>
          <a:bodyPr spcFirstLastPara="1" wrap="square" lIns="91425" tIns="91425" rIns="91425" bIns="91425" anchor="t" anchorCtr="0">
            <a:noAutofit/>
          </a:bodyPr>
          <a:lstStyle/>
          <a:p>
            <a:pPr marL="0" marR="0" lvl="0" indent="0" algn="l" rtl="0">
              <a:lnSpc>
                <a:spcPct val="95000"/>
              </a:lnSpc>
              <a:spcBef>
                <a:spcPts val="800"/>
              </a:spcBef>
              <a:spcAft>
                <a:spcPts val="0"/>
              </a:spcAft>
              <a:buNone/>
            </a:pPr>
            <a:r>
              <a:rPr lang="en" sz="1495">
                <a:solidFill>
                  <a:srgbClr val="000000"/>
                </a:solidFill>
                <a:latin typeface="Raleway"/>
                <a:ea typeface="Raleway"/>
                <a:cs typeface="Raleway"/>
                <a:sym typeface="Raleway"/>
              </a:rPr>
              <a:t>Без съгласието на носителя на авторското право и </a:t>
            </a:r>
            <a:r>
              <a:rPr lang="en" sz="1495" b="1">
                <a:solidFill>
                  <a:srgbClr val="000000"/>
                </a:solidFill>
                <a:latin typeface="Raleway"/>
                <a:ea typeface="Raleway"/>
                <a:cs typeface="Raleway"/>
                <a:sym typeface="Raleway"/>
              </a:rPr>
              <a:t>без заплащане</a:t>
            </a:r>
            <a:r>
              <a:rPr lang="en" sz="1495">
                <a:solidFill>
                  <a:srgbClr val="000000"/>
                </a:solidFill>
                <a:latin typeface="Raleway"/>
                <a:ea typeface="Raleway"/>
                <a:cs typeface="Raleway"/>
                <a:sym typeface="Raleway"/>
              </a:rPr>
              <a:t> на възнаграждение е допустимо:</a:t>
            </a: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None/>
            </a:pPr>
            <a:r>
              <a:rPr lang="en" sz="1495">
                <a:solidFill>
                  <a:srgbClr val="000000"/>
                </a:solidFill>
                <a:latin typeface="Raleway"/>
                <a:ea typeface="Raleway"/>
                <a:cs typeface="Raleway"/>
                <a:sym typeface="Raleway"/>
              </a:rPr>
              <a:t>3. използването на части от </a:t>
            </a:r>
            <a:r>
              <a:rPr lang="en" sz="1495" b="1">
                <a:solidFill>
                  <a:srgbClr val="000000"/>
                </a:solidFill>
                <a:latin typeface="Raleway"/>
                <a:ea typeface="Raleway"/>
                <a:cs typeface="Raleway"/>
                <a:sym typeface="Raleway"/>
              </a:rPr>
              <a:t>публикувани</a:t>
            </a:r>
            <a:r>
              <a:rPr lang="en" sz="1495">
                <a:solidFill>
                  <a:srgbClr val="000000"/>
                </a:solidFill>
                <a:latin typeface="Raleway"/>
                <a:ea typeface="Raleway"/>
                <a:cs typeface="Raleway"/>
                <a:sym typeface="Raleway"/>
              </a:rPr>
              <a:t> произведения или на неголям брой произведения в други произведения в </a:t>
            </a:r>
            <a:r>
              <a:rPr lang="en" sz="1495" b="1">
                <a:solidFill>
                  <a:srgbClr val="000000"/>
                </a:solidFill>
                <a:latin typeface="Raleway"/>
                <a:ea typeface="Raleway"/>
                <a:cs typeface="Raleway"/>
                <a:sym typeface="Raleway"/>
              </a:rPr>
              <a:t>обем, необходим за</a:t>
            </a:r>
            <a:r>
              <a:rPr lang="en" sz="1495">
                <a:solidFill>
                  <a:srgbClr val="000000"/>
                </a:solidFill>
                <a:latin typeface="Raleway"/>
                <a:ea typeface="Raleway"/>
                <a:cs typeface="Raleway"/>
                <a:sym typeface="Raleway"/>
              </a:rPr>
              <a:t> анализ, коментар или друг вид научно изследване; такова използване е допустимо само за научни и </a:t>
            </a:r>
            <a:r>
              <a:rPr lang="en" sz="1495" b="1">
                <a:solidFill>
                  <a:srgbClr val="000000"/>
                </a:solidFill>
                <a:latin typeface="Raleway"/>
                <a:ea typeface="Raleway"/>
                <a:cs typeface="Raleway"/>
                <a:sym typeface="Raleway"/>
              </a:rPr>
              <a:t>образователни цели</a:t>
            </a:r>
            <a:r>
              <a:rPr lang="en" sz="1495">
                <a:solidFill>
                  <a:srgbClr val="000000"/>
                </a:solidFill>
                <a:latin typeface="Raleway"/>
                <a:ea typeface="Raleway"/>
                <a:cs typeface="Raleway"/>
                <a:sym typeface="Raleway"/>
              </a:rPr>
              <a:t> при посочване на </a:t>
            </a:r>
            <a:r>
              <a:rPr lang="en" sz="1495" b="1">
                <a:solidFill>
                  <a:srgbClr val="000000"/>
                </a:solidFill>
                <a:latin typeface="Raleway"/>
                <a:ea typeface="Raleway"/>
                <a:cs typeface="Raleway"/>
                <a:sym typeface="Raleway"/>
              </a:rPr>
              <a:t>източника</a:t>
            </a:r>
            <a:r>
              <a:rPr lang="en" sz="1495">
                <a:solidFill>
                  <a:srgbClr val="000000"/>
                </a:solidFill>
                <a:latin typeface="Raleway"/>
                <a:ea typeface="Raleway"/>
                <a:cs typeface="Raleway"/>
                <a:sym typeface="Raleway"/>
              </a:rPr>
              <a:t> и името на автора, освен ако това е невъзможно;</a:t>
            </a: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None/>
            </a:pP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None/>
            </a:pPr>
            <a:endParaRPr sz="1495">
              <a:solidFill>
                <a:srgbClr val="000000"/>
              </a:solidFill>
              <a:latin typeface="Raleway"/>
              <a:ea typeface="Raleway"/>
              <a:cs typeface="Raleway"/>
              <a:sym typeface="Raleway"/>
            </a:endParaRPr>
          </a:p>
          <a:p>
            <a:pPr marL="0" marR="0" lvl="0" indent="0" algn="l" rtl="0">
              <a:lnSpc>
                <a:spcPct val="95000"/>
              </a:lnSpc>
              <a:spcBef>
                <a:spcPts val="800"/>
              </a:spcBef>
              <a:spcAft>
                <a:spcPts val="0"/>
              </a:spcAft>
              <a:buSzPts val="852"/>
              <a:buNone/>
            </a:pPr>
            <a:endParaRPr sz="1107">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0"/>
          <p:cNvSpPr txBox="1"/>
          <p:nvPr/>
        </p:nvSpPr>
        <p:spPr>
          <a:xfrm>
            <a:off x="4721625" y="1842650"/>
            <a:ext cx="4239600" cy="3595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5.3.г от Директива 2001/29</a:t>
            </a:r>
            <a:endParaRPr sz="1800">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Практика на СЕС</a:t>
            </a:r>
            <a:endParaRPr sz="1800">
              <a:latin typeface="Raleway"/>
              <a:ea typeface="Raleway"/>
              <a:cs typeface="Raleway"/>
              <a:sym typeface="Raleway"/>
            </a:endParaRPr>
          </a:p>
          <a:p>
            <a:pPr marL="1371600" lvl="2" indent="-317500" algn="l" rtl="0">
              <a:lnSpc>
                <a:spcPct val="95000"/>
              </a:lnSpc>
              <a:spcBef>
                <a:spcPts val="0"/>
              </a:spcBef>
              <a:spcAft>
                <a:spcPts val="0"/>
              </a:spcAft>
              <a:buClr>
                <a:schemeClr val="accent1"/>
              </a:buClr>
              <a:buSzPts val="1400"/>
              <a:buFont typeface="Lato"/>
              <a:buChar char="■"/>
            </a:pPr>
            <a:r>
              <a:rPr lang="en">
                <a:latin typeface="Raleway"/>
                <a:ea typeface="Raleway"/>
                <a:cs typeface="Raleway"/>
                <a:sym typeface="Raleway"/>
              </a:rPr>
              <a:t>Painer (</a:t>
            </a:r>
            <a:r>
              <a:rPr lang="en" b="1">
                <a:solidFill>
                  <a:srgbClr val="1E73BE"/>
                </a:solidFill>
                <a:highlight>
                  <a:schemeClr val="lt1"/>
                </a:highlight>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C-145/10</a:t>
            </a:r>
            <a:r>
              <a:rPr lang="en">
                <a:latin typeface="Raleway"/>
                <a:ea typeface="Raleway"/>
                <a:cs typeface="Raleway"/>
                <a:sym typeface="Raleway"/>
              </a:rPr>
              <a:t>)</a:t>
            </a:r>
            <a:endParaRPr>
              <a:latin typeface="Raleway"/>
              <a:ea typeface="Raleway"/>
              <a:cs typeface="Raleway"/>
              <a:sym typeface="Raleway"/>
            </a:endParaRPr>
          </a:p>
          <a:p>
            <a:pPr marL="1371600" lvl="2" indent="-317500" algn="l" rtl="0">
              <a:lnSpc>
                <a:spcPct val="95000"/>
              </a:lnSpc>
              <a:spcBef>
                <a:spcPts val="0"/>
              </a:spcBef>
              <a:spcAft>
                <a:spcPts val="0"/>
              </a:spcAft>
              <a:buClr>
                <a:schemeClr val="accent1"/>
              </a:buClr>
              <a:buSzPts val="1400"/>
              <a:buFont typeface="Lato"/>
              <a:buChar char="■"/>
            </a:pPr>
            <a:r>
              <a:rPr lang="en">
                <a:latin typeface="Raleway"/>
                <a:ea typeface="Raleway"/>
                <a:cs typeface="Raleway"/>
                <a:sym typeface="Raleway"/>
              </a:rPr>
              <a:t>Pelham </a:t>
            </a:r>
            <a:r>
              <a:rPr lang="en" i="1">
                <a:solidFill>
                  <a:srgbClr val="333333"/>
                </a:solidFill>
                <a:highlight>
                  <a:schemeClr val="lt1"/>
                </a:highlight>
                <a:latin typeface="Raleway"/>
                <a:ea typeface="Raleway"/>
                <a:cs typeface="Raleway"/>
                <a:sym typeface="Raleway"/>
              </a:rPr>
              <a:t>(</a:t>
            </a:r>
            <a:r>
              <a:rPr lang="en" b="1">
                <a:solidFill>
                  <a:srgbClr val="1E73BE"/>
                </a:solidFill>
                <a:highlight>
                  <a:schemeClr val="lt1"/>
                </a:highlight>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C‑476/17</a:t>
            </a:r>
            <a:r>
              <a:rPr lang="en">
                <a:latin typeface="Raleway"/>
                <a:ea typeface="Raleway"/>
                <a:cs typeface="Raleway"/>
                <a:sym typeface="Raleway"/>
              </a:rPr>
              <a:t>) и </a:t>
            </a:r>
            <a:endParaRPr>
              <a:latin typeface="Raleway"/>
              <a:ea typeface="Raleway"/>
              <a:cs typeface="Raleway"/>
              <a:sym typeface="Raleway"/>
            </a:endParaRPr>
          </a:p>
          <a:p>
            <a:pPr marL="1371600" lvl="2" indent="-317500" algn="l" rtl="0">
              <a:lnSpc>
                <a:spcPct val="95000"/>
              </a:lnSpc>
              <a:spcBef>
                <a:spcPts val="0"/>
              </a:spcBef>
              <a:spcAft>
                <a:spcPts val="0"/>
              </a:spcAft>
              <a:buClr>
                <a:schemeClr val="accent1"/>
              </a:buClr>
              <a:buSzPts val="1400"/>
              <a:buFont typeface="Lato"/>
              <a:buChar char="■"/>
            </a:pPr>
            <a:r>
              <a:rPr lang="en">
                <a:latin typeface="Raleway"/>
                <a:ea typeface="Raleway"/>
                <a:cs typeface="Raleway"/>
                <a:sym typeface="Raleway"/>
              </a:rPr>
              <a:t>Spiegel Online (</a:t>
            </a:r>
            <a:r>
              <a:rPr lang="en" b="1">
                <a:solidFill>
                  <a:srgbClr val="1E73BE"/>
                </a:solidFill>
                <a:highlight>
                  <a:schemeClr val="lt1"/>
                </a:highlight>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C 516/17</a:t>
            </a:r>
            <a:r>
              <a:rPr lang="en">
                <a:latin typeface="Raleway"/>
                <a:ea typeface="Raleway"/>
                <a:cs typeface="Raleway"/>
                <a:sym typeface="Raleway"/>
              </a:rPr>
              <a:t>)</a:t>
            </a:r>
            <a:endParaRPr>
              <a:latin typeface="Raleway"/>
              <a:ea typeface="Raleway"/>
              <a:cs typeface="Raleway"/>
              <a:sym typeface="Raleway"/>
            </a:endParaRPr>
          </a:p>
          <a:p>
            <a:pPr marL="1371600" lvl="0" indent="0" algn="l" rtl="0">
              <a:lnSpc>
                <a:spcPct val="95000"/>
              </a:lnSpc>
              <a:spcBef>
                <a:spcPts val="800"/>
              </a:spcBef>
              <a:spcAft>
                <a:spcPts val="0"/>
              </a:spcAft>
              <a:buNone/>
            </a:pPr>
            <a:endParaRPr>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17.7. от Директива 2019/790</a:t>
            </a:r>
            <a:endParaRPr sz="1800">
              <a:latin typeface="Raleway"/>
              <a:ea typeface="Raleway"/>
              <a:cs typeface="Raleway"/>
              <a:sym typeface="Raleway"/>
            </a:endParaRPr>
          </a:p>
          <a:p>
            <a:pPr marL="457200" lvl="0" indent="0" algn="l" rtl="0">
              <a:lnSpc>
                <a:spcPct val="115000"/>
              </a:lnSpc>
              <a:spcBef>
                <a:spcPts val="0"/>
              </a:spcBef>
              <a:spcAft>
                <a:spcPts val="0"/>
              </a:spcAft>
              <a:buNone/>
            </a:pPr>
            <a:endParaRPr sz="1800">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24(1)2 от ЗАПСП</a:t>
            </a:r>
            <a:endParaRPr sz="1800">
              <a:latin typeface="Raleway"/>
              <a:ea typeface="Raleway"/>
              <a:cs typeface="Raleway"/>
              <a:sym typeface="Raleway"/>
            </a:endParaRPr>
          </a:p>
          <a:p>
            <a:pPr marL="0" lvl="0" indent="0" algn="l" rtl="0">
              <a:lnSpc>
                <a:spcPct val="115000"/>
              </a:lnSpc>
              <a:spcBef>
                <a:spcPts val="0"/>
              </a:spcBef>
              <a:spcAft>
                <a:spcPts val="0"/>
              </a:spcAft>
              <a:buNone/>
            </a:pPr>
            <a:endParaRPr sz="1800">
              <a:latin typeface="Raleway"/>
              <a:ea typeface="Raleway"/>
              <a:cs typeface="Raleway"/>
              <a:sym typeface="Raleway"/>
            </a:endParaRPr>
          </a:p>
          <a:p>
            <a:pPr marL="0" lvl="0" indent="0" algn="l" rtl="0">
              <a:lnSpc>
                <a:spcPct val="115000"/>
              </a:lnSpc>
              <a:spcBef>
                <a:spcPts val="0"/>
              </a:spcBef>
              <a:spcAft>
                <a:spcPts val="0"/>
              </a:spcAft>
              <a:buNone/>
            </a:pPr>
            <a:endParaRPr sz="1800">
              <a:latin typeface="Raleway"/>
              <a:ea typeface="Raleway"/>
              <a:cs typeface="Raleway"/>
              <a:sym typeface="Raleway"/>
            </a:endParaRPr>
          </a:p>
          <a:p>
            <a:pPr marL="0" lvl="0" indent="0" algn="l" rtl="0">
              <a:spcBef>
                <a:spcPts val="0"/>
              </a:spcBef>
              <a:spcAft>
                <a:spcPts val="0"/>
              </a:spcAft>
              <a:buNone/>
            </a:pPr>
            <a:endParaRPr>
              <a:latin typeface="Lato"/>
              <a:ea typeface="Lato"/>
              <a:cs typeface="Lato"/>
              <a:sym typeface="Lato"/>
            </a:endParaRPr>
          </a:p>
        </p:txBody>
      </p:sp>
      <p:sp>
        <p:nvSpPr>
          <p:cNvPr id="495" name="Google Shape;495;p70"/>
          <p:cNvSpPr txBox="1"/>
          <p:nvPr/>
        </p:nvSpPr>
        <p:spPr>
          <a:xfrm>
            <a:off x="858325" y="1842650"/>
            <a:ext cx="30825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2100" b="1">
                <a:latin typeface="Raleway"/>
                <a:ea typeface="Raleway"/>
                <a:cs typeface="Raleway"/>
                <a:sym typeface="Raleway"/>
              </a:rPr>
              <a:t>ЦИТАТ</a:t>
            </a:r>
            <a:endParaRPr sz="2100" b="1">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1"/>
          <p:cNvSpPr txBox="1"/>
          <p:nvPr/>
        </p:nvSpPr>
        <p:spPr>
          <a:xfrm>
            <a:off x="4721625" y="1842650"/>
            <a:ext cx="4239600" cy="31641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5.3.в от Директива 2001/29</a:t>
            </a:r>
            <a:endParaRPr sz="1800">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Практика на СЕС</a:t>
            </a:r>
            <a:endParaRPr sz="1800">
              <a:latin typeface="Raleway"/>
              <a:ea typeface="Raleway"/>
              <a:cs typeface="Raleway"/>
              <a:sym typeface="Raleway"/>
            </a:endParaRPr>
          </a:p>
          <a:p>
            <a:pPr marL="1371600" lvl="2" indent="-317500" algn="l" rtl="0">
              <a:lnSpc>
                <a:spcPct val="95000"/>
              </a:lnSpc>
              <a:spcBef>
                <a:spcPts val="0"/>
              </a:spcBef>
              <a:spcAft>
                <a:spcPts val="0"/>
              </a:spcAft>
              <a:buClr>
                <a:schemeClr val="accent1"/>
              </a:buClr>
              <a:buSzPts val="1400"/>
              <a:buFont typeface="Lato"/>
              <a:buChar char="■"/>
            </a:pPr>
            <a:r>
              <a:rPr lang="en">
                <a:latin typeface="Raleway"/>
                <a:ea typeface="Raleway"/>
                <a:cs typeface="Raleway"/>
                <a:sym typeface="Raleway"/>
              </a:rPr>
              <a:t>Spiegel Online (</a:t>
            </a:r>
            <a:r>
              <a:rPr lang="en" b="1">
                <a:solidFill>
                  <a:srgbClr val="1E73BE"/>
                </a:solidFill>
                <a:highlight>
                  <a:schemeClr val="lt1"/>
                </a:highlight>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C 516/17</a:t>
            </a:r>
            <a:r>
              <a:rPr lang="en">
                <a:latin typeface="Raleway"/>
                <a:ea typeface="Raleway"/>
                <a:cs typeface="Raleway"/>
                <a:sym typeface="Raleway"/>
              </a:rPr>
              <a:t>)</a:t>
            </a:r>
            <a:endParaRPr>
              <a:latin typeface="Raleway"/>
              <a:ea typeface="Raleway"/>
              <a:cs typeface="Raleway"/>
              <a:sym typeface="Raleway"/>
            </a:endParaRPr>
          </a:p>
          <a:p>
            <a:pPr marL="1371600" lvl="0" indent="0" algn="l" rtl="0">
              <a:lnSpc>
                <a:spcPct val="95000"/>
              </a:lnSpc>
              <a:spcBef>
                <a:spcPts val="800"/>
              </a:spcBef>
              <a:spcAft>
                <a:spcPts val="0"/>
              </a:spcAft>
              <a:buNone/>
            </a:pPr>
            <a:endParaRPr>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15.3. от Директива 2019/790</a:t>
            </a:r>
            <a:endParaRPr sz="1800">
              <a:latin typeface="Raleway"/>
              <a:ea typeface="Raleway"/>
              <a:cs typeface="Raleway"/>
              <a:sym typeface="Raleway"/>
            </a:endParaRPr>
          </a:p>
          <a:p>
            <a:pPr marL="457200" lvl="0" indent="0" algn="l" rtl="0">
              <a:lnSpc>
                <a:spcPct val="115000"/>
              </a:lnSpc>
              <a:spcBef>
                <a:spcPts val="0"/>
              </a:spcBef>
              <a:spcAft>
                <a:spcPts val="0"/>
              </a:spcAft>
              <a:buNone/>
            </a:pPr>
            <a:endParaRPr sz="1800">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24(1)5 и 6. от ЗАПСП</a:t>
            </a:r>
            <a:endParaRPr sz="1800">
              <a:latin typeface="Raleway"/>
              <a:ea typeface="Raleway"/>
              <a:cs typeface="Raleway"/>
              <a:sym typeface="Raleway"/>
            </a:endParaRPr>
          </a:p>
          <a:p>
            <a:pPr marL="0" lvl="0" indent="0" algn="l" rtl="0">
              <a:lnSpc>
                <a:spcPct val="115000"/>
              </a:lnSpc>
              <a:spcBef>
                <a:spcPts val="0"/>
              </a:spcBef>
              <a:spcAft>
                <a:spcPts val="0"/>
              </a:spcAft>
              <a:buNone/>
            </a:pPr>
            <a:endParaRPr sz="1800">
              <a:latin typeface="Raleway"/>
              <a:ea typeface="Raleway"/>
              <a:cs typeface="Raleway"/>
              <a:sym typeface="Raleway"/>
            </a:endParaRPr>
          </a:p>
          <a:p>
            <a:pPr marL="0" lvl="0" indent="0" algn="l" rtl="0">
              <a:lnSpc>
                <a:spcPct val="115000"/>
              </a:lnSpc>
              <a:spcBef>
                <a:spcPts val="0"/>
              </a:spcBef>
              <a:spcAft>
                <a:spcPts val="0"/>
              </a:spcAft>
              <a:buNone/>
            </a:pPr>
            <a:endParaRPr sz="1800">
              <a:latin typeface="Raleway"/>
              <a:ea typeface="Raleway"/>
              <a:cs typeface="Raleway"/>
              <a:sym typeface="Raleway"/>
            </a:endParaRPr>
          </a:p>
          <a:p>
            <a:pPr marL="0" lvl="0" indent="0" algn="l" rtl="0">
              <a:spcBef>
                <a:spcPts val="0"/>
              </a:spcBef>
              <a:spcAft>
                <a:spcPts val="0"/>
              </a:spcAft>
              <a:buNone/>
            </a:pPr>
            <a:endParaRPr>
              <a:latin typeface="Lato"/>
              <a:ea typeface="Lato"/>
              <a:cs typeface="Lato"/>
              <a:sym typeface="Lato"/>
            </a:endParaRPr>
          </a:p>
        </p:txBody>
      </p:sp>
      <p:sp>
        <p:nvSpPr>
          <p:cNvPr id="501" name="Google Shape;501;p71"/>
          <p:cNvSpPr txBox="1"/>
          <p:nvPr/>
        </p:nvSpPr>
        <p:spPr>
          <a:xfrm>
            <a:off x="858325" y="1842650"/>
            <a:ext cx="30825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2100" b="1">
                <a:latin typeface="Raleway"/>
                <a:ea typeface="Raleway"/>
                <a:cs typeface="Raleway"/>
                <a:sym typeface="Raleway"/>
              </a:rPr>
              <a:t>ИНФОРМАЦИОННИ ИЗКЛЮЧЕНИЯ</a:t>
            </a:r>
            <a:endParaRPr sz="2100" b="1">
              <a:latin typeface="Raleway"/>
              <a:ea typeface="Raleway"/>
              <a:cs typeface="Raleway"/>
              <a:sym typeface="Raleway"/>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2"/>
          <p:cNvSpPr txBox="1"/>
          <p:nvPr/>
        </p:nvSpPr>
        <p:spPr>
          <a:xfrm>
            <a:off x="4699725" y="594150"/>
            <a:ext cx="4239600" cy="47571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5.3.к от Директива 2001/29</a:t>
            </a:r>
            <a:endParaRPr sz="1800">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Практика на СЕС</a:t>
            </a:r>
            <a:endParaRPr sz="1800">
              <a:latin typeface="Raleway"/>
              <a:ea typeface="Raleway"/>
              <a:cs typeface="Raleway"/>
              <a:sym typeface="Raleway"/>
            </a:endParaRPr>
          </a:p>
          <a:p>
            <a:pPr marL="1371600" lvl="2" indent="-317500" algn="l" rtl="0">
              <a:lnSpc>
                <a:spcPct val="95000"/>
              </a:lnSpc>
              <a:spcBef>
                <a:spcPts val="0"/>
              </a:spcBef>
              <a:spcAft>
                <a:spcPts val="0"/>
              </a:spcAft>
              <a:buClr>
                <a:schemeClr val="accent1"/>
              </a:buClr>
              <a:buSzPts val="1400"/>
              <a:buFont typeface="Lato"/>
              <a:buChar char="■"/>
            </a:pPr>
            <a:r>
              <a:rPr lang="en">
                <a:latin typeface="Raleway"/>
                <a:ea typeface="Raleway"/>
                <a:cs typeface="Raleway"/>
                <a:sym typeface="Raleway"/>
              </a:rPr>
              <a:t>Deckmyn </a:t>
            </a:r>
            <a:r>
              <a:rPr lang="en" b="1">
                <a:solidFill>
                  <a:srgbClr val="1E73BE"/>
                </a:solidFill>
                <a:highlight>
                  <a:schemeClr val="lt1"/>
                </a:highlight>
                <a:latin typeface="Raleway"/>
                <a:ea typeface="Raleway"/>
                <a:cs typeface="Raleway"/>
                <a:sym typeface="Raleway"/>
              </a:rPr>
              <a:t>(</a:t>
            </a:r>
            <a:r>
              <a:rPr lang="en" b="1" u="sng">
                <a:solidFill>
                  <a:schemeClr val="hlink"/>
                </a:solidFill>
                <a:highlight>
                  <a:schemeClr val="lt1"/>
                </a:highlight>
                <a:latin typeface="Raleway"/>
                <a:ea typeface="Raleway"/>
                <a:cs typeface="Raleway"/>
                <a:sym typeface="Raleway"/>
                <a:hlinkClick r:id="rId3"/>
              </a:rPr>
              <a:t>C‑201/13</a:t>
            </a:r>
            <a:r>
              <a:rPr lang="en">
                <a:latin typeface="Raleway"/>
                <a:ea typeface="Raleway"/>
                <a:cs typeface="Raleway"/>
                <a:sym typeface="Raleway"/>
              </a:rPr>
              <a:t>)</a:t>
            </a:r>
            <a:endParaRPr>
              <a:latin typeface="Raleway"/>
              <a:ea typeface="Raleway"/>
              <a:cs typeface="Raleway"/>
              <a:sym typeface="Raleway"/>
            </a:endParaRPr>
          </a:p>
          <a:p>
            <a:pPr marL="1371600" lvl="0" indent="0" algn="l" rtl="0">
              <a:lnSpc>
                <a:spcPct val="95000"/>
              </a:lnSpc>
              <a:spcBef>
                <a:spcPts val="800"/>
              </a:spcBef>
              <a:spcAft>
                <a:spcPts val="0"/>
              </a:spcAft>
              <a:buNone/>
            </a:pPr>
            <a:endParaRPr>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17.7. от Директива 2019/790</a:t>
            </a:r>
            <a:endParaRPr sz="1800">
              <a:latin typeface="Raleway"/>
              <a:ea typeface="Raleway"/>
              <a:cs typeface="Raleway"/>
              <a:sym typeface="Raleway"/>
            </a:endParaRPr>
          </a:p>
          <a:p>
            <a:pPr marL="457200" lvl="0" indent="0" algn="l" rtl="0">
              <a:lnSpc>
                <a:spcPct val="115000"/>
              </a:lnSpc>
              <a:spcBef>
                <a:spcPts val="0"/>
              </a:spcBef>
              <a:spcAft>
                <a:spcPts val="0"/>
              </a:spcAft>
              <a:buNone/>
            </a:pPr>
            <a:endParaRPr sz="1800">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24 от ЗАПСП </a:t>
            </a:r>
            <a:r>
              <a:rPr lang="en" sz="1800">
                <a:highlight>
                  <a:srgbClr val="F8C2A2"/>
                </a:highlight>
                <a:latin typeface="Raleway"/>
                <a:ea typeface="Raleway"/>
                <a:cs typeface="Raleway"/>
                <a:sym typeface="Raleway"/>
              </a:rPr>
              <a:t>не предвижда</a:t>
            </a:r>
            <a:endParaRPr sz="1800">
              <a:highlight>
                <a:srgbClr val="F8C2A2"/>
              </a:highlight>
              <a:latin typeface="Raleway"/>
              <a:ea typeface="Raleway"/>
              <a:cs typeface="Raleway"/>
              <a:sym typeface="Raleway"/>
            </a:endParaRPr>
          </a:p>
          <a:p>
            <a:pPr marL="457200" lvl="0" indent="0" algn="l" rtl="0">
              <a:lnSpc>
                <a:spcPct val="115000"/>
              </a:lnSpc>
              <a:spcBef>
                <a:spcPts val="0"/>
              </a:spcBef>
              <a:spcAft>
                <a:spcPts val="0"/>
              </a:spcAft>
              <a:buNone/>
            </a:pPr>
            <a:endParaRPr sz="1800">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Шоуто на Слави с. Господари на ефира</a:t>
            </a:r>
            <a:endParaRPr sz="1800">
              <a:latin typeface="Raleway"/>
              <a:ea typeface="Raleway"/>
              <a:cs typeface="Raleway"/>
              <a:sym typeface="Raleway"/>
            </a:endParaRPr>
          </a:p>
          <a:p>
            <a:pPr marL="457200" lvl="0" indent="0" algn="l" rtl="0">
              <a:lnSpc>
                <a:spcPct val="115000"/>
              </a:lnSpc>
              <a:spcBef>
                <a:spcPts val="0"/>
              </a:spcBef>
              <a:spcAft>
                <a:spcPts val="0"/>
              </a:spcAft>
              <a:buNone/>
            </a:pPr>
            <a:endParaRPr sz="1800">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Нов чл. 24(1)2a от предложение за ЗИД на ЗАПСП</a:t>
            </a:r>
            <a:endParaRPr sz="1800">
              <a:latin typeface="Raleway"/>
              <a:ea typeface="Raleway"/>
              <a:cs typeface="Raleway"/>
              <a:sym typeface="Raleway"/>
            </a:endParaRPr>
          </a:p>
          <a:p>
            <a:pPr marL="0" lvl="0" indent="0" algn="l" rtl="0">
              <a:lnSpc>
                <a:spcPct val="115000"/>
              </a:lnSpc>
              <a:spcBef>
                <a:spcPts val="0"/>
              </a:spcBef>
              <a:spcAft>
                <a:spcPts val="0"/>
              </a:spcAft>
              <a:buNone/>
            </a:pPr>
            <a:endParaRPr sz="1800">
              <a:latin typeface="Raleway"/>
              <a:ea typeface="Raleway"/>
              <a:cs typeface="Raleway"/>
              <a:sym typeface="Raleway"/>
            </a:endParaRPr>
          </a:p>
          <a:p>
            <a:pPr marL="0" lvl="0" indent="0" algn="l" rtl="0">
              <a:spcBef>
                <a:spcPts val="0"/>
              </a:spcBef>
              <a:spcAft>
                <a:spcPts val="0"/>
              </a:spcAft>
              <a:buNone/>
            </a:pPr>
            <a:endParaRPr>
              <a:latin typeface="Lato"/>
              <a:ea typeface="Lato"/>
              <a:cs typeface="Lato"/>
              <a:sym typeface="Lato"/>
            </a:endParaRPr>
          </a:p>
        </p:txBody>
      </p:sp>
      <p:sp>
        <p:nvSpPr>
          <p:cNvPr id="507" name="Google Shape;507;p72"/>
          <p:cNvSpPr txBox="1"/>
          <p:nvPr/>
        </p:nvSpPr>
        <p:spPr>
          <a:xfrm>
            <a:off x="858325" y="1842650"/>
            <a:ext cx="3082500" cy="1251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2100" b="1">
                <a:latin typeface="Raleway"/>
                <a:ea typeface="Raleway"/>
                <a:cs typeface="Raleway"/>
                <a:sym typeface="Raleway"/>
              </a:rPr>
              <a:t>ПАРОДИЯ, КАРИКАТУРА, ПАСТИШ</a:t>
            </a:r>
            <a:endParaRPr sz="2100" b="1">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СУБЕКТ</a:t>
            </a:r>
            <a:endParaRPr/>
          </a:p>
        </p:txBody>
      </p:sp>
      <p:sp>
        <p:nvSpPr>
          <p:cNvPr id="242" name="Google Shape;242;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25000" lnSpcReduction="20000"/>
          </a:bodyPr>
          <a:lstStyle/>
          <a:p>
            <a:pPr marL="0" lvl="0" indent="0" algn="l" rtl="0">
              <a:spcBef>
                <a:spcPts val="1700"/>
              </a:spcBef>
              <a:spcAft>
                <a:spcPts val="0"/>
              </a:spcAft>
              <a:buNone/>
            </a:pPr>
            <a:r>
              <a:rPr lang="en" sz="7000">
                <a:solidFill>
                  <a:srgbClr val="000000"/>
                </a:solidFill>
                <a:latin typeface="Raleway"/>
                <a:ea typeface="Raleway"/>
                <a:cs typeface="Raleway"/>
                <a:sym typeface="Raleway"/>
              </a:rPr>
              <a:t>Автор</a:t>
            </a:r>
            <a:endParaRPr sz="7000">
              <a:solidFill>
                <a:srgbClr val="000000"/>
              </a:solidFill>
              <a:latin typeface="Raleway"/>
              <a:ea typeface="Raleway"/>
              <a:cs typeface="Raleway"/>
              <a:sym typeface="Raleway"/>
            </a:endParaRPr>
          </a:p>
          <a:p>
            <a:pPr marL="457200" marR="0" lvl="0" indent="-339725" algn="l" rtl="0">
              <a:lnSpc>
                <a:spcPct val="115000"/>
              </a:lnSpc>
              <a:spcBef>
                <a:spcPts val="1700"/>
              </a:spcBef>
              <a:spcAft>
                <a:spcPts val="0"/>
              </a:spcAft>
              <a:buClr>
                <a:srgbClr val="000000"/>
              </a:buClr>
              <a:buSzPct val="100000"/>
              <a:buFont typeface="Raleway"/>
              <a:buChar char="●"/>
            </a:pPr>
            <a:r>
              <a:rPr lang="en" sz="7000">
                <a:solidFill>
                  <a:srgbClr val="000000"/>
                </a:solidFill>
                <a:latin typeface="Raleway"/>
                <a:ea typeface="Raleway"/>
                <a:cs typeface="Raleway"/>
                <a:sym typeface="Raleway"/>
              </a:rPr>
              <a:t>физическо лице</a:t>
            </a:r>
            <a:endParaRPr sz="7000">
              <a:solidFill>
                <a:srgbClr val="000000"/>
              </a:solidFill>
              <a:latin typeface="Raleway"/>
              <a:ea typeface="Raleway"/>
              <a:cs typeface="Raleway"/>
              <a:sym typeface="Raleway"/>
            </a:endParaRPr>
          </a:p>
          <a:p>
            <a:pPr marL="457200" marR="0" lvl="0" indent="-339725" algn="l" rtl="0">
              <a:lnSpc>
                <a:spcPct val="115000"/>
              </a:lnSpc>
              <a:spcBef>
                <a:spcPts val="0"/>
              </a:spcBef>
              <a:spcAft>
                <a:spcPts val="0"/>
              </a:spcAft>
              <a:buClr>
                <a:srgbClr val="000000"/>
              </a:buClr>
              <a:buSzPct val="100000"/>
              <a:buFont typeface="Raleway"/>
              <a:buChar char="●"/>
            </a:pPr>
            <a:r>
              <a:rPr lang="en" sz="7000">
                <a:solidFill>
                  <a:srgbClr val="000000"/>
                </a:solidFill>
                <a:latin typeface="Raleway"/>
                <a:ea typeface="Raleway"/>
                <a:cs typeface="Raleway"/>
                <a:sym typeface="Raleway"/>
              </a:rPr>
              <a:t>презумпция за авторство</a:t>
            </a:r>
            <a:endParaRPr sz="7000">
              <a:solidFill>
                <a:srgbClr val="000000"/>
              </a:solidFill>
              <a:latin typeface="Raleway"/>
              <a:ea typeface="Raleway"/>
              <a:cs typeface="Raleway"/>
              <a:sym typeface="Raleway"/>
            </a:endParaRPr>
          </a:p>
          <a:p>
            <a:pPr marL="457200" marR="0" lvl="0" indent="-339725" algn="l" rtl="0">
              <a:lnSpc>
                <a:spcPct val="115000"/>
              </a:lnSpc>
              <a:spcBef>
                <a:spcPts val="0"/>
              </a:spcBef>
              <a:spcAft>
                <a:spcPts val="0"/>
              </a:spcAft>
              <a:buClr>
                <a:srgbClr val="000000"/>
              </a:buClr>
              <a:buSzPct val="100000"/>
              <a:buFont typeface="Raleway"/>
              <a:buChar char="●"/>
            </a:pPr>
            <a:r>
              <a:rPr lang="en" sz="7000">
                <a:solidFill>
                  <a:srgbClr val="000000"/>
                </a:solidFill>
                <a:latin typeface="Raleway"/>
                <a:ea typeface="Raleway"/>
                <a:cs typeface="Raleway"/>
                <a:sym typeface="Raleway"/>
              </a:rPr>
              <a:t>псевдоним или анонимно</a:t>
            </a:r>
            <a:endParaRPr sz="7000">
              <a:solidFill>
                <a:srgbClr val="000000"/>
              </a:solidFill>
              <a:latin typeface="Raleway"/>
              <a:ea typeface="Raleway"/>
              <a:cs typeface="Raleway"/>
              <a:sym typeface="Raleway"/>
            </a:endParaRPr>
          </a:p>
          <a:p>
            <a:pPr marL="457200" marR="0" lvl="0" indent="-339725" algn="l" rtl="0">
              <a:lnSpc>
                <a:spcPct val="115000"/>
              </a:lnSpc>
              <a:spcBef>
                <a:spcPts val="0"/>
              </a:spcBef>
              <a:spcAft>
                <a:spcPts val="0"/>
              </a:spcAft>
              <a:buClr>
                <a:srgbClr val="000000"/>
              </a:buClr>
              <a:buSzPct val="100000"/>
              <a:buFont typeface="Raleway"/>
              <a:buChar char="●"/>
            </a:pPr>
            <a:r>
              <a:rPr lang="en" sz="7000">
                <a:solidFill>
                  <a:srgbClr val="000000"/>
                </a:solidFill>
                <a:latin typeface="Raleway"/>
                <a:ea typeface="Raleway"/>
                <a:cs typeface="Raleway"/>
                <a:sym typeface="Raleway"/>
              </a:rPr>
              <a:t>наследниците на автора/ Министерство на културата</a:t>
            </a:r>
            <a:endParaRPr sz="7000">
              <a:solidFill>
                <a:srgbClr val="000000"/>
              </a:solidFill>
              <a:latin typeface="Raleway"/>
              <a:ea typeface="Raleway"/>
              <a:cs typeface="Raleway"/>
              <a:sym typeface="Raleway"/>
            </a:endParaRPr>
          </a:p>
          <a:p>
            <a:pPr marL="457200" marR="0" lvl="0" indent="-339725" algn="l" rtl="0">
              <a:lnSpc>
                <a:spcPct val="115000"/>
              </a:lnSpc>
              <a:spcBef>
                <a:spcPts val="0"/>
              </a:spcBef>
              <a:spcAft>
                <a:spcPts val="0"/>
              </a:spcAft>
              <a:buClr>
                <a:srgbClr val="000000"/>
              </a:buClr>
              <a:buSzPct val="100000"/>
              <a:buFont typeface="Raleway"/>
              <a:buChar char="●"/>
            </a:pPr>
            <a:r>
              <a:rPr lang="en" sz="7000">
                <a:solidFill>
                  <a:srgbClr val="000000"/>
                </a:solidFill>
                <a:latin typeface="Raleway"/>
                <a:ea typeface="Raleway"/>
                <a:cs typeface="Raleway"/>
                <a:sym typeface="Raleway"/>
              </a:rPr>
              <a:t>съавторство</a:t>
            </a:r>
            <a:endParaRPr sz="7000">
              <a:solidFill>
                <a:srgbClr val="000000"/>
              </a:solidFill>
              <a:latin typeface="Raleway"/>
              <a:ea typeface="Raleway"/>
              <a:cs typeface="Raleway"/>
              <a:sym typeface="Raleway"/>
            </a:endParaRPr>
          </a:p>
          <a:p>
            <a:pPr marL="0" lvl="0" indent="0" algn="l" rtl="0">
              <a:spcBef>
                <a:spcPts val="0"/>
              </a:spcBef>
              <a:spcAft>
                <a:spcPts val="0"/>
              </a:spcAft>
              <a:buNone/>
            </a:pPr>
            <a:endParaRPr/>
          </a:p>
          <a:p>
            <a:pPr marL="0" lvl="0" indent="0" algn="l" rtl="0">
              <a:spcBef>
                <a:spcPts val="1200"/>
              </a:spcBef>
              <a:spcAft>
                <a:spcPts val="0"/>
              </a:spcAft>
              <a:buNone/>
            </a:pPr>
            <a:endParaRPr sz="4400" b="1">
              <a:solidFill>
                <a:srgbClr val="000000"/>
              </a:solidFill>
              <a:latin typeface="Raleway"/>
              <a:ea typeface="Raleway"/>
              <a:cs typeface="Raleway"/>
              <a:sym typeface="Raleway"/>
            </a:endParaRPr>
          </a:p>
          <a:p>
            <a:pPr marL="0" lvl="0" indent="0" algn="l" rtl="0">
              <a:spcBef>
                <a:spcPts val="0"/>
              </a:spcBef>
              <a:spcAft>
                <a:spcPts val="1200"/>
              </a:spcAft>
              <a:buNone/>
            </a:pPr>
            <a:endParaRPr>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fade">
                                      <p:cBhvr>
                                        <p:cTn id="7" dur="1000"/>
                                        <p:tgtEl>
                                          <p:spTgt spid="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
                                            <p:txEl>
                                              <p:pRg st="1" end="1"/>
                                            </p:txEl>
                                          </p:spTgt>
                                        </p:tgtEl>
                                        <p:attrNameLst>
                                          <p:attrName>style.visibility</p:attrName>
                                        </p:attrNameLst>
                                      </p:cBhvr>
                                      <p:to>
                                        <p:strVal val="visible"/>
                                      </p:to>
                                    </p:set>
                                    <p:animEffect transition="in" filter="fade">
                                      <p:cBhvr>
                                        <p:cTn id="12" dur="1000"/>
                                        <p:tgtEl>
                                          <p:spTgt spid="2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
                                            <p:txEl>
                                              <p:pRg st="2" end="2"/>
                                            </p:txEl>
                                          </p:spTgt>
                                        </p:tgtEl>
                                        <p:attrNameLst>
                                          <p:attrName>style.visibility</p:attrName>
                                        </p:attrNameLst>
                                      </p:cBhvr>
                                      <p:to>
                                        <p:strVal val="visible"/>
                                      </p:to>
                                    </p:set>
                                    <p:animEffect transition="in" filter="fade">
                                      <p:cBhvr>
                                        <p:cTn id="17" dur="1000"/>
                                        <p:tgtEl>
                                          <p:spTgt spid="2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2">
                                            <p:txEl>
                                              <p:pRg st="3" end="3"/>
                                            </p:txEl>
                                          </p:spTgt>
                                        </p:tgtEl>
                                        <p:attrNameLst>
                                          <p:attrName>style.visibility</p:attrName>
                                        </p:attrNameLst>
                                      </p:cBhvr>
                                      <p:to>
                                        <p:strVal val="visible"/>
                                      </p:to>
                                    </p:set>
                                    <p:animEffect transition="in" filter="fade">
                                      <p:cBhvr>
                                        <p:cTn id="22" dur="1000"/>
                                        <p:tgtEl>
                                          <p:spTgt spid="2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2">
                                            <p:txEl>
                                              <p:pRg st="4" end="4"/>
                                            </p:txEl>
                                          </p:spTgt>
                                        </p:tgtEl>
                                        <p:attrNameLst>
                                          <p:attrName>style.visibility</p:attrName>
                                        </p:attrNameLst>
                                      </p:cBhvr>
                                      <p:to>
                                        <p:strVal val="visible"/>
                                      </p:to>
                                    </p:set>
                                    <p:animEffect transition="in" filter="fade">
                                      <p:cBhvr>
                                        <p:cTn id="27" dur="1000"/>
                                        <p:tgtEl>
                                          <p:spTgt spid="2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2">
                                            <p:txEl>
                                              <p:pRg st="5" end="5"/>
                                            </p:txEl>
                                          </p:spTgt>
                                        </p:tgtEl>
                                        <p:attrNameLst>
                                          <p:attrName>style.visibility</p:attrName>
                                        </p:attrNameLst>
                                      </p:cBhvr>
                                      <p:to>
                                        <p:strVal val="visible"/>
                                      </p:to>
                                    </p:set>
                                    <p:animEffect transition="in" filter="fade">
                                      <p:cBhvr>
                                        <p:cTn id="32" dur="1000"/>
                                        <p:tgtEl>
                                          <p:spTgt spid="2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2">
                                            <p:txEl>
                                              <p:pRg st="6" end="6"/>
                                            </p:txEl>
                                          </p:spTgt>
                                        </p:tgtEl>
                                        <p:attrNameLst>
                                          <p:attrName>style.visibility</p:attrName>
                                        </p:attrNameLst>
                                      </p:cBhvr>
                                      <p:to>
                                        <p:strVal val="visible"/>
                                      </p:to>
                                    </p:set>
                                    <p:animEffect transition="in" filter="fade">
                                      <p:cBhvr>
                                        <p:cTn id="37" dur="1000"/>
                                        <p:tgtEl>
                                          <p:spTgt spid="2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2">
                                            <p:txEl>
                                              <p:pRg st="7" end="7"/>
                                            </p:txEl>
                                          </p:spTgt>
                                        </p:tgtEl>
                                        <p:attrNameLst>
                                          <p:attrName>style.visibility</p:attrName>
                                        </p:attrNameLst>
                                      </p:cBhvr>
                                      <p:to>
                                        <p:strVal val="visible"/>
                                      </p:to>
                                    </p:set>
                                    <p:animEffect transition="in" filter="fade">
                                      <p:cBhvr>
                                        <p:cTn id="42" dur="1000"/>
                                        <p:tgtEl>
                                          <p:spTgt spid="24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2">
                                            <p:txEl>
                                              <p:pRg st="8" end="8"/>
                                            </p:txEl>
                                          </p:spTgt>
                                        </p:tgtEl>
                                        <p:attrNameLst>
                                          <p:attrName>style.visibility</p:attrName>
                                        </p:attrNameLst>
                                      </p:cBhvr>
                                      <p:to>
                                        <p:strVal val="visible"/>
                                      </p:to>
                                    </p:set>
                                    <p:animEffect transition="in" filter="fade">
                                      <p:cBhvr>
                                        <p:cTn id="47" dur="1000"/>
                                        <p:tgtEl>
                                          <p:spTgt spid="24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2">
                                            <p:txEl>
                                              <p:pRg st="0" end="0"/>
                                            </p:txEl>
                                          </p:spTgt>
                                        </p:tgtEl>
                                        <p:attrNameLst>
                                          <p:attrName>style.visibility</p:attrName>
                                        </p:attrNameLst>
                                      </p:cBhvr>
                                      <p:to>
                                        <p:strVal val="visible"/>
                                      </p:to>
                                    </p:set>
                                    <p:animEffect transition="in" filter="fade">
                                      <p:cBhvr>
                                        <p:cTn id="52" dur="1000"/>
                                        <p:tgtEl>
                                          <p:spTgt spid="242">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42">
                                            <p:txEl>
                                              <p:pRg st="1" end="1"/>
                                            </p:txEl>
                                          </p:spTgt>
                                        </p:tgtEl>
                                        <p:attrNameLst>
                                          <p:attrName>style.visibility</p:attrName>
                                        </p:attrNameLst>
                                      </p:cBhvr>
                                      <p:to>
                                        <p:strVal val="visible"/>
                                      </p:to>
                                    </p:set>
                                    <p:animEffect transition="in" filter="fade">
                                      <p:cBhvr>
                                        <p:cTn id="57" dur="1000"/>
                                        <p:tgtEl>
                                          <p:spTgt spid="242">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2">
                                            <p:txEl>
                                              <p:pRg st="2" end="2"/>
                                            </p:txEl>
                                          </p:spTgt>
                                        </p:tgtEl>
                                        <p:attrNameLst>
                                          <p:attrName>style.visibility</p:attrName>
                                        </p:attrNameLst>
                                      </p:cBhvr>
                                      <p:to>
                                        <p:strVal val="visible"/>
                                      </p:to>
                                    </p:set>
                                    <p:animEffect transition="in" filter="fade">
                                      <p:cBhvr>
                                        <p:cTn id="62" dur="1000"/>
                                        <p:tgtEl>
                                          <p:spTgt spid="242">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2">
                                            <p:txEl>
                                              <p:pRg st="3" end="3"/>
                                            </p:txEl>
                                          </p:spTgt>
                                        </p:tgtEl>
                                        <p:attrNameLst>
                                          <p:attrName>style.visibility</p:attrName>
                                        </p:attrNameLst>
                                      </p:cBhvr>
                                      <p:to>
                                        <p:strVal val="visible"/>
                                      </p:to>
                                    </p:set>
                                    <p:animEffect transition="in" filter="fade">
                                      <p:cBhvr>
                                        <p:cTn id="67" dur="1000"/>
                                        <p:tgtEl>
                                          <p:spTgt spid="242">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42">
                                            <p:txEl>
                                              <p:pRg st="4" end="4"/>
                                            </p:txEl>
                                          </p:spTgt>
                                        </p:tgtEl>
                                        <p:attrNameLst>
                                          <p:attrName>style.visibility</p:attrName>
                                        </p:attrNameLst>
                                      </p:cBhvr>
                                      <p:to>
                                        <p:strVal val="visible"/>
                                      </p:to>
                                    </p:set>
                                    <p:animEffect transition="in" filter="fade">
                                      <p:cBhvr>
                                        <p:cTn id="72" dur="1000"/>
                                        <p:tgtEl>
                                          <p:spTgt spid="242">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42">
                                            <p:txEl>
                                              <p:pRg st="5" end="5"/>
                                            </p:txEl>
                                          </p:spTgt>
                                        </p:tgtEl>
                                        <p:attrNameLst>
                                          <p:attrName>style.visibility</p:attrName>
                                        </p:attrNameLst>
                                      </p:cBhvr>
                                      <p:to>
                                        <p:strVal val="visible"/>
                                      </p:to>
                                    </p:set>
                                    <p:animEffect transition="in" filter="fade">
                                      <p:cBhvr>
                                        <p:cTn id="77" dur="1000"/>
                                        <p:tgtEl>
                                          <p:spTgt spid="242">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42">
                                            <p:txEl>
                                              <p:pRg st="6" end="6"/>
                                            </p:txEl>
                                          </p:spTgt>
                                        </p:tgtEl>
                                        <p:attrNameLst>
                                          <p:attrName>style.visibility</p:attrName>
                                        </p:attrNameLst>
                                      </p:cBhvr>
                                      <p:to>
                                        <p:strVal val="visible"/>
                                      </p:to>
                                    </p:set>
                                    <p:animEffect transition="in" filter="fade">
                                      <p:cBhvr>
                                        <p:cTn id="82" dur="1000"/>
                                        <p:tgtEl>
                                          <p:spTgt spid="242">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42">
                                            <p:txEl>
                                              <p:pRg st="7" end="7"/>
                                            </p:txEl>
                                          </p:spTgt>
                                        </p:tgtEl>
                                        <p:attrNameLst>
                                          <p:attrName>style.visibility</p:attrName>
                                        </p:attrNameLst>
                                      </p:cBhvr>
                                      <p:to>
                                        <p:strVal val="visible"/>
                                      </p:to>
                                    </p:set>
                                    <p:animEffect transition="in" filter="fade">
                                      <p:cBhvr>
                                        <p:cTn id="87" dur="1000"/>
                                        <p:tgtEl>
                                          <p:spTgt spid="242">
                                            <p:txEl>
                                              <p:pRg st="7" end="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42">
                                            <p:txEl>
                                              <p:pRg st="8" end="8"/>
                                            </p:txEl>
                                          </p:spTgt>
                                        </p:tgtEl>
                                        <p:attrNameLst>
                                          <p:attrName>style.visibility</p:attrName>
                                        </p:attrNameLst>
                                      </p:cBhvr>
                                      <p:to>
                                        <p:strVal val="visible"/>
                                      </p:to>
                                    </p:set>
                                    <p:animEffect transition="in" filter="fade">
                                      <p:cBhvr>
                                        <p:cTn id="92" dur="1000"/>
                                        <p:tgtEl>
                                          <p:spTgt spid="242">
                                            <p:txEl>
                                              <p:pRg st="8" end="8"/>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42">
                                            <p:txEl>
                                              <p:pRg st="0" end="0"/>
                                            </p:txEl>
                                          </p:spTgt>
                                        </p:tgtEl>
                                        <p:attrNameLst>
                                          <p:attrName>style.visibility</p:attrName>
                                        </p:attrNameLst>
                                      </p:cBhvr>
                                      <p:to>
                                        <p:strVal val="visible"/>
                                      </p:to>
                                    </p:set>
                                    <p:animEffect transition="in" filter="fade">
                                      <p:cBhvr>
                                        <p:cTn id="97" dur="1000"/>
                                        <p:tgtEl>
                                          <p:spTgt spid="242">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42">
                                            <p:txEl>
                                              <p:pRg st="1" end="1"/>
                                            </p:txEl>
                                          </p:spTgt>
                                        </p:tgtEl>
                                        <p:attrNameLst>
                                          <p:attrName>style.visibility</p:attrName>
                                        </p:attrNameLst>
                                      </p:cBhvr>
                                      <p:to>
                                        <p:strVal val="visible"/>
                                      </p:to>
                                    </p:set>
                                    <p:animEffect transition="in" filter="fade">
                                      <p:cBhvr>
                                        <p:cTn id="102" dur="1000"/>
                                        <p:tgtEl>
                                          <p:spTgt spid="242">
                                            <p:txEl>
                                              <p:pRg st="1" end="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2">
                                            <p:txEl>
                                              <p:pRg st="2" end="2"/>
                                            </p:txEl>
                                          </p:spTgt>
                                        </p:tgtEl>
                                        <p:attrNameLst>
                                          <p:attrName>style.visibility</p:attrName>
                                        </p:attrNameLst>
                                      </p:cBhvr>
                                      <p:to>
                                        <p:strVal val="visible"/>
                                      </p:to>
                                    </p:set>
                                    <p:animEffect transition="in" filter="fade">
                                      <p:cBhvr>
                                        <p:cTn id="107" dur="1000"/>
                                        <p:tgtEl>
                                          <p:spTgt spid="242">
                                            <p:txEl>
                                              <p:pRg st="2" end="2"/>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42">
                                            <p:txEl>
                                              <p:pRg st="3" end="3"/>
                                            </p:txEl>
                                          </p:spTgt>
                                        </p:tgtEl>
                                        <p:attrNameLst>
                                          <p:attrName>style.visibility</p:attrName>
                                        </p:attrNameLst>
                                      </p:cBhvr>
                                      <p:to>
                                        <p:strVal val="visible"/>
                                      </p:to>
                                    </p:set>
                                    <p:animEffect transition="in" filter="fade">
                                      <p:cBhvr>
                                        <p:cTn id="112" dur="1000"/>
                                        <p:tgtEl>
                                          <p:spTgt spid="242">
                                            <p:txEl>
                                              <p:pRg st="3" end="3"/>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42">
                                            <p:txEl>
                                              <p:pRg st="4" end="4"/>
                                            </p:txEl>
                                          </p:spTgt>
                                        </p:tgtEl>
                                        <p:attrNameLst>
                                          <p:attrName>style.visibility</p:attrName>
                                        </p:attrNameLst>
                                      </p:cBhvr>
                                      <p:to>
                                        <p:strVal val="visible"/>
                                      </p:to>
                                    </p:set>
                                    <p:animEffect transition="in" filter="fade">
                                      <p:cBhvr>
                                        <p:cTn id="117" dur="1000"/>
                                        <p:tgtEl>
                                          <p:spTgt spid="242">
                                            <p:txEl>
                                              <p:pRg st="4" end="4"/>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42">
                                            <p:txEl>
                                              <p:pRg st="5" end="5"/>
                                            </p:txEl>
                                          </p:spTgt>
                                        </p:tgtEl>
                                        <p:attrNameLst>
                                          <p:attrName>style.visibility</p:attrName>
                                        </p:attrNameLst>
                                      </p:cBhvr>
                                      <p:to>
                                        <p:strVal val="visible"/>
                                      </p:to>
                                    </p:set>
                                    <p:animEffect transition="in" filter="fade">
                                      <p:cBhvr>
                                        <p:cTn id="122" dur="1000"/>
                                        <p:tgtEl>
                                          <p:spTgt spid="242">
                                            <p:txEl>
                                              <p:pRg st="5" end="5"/>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42">
                                            <p:txEl>
                                              <p:pRg st="6" end="6"/>
                                            </p:txEl>
                                          </p:spTgt>
                                        </p:tgtEl>
                                        <p:attrNameLst>
                                          <p:attrName>style.visibility</p:attrName>
                                        </p:attrNameLst>
                                      </p:cBhvr>
                                      <p:to>
                                        <p:strVal val="visible"/>
                                      </p:to>
                                    </p:set>
                                    <p:animEffect transition="in" filter="fade">
                                      <p:cBhvr>
                                        <p:cTn id="127" dur="1000"/>
                                        <p:tgtEl>
                                          <p:spTgt spid="242">
                                            <p:txEl>
                                              <p:pRg st="6" end="6"/>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42">
                                            <p:txEl>
                                              <p:pRg st="7" end="7"/>
                                            </p:txEl>
                                          </p:spTgt>
                                        </p:tgtEl>
                                        <p:attrNameLst>
                                          <p:attrName>style.visibility</p:attrName>
                                        </p:attrNameLst>
                                      </p:cBhvr>
                                      <p:to>
                                        <p:strVal val="visible"/>
                                      </p:to>
                                    </p:set>
                                    <p:animEffect transition="in" filter="fade">
                                      <p:cBhvr>
                                        <p:cTn id="132" dur="1000"/>
                                        <p:tgtEl>
                                          <p:spTgt spid="242">
                                            <p:txEl>
                                              <p:pRg st="7" end="7"/>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42">
                                            <p:txEl>
                                              <p:pRg st="8" end="8"/>
                                            </p:txEl>
                                          </p:spTgt>
                                        </p:tgtEl>
                                        <p:attrNameLst>
                                          <p:attrName>style.visibility</p:attrName>
                                        </p:attrNameLst>
                                      </p:cBhvr>
                                      <p:to>
                                        <p:strVal val="visible"/>
                                      </p:to>
                                    </p:set>
                                    <p:animEffect transition="in" filter="fade">
                                      <p:cBhvr>
                                        <p:cTn id="137" dur="1000"/>
                                        <p:tgtEl>
                                          <p:spTgt spid="2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3"/>
          <p:cNvSpPr txBox="1"/>
          <p:nvPr/>
        </p:nvSpPr>
        <p:spPr>
          <a:xfrm>
            <a:off x="4721625" y="1091475"/>
            <a:ext cx="4239600" cy="45417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5.3.а от Директива 2001/29</a:t>
            </a:r>
            <a:endParaRPr sz="1800">
              <a:latin typeface="Raleway"/>
              <a:ea typeface="Raleway"/>
              <a:cs typeface="Raleway"/>
              <a:sym typeface="Raleway"/>
            </a:endParaRPr>
          </a:p>
          <a:p>
            <a:pPr marL="1371600" lvl="0" indent="0" algn="l" rtl="0">
              <a:lnSpc>
                <a:spcPct val="95000"/>
              </a:lnSpc>
              <a:spcBef>
                <a:spcPts val="800"/>
              </a:spcBef>
              <a:spcAft>
                <a:spcPts val="0"/>
              </a:spcAft>
              <a:buNone/>
            </a:pPr>
            <a:endParaRPr>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3, 4, 5. от Директива 2019/790</a:t>
            </a:r>
            <a:endParaRPr sz="1800">
              <a:latin typeface="Raleway"/>
              <a:ea typeface="Raleway"/>
              <a:cs typeface="Raleway"/>
              <a:sym typeface="Raleway"/>
            </a:endParaRPr>
          </a:p>
          <a:p>
            <a:pPr marL="457200" lvl="0" indent="0" algn="l" rtl="0">
              <a:lnSpc>
                <a:spcPct val="115000"/>
              </a:lnSpc>
              <a:spcBef>
                <a:spcPts val="0"/>
              </a:spcBef>
              <a:spcAft>
                <a:spcPts val="0"/>
              </a:spcAft>
              <a:buNone/>
            </a:pPr>
            <a:endParaRPr sz="1800">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Чл. 24(1)3 от ЗАПСП</a:t>
            </a:r>
            <a:endParaRPr sz="1800">
              <a:latin typeface="Raleway"/>
              <a:ea typeface="Raleway"/>
              <a:cs typeface="Raleway"/>
              <a:sym typeface="Raleway"/>
            </a:endParaRPr>
          </a:p>
          <a:p>
            <a:pPr marL="457200" lvl="0" indent="0" algn="l" rtl="0">
              <a:lnSpc>
                <a:spcPct val="115000"/>
              </a:lnSpc>
              <a:spcBef>
                <a:spcPts val="0"/>
              </a:spcBef>
              <a:spcAft>
                <a:spcPts val="0"/>
              </a:spcAft>
              <a:buNone/>
            </a:pPr>
            <a:endParaRPr sz="1800">
              <a:latin typeface="Raleway"/>
              <a:ea typeface="Raleway"/>
              <a:cs typeface="Raleway"/>
              <a:sym typeface="Raleway"/>
            </a:endParaRPr>
          </a:p>
          <a:p>
            <a:pPr marL="457200" lvl="0" indent="-342900" algn="l" rtl="0">
              <a:lnSpc>
                <a:spcPct val="115000"/>
              </a:lnSpc>
              <a:spcBef>
                <a:spcPts val="0"/>
              </a:spcBef>
              <a:spcAft>
                <a:spcPts val="0"/>
              </a:spcAft>
              <a:buClr>
                <a:schemeClr val="accent1"/>
              </a:buClr>
              <a:buSzPts val="1800"/>
              <a:buFont typeface="Raleway"/>
              <a:buChar char="●"/>
            </a:pPr>
            <a:r>
              <a:rPr lang="en" sz="1800">
                <a:latin typeface="Raleway"/>
                <a:ea typeface="Raleway"/>
                <a:cs typeface="Raleway"/>
                <a:sym typeface="Raleway"/>
              </a:rPr>
              <a:t>Нови чл. 26з (цифрово обучение), както и 26е и 26ж (TDM) от предложение за ЗИД на ЗАПСП</a:t>
            </a:r>
            <a:endParaRPr sz="1800">
              <a:latin typeface="Raleway"/>
              <a:ea typeface="Raleway"/>
              <a:cs typeface="Raleway"/>
              <a:sym typeface="Raleway"/>
            </a:endParaRPr>
          </a:p>
          <a:p>
            <a:pPr marL="0" lvl="0" indent="0" algn="l" rtl="0">
              <a:lnSpc>
                <a:spcPct val="115000"/>
              </a:lnSpc>
              <a:spcBef>
                <a:spcPts val="0"/>
              </a:spcBef>
              <a:spcAft>
                <a:spcPts val="0"/>
              </a:spcAft>
              <a:buNone/>
            </a:pPr>
            <a:endParaRPr sz="1800">
              <a:latin typeface="Raleway"/>
              <a:ea typeface="Raleway"/>
              <a:cs typeface="Raleway"/>
              <a:sym typeface="Raleway"/>
            </a:endParaRPr>
          </a:p>
          <a:p>
            <a:pPr marL="0" lvl="0" indent="0" algn="l" rtl="0">
              <a:lnSpc>
                <a:spcPct val="115000"/>
              </a:lnSpc>
              <a:spcBef>
                <a:spcPts val="0"/>
              </a:spcBef>
              <a:spcAft>
                <a:spcPts val="0"/>
              </a:spcAft>
              <a:buNone/>
            </a:pPr>
            <a:endParaRPr sz="1800">
              <a:latin typeface="Raleway"/>
              <a:ea typeface="Raleway"/>
              <a:cs typeface="Raleway"/>
              <a:sym typeface="Raleway"/>
            </a:endParaRPr>
          </a:p>
          <a:p>
            <a:pPr marL="0" lvl="0" indent="0" algn="l" rtl="0">
              <a:spcBef>
                <a:spcPts val="0"/>
              </a:spcBef>
              <a:spcAft>
                <a:spcPts val="0"/>
              </a:spcAft>
              <a:buNone/>
            </a:pPr>
            <a:endParaRPr>
              <a:latin typeface="Lato"/>
              <a:ea typeface="Lato"/>
              <a:cs typeface="Lato"/>
              <a:sym typeface="Lato"/>
            </a:endParaRPr>
          </a:p>
        </p:txBody>
      </p:sp>
      <p:sp>
        <p:nvSpPr>
          <p:cNvPr id="513" name="Google Shape;513;p73"/>
          <p:cNvSpPr txBox="1"/>
          <p:nvPr/>
        </p:nvSpPr>
        <p:spPr>
          <a:xfrm>
            <a:off x="858325" y="1842650"/>
            <a:ext cx="3082500" cy="1623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2100" b="1">
                <a:latin typeface="Raleway"/>
                <a:ea typeface="Raleway"/>
                <a:cs typeface="Raleway"/>
                <a:sym typeface="Raleway"/>
              </a:rPr>
              <a:t>ОБРАЗОВАНИЕ, </a:t>
            </a:r>
            <a:endParaRPr sz="2100" b="1">
              <a:latin typeface="Raleway"/>
              <a:ea typeface="Raleway"/>
              <a:cs typeface="Raleway"/>
              <a:sym typeface="Raleway"/>
            </a:endParaRPr>
          </a:p>
          <a:p>
            <a:pPr marL="0" marR="0" lvl="0" indent="0" algn="l" rtl="0">
              <a:lnSpc>
                <a:spcPct val="115000"/>
              </a:lnSpc>
              <a:spcBef>
                <a:spcPts val="0"/>
              </a:spcBef>
              <a:spcAft>
                <a:spcPts val="0"/>
              </a:spcAft>
              <a:buNone/>
            </a:pPr>
            <a:r>
              <a:rPr lang="en" sz="2100" b="1">
                <a:latin typeface="Raleway"/>
                <a:ea typeface="Raleway"/>
                <a:cs typeface="Raleway"/>
                <a:sym typeface="Raleway"/>
              </a:rPr>
              <a:t>НАУЧНИ ИЗСЛЕДВАНИЯ,</a:t>
            </a:r>
            <a:endParaRPr sz="2100" b="1">
              <a:latin typeface="Raleway"/>
              <a:ea typeface="Raleway"/>
              <a:cs typeface="Raleway"/>
              <a:sym typeface="Raleway"/>
            </a:endParaRPr>
          </a:p>
          <a:p>
            <a:pPr marL="0" marR="0" lvl="0" indent="0" algn="l" rtl="0">
              <a:lnSpc>
                <a:spcPct val="115000"/>
              </a:lnSpc>
              <a:spcBef>
                <a:spcPts val="0"/>
              </a:spcBef>
              <a:spcAft>
                <a:spcPts val="0"/>
              </a:spcAft>
              <a:buNone/>
            </a:pPr>
            <a:r>
              <a:rPr lang="en" sz="2100" b="1">
                <a:latin typeface="Raleway"/>
                <a:ea typeface="Raleway"/>
                <a:cs typeface="Raleway"/>
                <a:sym typeface="Raleway"/>
              </a:rPr>
              <a:t>TDM</a:t>
            </a:r>
            <a:endParaRPr sz="2100" b="1">
              <a:latin typeface="Raleway"/>
              <a:ea typeface="Raleway"/>
              <a:cs typeface="Raleway"/>
              <a:sym typeface="Raleway"/>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74"/>
          <p:cNvPicPr preferRelativeResize="0"/>
          <p:nvPr/>
        </p:nvPicPr>
        <p:blipFill>
          <a:blip r:embed="rId3">
            <a:alphaModFix/>
          </a:blip>
          <a:stretch>
            <a:fillRect/>
          </a:stretch>
        </p:blipFill>
        <p:spPr>
          <a:xfrm>
            <a:off x="0" y="-892883"/>
            <a:ext cx="9144003" cy="6098982"/>
          </a:xfrm>
          <a:prstGeom prst="rect">
            <a:avLst/>
          </a:prstGeom>
          <a:noFill/>
          <a:ln>
            <a:noFill/>
          </a:ln>
        </p:spPr>
      </p:pic>
      <p:sp>
        <p:nvSpPr>
          <p:cNvPr id="519" name="Google Shape;519;p74"/>
          <p:cNvSpPr txBox="1"/>
          <p:nvPr/>
        </p:nvSpPr>
        <p:spPr>
          <a:xfrm>
            <a:off x="2877725" y="4713500"/>
            <a:ext cx="2670900" cy="74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solidFill>
                  <a:schemeClr val="lt1"/>
                </a:solidFill>
                <a:latin typeface="Raleway"/>
                <a:ea typeface="Raleway"/>
                <a:cs typeface="Raleway"/>
                <a:sym typeface="Raleway"/>
              </a:rPr>
              <a:t>Photo</a:t>
            </a:r>
            <a:r>
              <a:rPr lang="en" sz="1000">
                <a:solidFill>
                  <a:schemeClr val="lt1"/>
                </a:solidFill>
              </a:rPr>
              <a:t> by </a:t>
            </a:r>
            <a:r>
              <a:rPr lang="en" sz="1000" u="sng">
                <a:solidFill>
                  <a:schemeClr val="lt1"/>
                </a:solidFill>
                <a:hlinkClick r:id="rId4">
                  <a:extLst>
                    <a:ext uri="{A12FA001-AC4F-418D-AE19-62706E023703}">
                      <ahyp:hlinkClr xmlns:ahyp="http://schemas.microsoft.com/office/drawing/2018/hyperlinkcolor" val="tx"/>
                    </a:ext>
                  </a:extLst>
                </a:hlinkClick>
              </a:rPr>
              <a:t>Towfiqu barbhuiya</a:t>
            </a:r>
            <a:r>
              <a:rPr lang="en" sz="1000">
                <a:solidFill>
                  <a:schemeClr val="lt1"/>
                </a:solidFill>
              </a:rPr>
              <a:t> on </a:t>
            </a:r>
            <a:r>
              <a:rPr lang="en" sz="1000" u="sng">
                <a:solidFill>
                  <a:schemeClr val="lt1"/>
                </a:solidFill>
                <a:hlinkClick r:id="rId5">
                  <a:extLst>
                    <a:ext uri="{A12FA001-AC4F-418D-AE19-62706E023703}">
                      <ahyp:hlinkClr xmlns:ahyp="http://schemas.microsoft.com/office/drawing/2018/hyperlinkcolor" val="tx"/>
                    </a:ext>
                  </a:extLst>
                </a:hlinkClick>
              </a:rPr>
              <a:t>Unsplash</a:t>
            </a:r>
            <a:endParaRPr sz="1000" u="sng">
              <a:solidFill>
                <a:schemeClr val="lt1"/>
              </a:solidFill>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b="1">
              <a:latin typeface="Lato"/>
              <a:ea typeface="Lato"/>
              <a:cs typeface="Lato"/>
              <a:sym typeface="Lato"/>
            </a:endParaRPr>
          </a:p>
        </p:txBody>
      </p:sp>
      <p:sp>
        <p:nvSpPr>
          <p:cNvPr id="520" name="Google Shape;520;p74"/>
          <p:cNvSpPr txBox="1"/>
          <p:nvPr/>
        </p:nvSpPr>
        <p:spPr>
          <a:xfrm>
            <a:off x="686350" y="884825"/>
            <a:ext cx="4763100" cy="357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800">
                <a:solidFill>
                  <a:schemeClr val="accent1"/>
                </a:solidFill>
                <a:latin typeface="Raleway"/>
                <a:ea typeface="Raleway"/>
                <a:cs typeface="Raleway"/>
                <a:sym typeface="Raleway"/>
              </a:rPr>
              <a:t>Можем ли да използваме свободно произведение (текст, картинка), достъпно онлайн?</a:t>
            </a:r>
            <a:endParaRPr sz="1800">
              <a:solidFill>
                <a:schemeClr val="accent1"/>
              </a:solidFill>
              <a:latin typeface="Raleway"/>
              <a:ea typeface="Raleway"/>
              <a:cs typeface="Raleway"/>
              <a:sym typeface="Raleway"/>
            </a:endParaRPr>
          </a:p>
          <a:p>
            <a:pPr marL="0" marR="0" lvl="0" indent="0" algn="l" rtl="0">
              <a:lnSpc>
                <a:spcPct val="100000"/>
              </a:lnSpc>
              <a:spcBef>
                <a:spcPts val="0"/>
              </a:spcBef>
              <a:spcAft>
                <a:spcPts val="0"/>
              </a:spcAft>
              <a:buNone/>
            </a:pPr>
            <a:endParaRPr sz="1800">
              <a:solidFill>
                <a:schemeClr val="accent1"/>
              </a:solidFill>
              <a:latin typeface="Raleway"/>
              <a:ea typeface="Raleway"/>
              <a:cs typeface="Raleway"/>
              <a:sym typeface="Raleway"/>
            </a:endParaRPr>
          </a:p>
          <a:p>
            <a:pPr marL="457200" marR="0" lvl="0" indent="-330200" algn="l" rtl="0">
              <a:lnSpc>
                <a:spcPct val="100000"/>
              </a:lnSpc>
              <a:spcBef>
                <a:spcPts val="0"/>
              </a:spcBef>
              <a:spcAft>
                <a:spcPts val="0"/>
              </a:spcAft>
              <a:buClr>
                <a:schemeClr val="accent1"/>
              </a:buClr>
              <a:buSzPts val="1600"/>
              <a:buFont typeface="Raleway"/>
              <a:buChar char="●"/>
            </a:pPr>
            <a:r>
              <a:rPr lang="en" sz="1600">
                <a:solidFill>
                  <a:schemeClr val="accent1"/>
                </a:solidFill>
                <a:latin typeface="Raleway"/>
                <a:ea typeface="Raleway"/>
                <a:cs typeface="Raleway"/>
                <a:sym typeface="Raleway"/>
              </a:rPr>
              <a:t>да, защото е свободно достъпно в интернет</a:t>
            </a:r>
            <a:endParaRPr sz="1600">
              <a:solidFill>
                <a:schemeClr val="accent1"/>
              </a:solidFill>
              <a:latin typeface="Raleway"/>
              <a:ea typeface="Raleway"/>
              <a:cs typeface="Raleway"/>
              <a:sym typeface="Raleway"/>
            </a:endParaRPr>
          </a:p>
          <a:p>
            <a:pPr marL="457200" marR="0" lvl="0" indent="-330200" algn="l" rtl="0">
              <a:lnSpc>
                <a:spcPct val="100000"/>
              </a:lnSpc>
              <a:spcBef>
                <a:spcPts val="0"/>
              </a:spcBef>
              <a:spcAft>
                <a:spcPts val="0"/>
              </a:spcAft>
              <a:buClr>
                <a:schemeClr val="accent1"/>
              </a:buClr>
              <a:buSzPts val="1600"/>
              <a:buFont typeface="Raleway"/>
              <a:buChar char="●"/>
            </a:pPr>
            <a:r>
              <a:rPr lang="en" sz="1600">
                <a:solidFill>
                  <a:schemeClr val="accent1"/>
                </a:solidFill>
                <a:latin typeface="Raleway"/>
                <a:ea typeface="Raleway"/>
                <a:cs typeface="Raleway"/>
                <a:sym typeface="Raleway"/>
              </a:rPr>
              <a:t>да, ако не пише “всички права запазени” (All rights reserved) или не е означено ©</a:t>
            </a:r>
            <a:endParaRPr sz="1600">
              <a:solidFill>
                <a:schemeClr val="accent1"/>
              </a:solidFill>
              <a:latin typeface="Raleway"/>
              <a:ea typeface="Raleway"/>
              <a:cs typeface="Raleway"/>
              <a:sym typeface="Raleway"/>
            </a:endParaRPr>
          </a:p>
          <a:p>
            <a:pPr marL="457200" marR="0" lvl="0" indent="-330200" algn="l" rtl="0">
              <a:lnSpc>
                <a:spcPct val="100000"/>
              </a:lnSpc>
              <a:spcBef>
                <a:spcPts val="0"/>
              </a:spcBef>
              <a:spcAft>
                <a:spcPts val="0"/>
              </a:spcAft>
              <a:buClr>
                <a:schemeClr val="accent1"/>
              </a:buClr>
              <a:buSzPts val="1600"/>
              <a:buFont typeface="Raleway"/>
              <a:buChar char="●"/>
            </a:pPr>
            <a:r>
              <a:rPr lang="en" sz="1600">
                <a:solidFill>
                  <a:schemeClr val="accent1"/>
                </a:solidFill>
                <a:latin typeface="Raleway"/>
                <a:ea typeface="Raleway"/>
                <a:cs typeface="Raleway"/>
                <a:sym typeface="Raleway"/>
              </a:rPr>
              <a:t>да, ако го използваме с нестопанска цел</a:t>
            </a:r>
            <a:endParaRPr sz="1600">
              <a:solidFill>
                <a:schemeClr val="accent1"/>
              </a:solidFill>
              <a:latin typeface="Raleway"/>
              <a:ea typeface="Raleway"/>
              <a:cs typeface="Raleway"/>
              <a:sym typeface="Raleway"/>
            </a:endParaRPr>
          </a:p>
          <a:p>
            <a:pPr marL="457200" marR="0" lvl="0" indent="-330200" algn="l" rtl="0">
              <a:lnSpc>
                <a:spcPct val="100000"/>
              </a:lnSpc>
              <a:spcBef>
                <a:spcPts val="0"/>
              </a:spcBef>
              <a:spcAft>
                <a:spcPts val="0"/>
              </a:spcAft>
              <a:buClr>
                <a:schemeClr val="accent1"/>
              </a:buClr>
              <a:buSzPts val="1600"/>
              <a:buFont typeface="Raleway"/>
              <a:buChar char="●"/>
            </a:pPr>
            <a:r>
              <a:rPr lang="en" sz="1600">
                <a:solidFill>
                  <a:schemeClr val="accent1"/>
                </a:solidFill>
                <a:latin typeface="Raleway"/>
                <a:ea typeface="Raleway"/>
                <a:cs typeface="Raleway"/>
                <a:sym typeface="Raleway"/>
              </a:rPr>
              <a:t>може, ако имаме разрешението на автора</a:t>
            </a:r>
            <a:endParaRPr sz="1600">
              <a:solidFill>
                <a:schemeClr val="accent1"/>
              </a:solidFill>
              <a:latin typeface="Raleway"/>
              <a:ea typeface="Raleway"/>
              <a:cs typeface="Raleway"/>
              <a:sym typeface="Raleway"/>
            </a:endParaRPr>
          </a:p>
          <a:p>
            <a:pPr marL="457200" marR="0" lvl="0" indent="-330200" algn="l" rtl="0">
              <a:lnSpc>
                <a:spcPct val="100000"/>
              </a:lnSpc>
              <a:spcBef>
                <a:spcPts val="0"/>
              </a:spcBef>
              <a:spcAft>
                <a:spcPts val="0"/>
              </a:spcAft>
              <a:buClr>
                <a:schemeClr val="accent1"/>
              </a:buClr>
              <a:buSzPts val="1600"/>
              <a:buFont typeface="Raleway"/>
              <a:buChar char="●"/>
            </a:pPr>
            <a:r>
              <a:rPr lang="en" sz="1600">
                <a:solidFill>
                  <a:schemeClr val="accent1"/>
                </a:solidFill>
                <a:latin typeface="Raleway"/>
                <a:ea typeface="Raleway"/>
                <a:cs typeface="Raleway"/>
                <a:sym typeface="Raleway"/>
              </a:rPr>
              <a:t>може, ако само дадем хипервръзка</a:t>
            </a:r>
            <a:endParaRPr sz="900">
              <a:solidFill>
                <a:srgbClr val="222222"/>
              </a:solidFill>
              <a:highlight>
                <a:srgbClr val="FFFFFF"/>
              </a:highlight>
            </a:endParaRPr>
          </a:p>
          <a:p>
            <a:pPr marL="457200" marR="0" lvl="0" indent="0" algn="l" rtl="0">
              <a:lnSpc>
                <a:spcPct val="100000"/>
              </a:lnSpc>
              <a:spcBef>
                <a:spcPts val="0"/>
              </a:spcBef>
              <a:spcAft>
                <a:spcPts val="0"/>
              </a:spcAft>
              <a:buNone/>
            </a:pPr>
            <a:endParaRPr sz="1800">
              <a:solidFill>
                <a:schemeClr val="accent1"/>
              </a:solidFill>
              <a:latin typeface="Raleway"/>
              <a:ea typeface="Raleway"/>
              <a:cs typeface="Raleway"/>
              <a:sym typeface="Raleway"/>
            </a:endParaRPr>
          </a:p>
          <a:p>
            <a:pPr marL="457200" lvl="0" indent="0" algn="l" rtl="0">
              <a:spcBef>
                <a:spcPts val="0"/>
              </a:spcBef>
              <a:spcAft>
                <a:spcPts val="0"/>
              </a:spcAft>
              <a:buNone/>
            </a:pPr>
            <a:endParaRPr sz="1800">
              <a:solidFill>
                <a:schemeClr val="accent1"/>
              </a:solidFill>
              <a:latin typeface="Raleway"/>
              <a:ea typeface="Raleway"/>
              <a:cs typeface="Raleway"/>
              <a:sym typeface="Raleway"/>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75"/>
          <p:cNvPicPr preferRelativeResize="0"/>
          <p:nvPr/>
        </p:nvPicPr>
        <p:blipFill rotWithShape="1">
          <a:blip r:embed="rId3">
            <a:alphaModFix/>
          </a:blip>
          <a:srcRect t="7547" b="7555"/>
          <a:stretch/>
        </p:blipFill>
        <p:spPr>
          <a:xfrm>
            <a:off x="0" y="-892883"/>
            <a:ext cx="9144003" cy="6098983"/>
          </a:xfrm>
          <a:prstGeom prst="rect">
            <a:avLst/>
          </a:prstGeom>
          <a:noFill/>
          <a:ln>
            <a:noFill/>
          </a:ln>
        </p:spPr>
      </p:pic>
      <p:sp>
        <p:nvSpPr>
          <p:cNvPr id="526" name="Google Shape;526;p75"/>
          <p:cNvSpPr txBox="1"/>
          <p:nvPr/>
        </p:nvSpPr>
        <p:spPr>
          <a:xfrm>
            <a:off x="2877725" y="4713500"/>
            <a:ext cx="2670900" cy="1487700"/>
          </a:xfrm>
          <a:prstGeom prst="rect">
            <a:avLst/>
          </a:prstGeom>
          <a:noFill/>
          <a:ln>
            <a:noFill/>
          </a:ln>
        </p:spPr>
        <p:txBody>
          <a:bodyPr spcFirstLastPara="1" wrap="square" lIns="91425" tIns="91425" rIns="91425" bIns="91425" anchor="t" anchorCtr="0">
            <a:spAutoFit/>
          </a:bodyPr>
          <a:lstStyle/>
          <a:p>
            <a:pPr marL="266700" marR="266700" lvl="0" indent="0" algn="l" rtl="0">
              <a:lnSpc>
                <a:spcPct val="115000"/>
              </a:lnSpc>
              <a:spcBef>
                <a:spcPts val="0"/>
              </a:spcBef>
              <a:spcAft>
                <a:spcPts val="0"/>
              </a:spcAft>
              <a:buNone/>
            </a:pPr>
            <a:r>
              <a:rPr lang="en" sz="900">
                <a:solidFill>
                  <a:schemeClr val="lt1"/>
                </a:solidFill>
              </a:rPr>
              <a:t>Photo by </a:t>
            </a:r>
            <a:r>
              <a:rPr lang="en" sz="900" u="sng">
                <a:solidFill>
                  <a:schemeClr val="lt1"/>
                </a:solidFill>
                <a:hlinkClick r:id="rId4">
                  <a:extLst>
                    <a:ext uri="{A12FA001-AC4F-418D-AE19-62706E023703}">
                      <ahyp:hlinkClr xmlns:ahyp="http://schemas.microsoft.com/office/drawing/2018/hyperlinkcolor" val="tx"/>
                    </a:ext>
                  </a:extLst>
                </a:hlinkClick>
              </a:rPr>
              <a:t>Vadim Bogulov</a:t>
            </a:r>
            <a:r>
              <a:rPr lang="en" sz="900">
                <a:solidFill>
                  <a:schemeClr val="lt1"/>
                </a:solidFill>
              </a:rPr>
              <a:t> on </a:t>
            </a:r>
            <a:r>
              <a:rPr lang="en" sz="900" u="sng">
                <a:solidFill>
                  <a:schemeClr val="lt1"/>
                </a:solidFill>
                <a:hlinkClick r:id="rId5">
                  <a:extLst>
                    <a:ext uri="{A12FA001-AC4F-418D-AE19-62706E023703}">
                      <ahyp:hlinkClr xmlns:ahyp="http://schemas.microsoft.com/office/drawing/2018/hyperlinkcolor" val="tx"/>
                    </a:ext>
                  </a:extLst>
                </a:hlinkClick>
              </a:rPr>
              <a:t>Unsplash</a:t>
            </a:r>
            <a:endParaRPr sz="900" u="sng">
              <a:solidFill>
                <a:schemeClr val="lt1"/>
              </a:solidFill>
            </a:endParaRPr>
          </a:p>
          <a:p>
            <a:pPr marL="0" lvl="0" indent="0" algn="l" rtl="0">
              <a:lnSpc>
                <a:spcPct val="115000"/>
              </a:lnSpc>
              <a:spcBef>
                <a:spcPts val="3000"/>
              </a:spcBef>
              <a:spcAft>
                <a:spcPts val="0"/>
              </a:spcAft>
              <a:buNone/>
            </a:pPr>
            <a:endParaRPr sz="1100"/>
          </a:p>
          <a:p>
            <a:pPr marL="0" marR="0" lvl="0" indent="0" algn="ctr" rtl="0">
              <a:lnSpc>
                <a:spcPct val="100000"/>
              </a:lnSpc>
              <a:spcBef>
                <a:spcPts val="0"/>
              </a:spcBef>
              <a:spcAft>
                <a:spcPts val="0"/>
              </a:spcAft>
              <a:buNone/>
            </a:pPr>
            <a:endParaRPr sz="1000">
              <a:solidFill>
                <a:schemeClr val="lt1"/>
              </a:solidFill>
              <a:latin typeface="Raleway"/>
              <a:ea typeface="Raleway"/>
              <a:cs typeface="Raleway"/>
              <a:sym typeface="Raleway"/>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b="1">
              <a:latin typeface="Lato"/>
              <a:ea typeface="Lato"/>
              <a:cs typeface="Lato"/>
              <a:sym typeface="Lato"/>
            </a:endParaRPr>
          </a:p>
        </p:txBody>
      </p:sp>
      <p:sp>
        <p:nvSpPr>
          <p:cNvPr id="527" name="Google Shape;527;p75"/>
          <p:cNvSpPr txBox="1"/>
          <p:nvPr/>
        </p:nvSpPr>
        <p:spPr>
          <a:xfrm>
            <a:off x="686350" y="884825"/>
            <a:ext cx="4763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accent1"/>
              </a:solidFill>
              <a:latin typeface="Raleway"/>
              <a:ea typeface="Raleway"/>
              <a:cs typeface="Raleway"/>
              <a:sym typeface="Raleway"/>
            </a:endParaRPr>
          </a:p>
        </p:txBody>
      </p:sp>
      <p:sp>
        <p:nvSpPr>
          <p:cNvPr id="528" name="Google Shape;528;p75"/>
          <p:cNvSpPr txBox="1"/>
          <p:nvPr/>
        </p:nvSpPr>
        <p:spPr>
          <a:xfrm>
            <a:off x="611925" y="529250"/>
            <a:ext cx="476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solidFill>
                <a:schemeClr val="lt1"/>
              </a:solidFill>
              <a:highlight>
                <a:srgbClr val="0B3982"/>
              </a:highlight>
              <a:latin typeface="Lato"/>
              <a:ea typeface="Lato"/>
              <a:cs typeface="Lato"/>
              <a:sym typeface="Lato"/>
            </a:endParaRPr>
          </a:p>
        </p:txBody>
      </p:sp>
      <p:sp>
        <p:nvSpPr>
          <p:cNvPr id="529" name="Google Shape;529;p75"/>
          <p:cNvSpPr/>
          <p:nvPr/>
        </p:nvSpPr>
        <p:spPr>
          <a:xfrm>
            <a:off x="1488475" y="347300"/>
            <a:ext cx="3536400" cy="1362300"/>
          </a:xfrm>
          <a:prstGeom prst="wedgeRoundRectCallout">
            <a:avLst>
              <a:gd name="adj1" fmla="val -20833"/>
              <a:gd name="adj2" fmla="val 62500"/>
              <a:gd name="adj3" fmla="val 0"/>
            </a:avLst>
          </a:prstGeom>
          <a:gradFill>
            <a:gsLst>
              <a:gs pos="0">
                <a:srgbClr val="888888"/>
              </a:gs>
              <a:gs pos="100000">
                <a:srgbClr val="EAD1D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aleway"/>
                <a:ea typeface="Raleway"/>
                <a:cs typeface="Raleway"/>
                <a:sym typeface="Raleway"/>
              </a:rPr>
              <a:t>Обратна връзка и дискусия</a:t>
            </a:r>
            <a:endParaRPr>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6"/>
          <p:cNvSpPr txBox="1">
            <a:spLocks noGrp="1"/>
          </p:cNvSpPr>
          <p:nvPr>
            <p:ph type="title"/>
          </p:nvPr>
        </p:nvSpPr>
        <p:spPr>
          <a:xfrm>
            <a:off x="729450" y="1289250"/>
            <a:ext cx="7688700" cy="9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60">
                <a:solidFill>
                  <a:srgbClr val="000000"/>
                </a:solidFill>
              </a:rPr>
              <a:t>Благодаря за вниманието!</a:t>
            </a:r>
            <a:endParaRPr sz="3040"/>
          </a:p>
        </p:txBody>
      </p:sp>
      <p:sp>
        <p:nvSpPr>
          <p:cNvPr id="535" name="Google Shape;535;p76"/>
          <p:cNvSpPr txBox="1">
            <a:spLocks noGrp="1"/>
          </p:cNvSpPr>
          <p:nvPr>
            <p:ph type="body" idx="1"/>
          </p:nvPr>
        </p:nvSpPr>
        <p:spPr>
          <a:xfrm>
            <a:off x="729450" y="3076800"/>
            <a:ext cx="7688700" cy="12633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Ана Лазарова</a:t>
            </a:r>
            <a:endParaRPr sz="1165">
              <a:solidFill>
                <a:srgbClr val="000000"/>
              </a:solidFill>
              <a:latin typeface="Raleway"/>
              <a:ea typeface="Raleway"/>
              <a:cs typeface="Raleway"/>
              <a:sym typeface="Raleway"/>
            </a:endParaRPr>
          </a:p>
          <a:p>
            <a:pPr marL="0" lvl="0" indent="0" algn="l" rtl="0">
              <a:lnSpc>
                <a:spcPct val="95000"/>
              </a:lnSpc>
              <a:spcBef>
                <a:spcPts val="0"/>
              </a:spcBef>
              <a:spcAft>
                <a:spcPts val="0"/>
              </a:spcAft>
              <a:buSzPts val="605"/>
              <a:buNone/>
            </a:pP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165">
                <a:solidFill>
                  <a:srgbClr val="000000"/>
                </a:solidFill>
                <a:latin typeface="Raleway"/>
                <a:ea typeface="Raleway"/>
                <a:cs typeface="Raleway"/>
                <a:sym typeface="Raleway"/>
              </a:rPr>
              <a:t>имейл: ana@digrep.bg</a:t>
            </a:r>
            <a:endParaRPr sz="1165">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31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r>
              <a:rPr lang="en" sz="1094">
                <a:solidFill>
                  <a:srgbClr val="000000"/>
                </a:solidFill>
                <a:latin typeface="Raleway"/>
                <a:ea typeface="Raleway"/>
                <a:cs typeface="Raleway"/>
                <a:sym typeface="Raleway"/>
              </a:rPr>
              <a:t>Презентацията може да бъде използвана под лиценз CC-BY-SA 4.0</a:t>
            </a:r>
            <a:endParaRPr sz="1094">
              <a:solidFill>
                <a:srgbClr val="000000"/>
              </a:solidFill>
              <a:latin typeface="Raleway"/>
              <a:ea typeface="Raleway"/>
              <a:cs typeface="Raleway"/>
              <a:sym typeface="Raleway"/>
            </a:endParaRPr>
          </a:p>
          <a:p>
            <a:pPr marL="0" marR="0" lvl="0" indent="0" algn="l" rtl="0">
              <a:lnSpc>
                <a:spcPct val="95000"/>
              </a:lnSpc>
              <a:spcBef>
                <a:spcPts val="0"/>
              </a:spcBef>
              <a:spcAft>
                <a:spcPts val="0"/>
              </a:spcAft>
              <a:buSzPts val="605"/>
              <a:buNone/>
            </a:pPr>
            <a:endParaRPr sz="1236">
              <a:solidFill>
                <a:srgbClr val="000000"/>
              </a:solidFill>
              <a:latin typeface="Raleway"/>
              <a:ea typeface="Raleway"/>
              <a:cs typeface="Raleway"/>
              <a:sym typeface="Raleway"/>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729450" y="1397500"/>
            <a:ext cx="7688700" cy="6615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3000">
                <a:solidFill>
                  <a:srgbClr val="000000"/>
                </a:solidFill>
              </a:rPr>
              <a:t>Лицензиране. Отворени лицензи</a:t>
            </a:r>
            <a:endParaRPr sz="3000">
              <a:solidFill>
                <a:srgbClr val="1D2125"/>
              </a:solidFill>
            </a:endParaRPr>
          </a:p>
          <a:p>
            <a:pPr marL="0" lvl="0" indent="0" algn="l" rtl="0">
              <a:lnSpc>
                <a:spcPct val="115000"/>
              </a:lnSpc>
              <a:spcBef>
                <a:spcPts val="1100"/>
              </a:spcBef>
              <a:spcAft>
                <a:spcPts val="0"/>
              </a:spcAft>
              <a:buNone/>
            </a:pPr>
            <a:endParaRPr sz="2800">
              <a:solidFill>
                <a:srgbClr val="000000"/>
              </a:solidFill>
            </a:endParaRPr>
          </a:p>
          <a:p>
            <a:pPr marL="0" marR="0" lvl="0" indent="0" algn="l" rtl="0">
              <a:lnSpc>
                <a:spcPct val="115000"/>
              </a:lnSpc>
              <a:spcBef>
                <a:spcPts val="0"/>
              </a:spcBef>
              <a:spcAft>
                <a:spcPts val="0"/>
              </a:spcAft>
              <a:buNone/>
            </a:pPr>
            <a:r>
              <a:rPr lang="en" sz="2800">
                <a:solidFill>
                  <a:srgbClr val="000000"/>
                </a:solidFill>
              </a:rPr>
              <a:t> </a:t>
            </a:r>
            <a:endParaRPr sz="2800">
              <a:solidFill>
                <a:srgbClr val="000000"/>
              </a:solidFill>
            </a:endParaRPr>
          </a:p>
          <a:p>
            <a:pPr marL="0" marR="0" lvl="0" indent="0" algn="l" rtl="0">
              <a:lnSpc>
                <a:spcPct val="115000"/>
              </a:lnSpc>
              <a:spcBef>
                <a:spcPts val="0"/>
              </a:spcBef>
              <a:spcAft>
                <a:spcPts val="0"/>
              </a:spcAft>
              <a:buNone/>
            </a:pPr>
            <a:endParaRPr sz="1600">
              <a:solidFill>
                <a:srgbClr val="000000"/>
              </a:solidFill>
            </a:endParaRPr>
          </a:p>
        </p:txBody>
      </p:sp>
      <p:sp>
        <p:nvSpPr>
          <p:cNvPr id="219" name="Google Shape;219;p24"/>
          <p:cNvSpPr txBox="1">
            <a:spLocks noGrp="1"/>
          </p:cNvSpPr>
          <p:nvPr>
            <p:ph type="body" idx="1"/>
          </p:nvPr>
        </p:nvSpPr>
        <p:spPr>
          <a:xfrm>
            <a:off x="729450" y="2017700"/>
            <a:ext cx="7688700" cy="25752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endParaRPr sz="1400">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1400" b="1">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400">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spcBef>
                <a:spcPts val="0"/>
              </a:spcBef>
              <a:spcAft>
                <a:spcPts val="0"/>
              </a:spcAft>
              <a:buNone/>
            </a:pP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r>
              <a:rPr lang="en" sz="2257">
                <a:solidFill>
                  <a:srgbClr val="000000"/>
                </a:solidFill>
                <a:latin typeface="Raleway"/>
                <a:ea typeface="Raleway"/>
                <a:cs typeface="Raleway"/>
                <a:sym typeface="Raleway"/>
              </a:rPr>
              <a:t>Социално-правни аспекти на информационните технологии</a:t>
            </a:r>
            <a:endParaRPr sz="2257">
              <a:solidFill>
                <a:srgbClr val="000000"/>
              </a:solidFill>
              <a:latin typeface="Raleway"/>
              <a:ea typeface="Raleway"/>
              <a:cs typeface="Raleway"/>
              <a:sym typeface="Raleway"/>
            </a:endParaRPr>
          </a:p>
          <a:p>
            <a:pPr marL="0" lvl="0" indent="0" algn="l" rtl="0">
              <a:lnSpc>
                <a:spcPct val="120000"/>
              </a:lnSpc>
              <a:spcBef>
                <a:spcPts val="0"/>
              </a:spcBef>
              <a:spcAft>
                <a:spcPts val="0"/>
              </a:spcAft>
              <a:buNone/>
            </a:pPr>
            <a:endParaRPr sz="2257">
              <a:solidFill>
                <a:srgbClr val="000000"/>
              </a:solidFill>
              <a:latin typeface="Raleway"/>
              <a:ea typeface="Raleway"/>
              <a:cs typeface="Raleway"/>
              <a:sym typeface="Raleway"/>
            </a:endParaRPr>
          </a:p>
          <a:p>
            <a:pPr marL="0" marR="0" lvl="0" indent="0" algn="l" rtl="0">
              <a:lnSpc>
                <a:spcPct val="115000"/>
              </a:lnSpc>
              <a:spcBef>
                <a:spcPts val="0"/>
              </a:spcBef>
              <a:spcAft>
                <a:spcPts val="0"/>
              </a:spcAft>
              <a:buNone/>
            </a:pPr>
            <a:r>
              <a:rPr lang="en" sz="2257">
                <a:solidFill>
                  <a:srgbClr val="000000"/>
                </a:solidFill>
                <a:latin typeface="Raleway"/>
                <a:ea typeface="Raleway"/>
                <a:cs typeface="Raleway"/>
                <a:sym typeface="Raleway"/>
              </a:rPr>
              <a:t>Ана Лазарова</a:t>
            </a:r>
            <a:endParaRPr sz="1687">
              <a:solidFill>
                <a:srgbClr val="000000"/>
              </a:solidFill>
              <a:latin typeface="Raleway"/>
              <a:ea typeface="Raleway"/>
              <a:cs typeface="Raleway"/>
              <a:sym typeface="Raleway"/>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823775" y="2306600"/>
            <a:ext cx="6927000" cy="1542600"/>
          </a:xfrm>
          <a:prstGeom prst="rect">
            <a:avLst/>
          </a:prstGeom>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None/>
            </a:pPr>
            <a:r>
              <a:rPr lang="en"/>
              <a:t>ДОГОВОРИ ЗА ОТСТЪПВАНЕ НА АВТОРСКИ ПРАВА</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p:nvPr/>
        </p:nvSpPr>
        <p:spPr>
          <a:xfrm>
            <a:off x="4572000" y="1579425"/>
            <a:ext cx="4359000" cy="34095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SzPts val="1700"/>
              <a:buFont typeface="Raleway"/>
              <a:buChar char="●"/>
            </a:pPr>
            <a:r>
              <a:rPr lang="en" sz="1700">
                <a:latin typeface="Raleway"/>
                <a:ea typeface="Raleway"/>
                <a:cs typeface="Raleway"/>
                <a:sym typeface="Raleway"/>
              </a:rPr>
              <a:t>разрешение</a:t>
            </a:r>
            <a:endParaRPr sz="1700">
              <a:latin typeface="Raleway"/>
              <a:ea typeface="Raleway"/>
              <a:cs typeface="Raleway"/>
              <a:sym typeface="Raleway"/>
            </a:endParaRPr>
          </a:p>
          <a:p>
            <a:pPr marL="457200" lvl="0" indent="-336550" algn="l" rtl="0">
              <a:lnSpc>
                <a:spcPct val="115000"/>
              </a:lnSpc>
              <a:spcBef>
                <a:spcPts val="0"/>
              </a:spcBef>
              <a:spcAft>
                <a:spcPts val="0"/>
              </a:spcAft>
              <a:buSzPts val="1700"/>
              <a:buFont typeface="Raleway"/>
              <a:buChar char="●"/>
            </a:pPr>
            <a:r>
              <a:rPr lang="en" sz="1700">
                <a:latin typeface="Raleway"/>
                <a:ea typeface="Raleway"/>
                <a:cs typeface="Raleway"/>
                <a:sym typeface="Raleway"/>
              </a:rPr>
              <a:t>договор за използване</a:t>
            </a:r>
            <a:endParaRPr sz="1700">
              <a:latin typeface="Raleway"/>
              <a:ea typeface="Raleway"/>
              <a:cs typeface="Raleway"/>
              <a:sym typeface="Raleway"/>
            </a:endParaRPr>
          </a:p>
          <a:p>
            <a:pPr marL="914400" lvl="1" indent="-336550" algn="l" rtl="0">
              <a:lnSpc>
                <a:spcPct val="115000"/>
              </a:lnSpc>
              <a:spcBef>
                <a:spcPts val="0"/>
              </a:spcBef>
              <a:spcAft>
                <a:spcPts val="0"/>
              </a:spcAft>
              <a:buSzPts val="1700"/>
              <a:buFont typeface="Raleway"/>
              <a:buChar char="○"/>
            </a:pPr>
            <a:r>
              <a:rPr lang="en" sz="1700">
                <a:latin typeface="Raleway"/>
                <a:ea typeface="Raleway"/>
                <a:cs typeface="Raleway"/>
                <a:sym typeface="Raleway"/>
              </a:rPr>
              <a:t>изключително </a:t>
            </a:r>
            <a:endParaRPr sz="1700">
              <a:latin typeface="Raleway"/>
              <a:ea typeface="Raleway"/>
              <a:cs typeface="Raleway"/>
              <a:sym typeface="Raleway"/>
            </a:endParaRPr>
          </a:p>
          <a:p>
            <a:pPr marL="914400" lvl="1" indent="-336550" algn="l" rtl="0">
              <a:lnSpc>
                <a:spcPct val="115000"/>
              </a:lnSpc>
              <a:spcBef>
                <a:spcPts val="0"/>
              </a:spcBef>
              <a:spcAft>
                <a:spcPts val="0"/>
              </a:spcAft>
              <a:buSzPts val="1700"/>
              <a:buFont typeface="Raleway"/>
              <a:buChar char="○"/>
            </a:pPr>
            <a:r>
              <a:rPr lang="en" sz="1700">
                <a:latin typeface="Raleway"/>
                <a:ea typeface="Raleway"/>
                <a:cs typeface="Raleway"/>
                <a:sym typeface="Raleway"/>
              </a:rPr>
              <a:t>неизключително</a:t>
            </a:r>
            <a:endParaRPr sz="1700">
              <a:latin typeface="Raleway"/>
              <a:ea typeface="Raleway"/>
              <a:cs typeface="Raleway"/>
              <a:sym typeface="Raleway"/>
            </a:endParaRPr>
          </a:p>
          <a:p>
            <a:pPr marL="457200" lvl="0" indent="-336550" algn="l" rtl="0">
              <a:lnSpc>
                <a:spcPct val="115000"/>
              </a:lnSpc>
              <a:spcBef>
                <a:spcPts val="0"/>
              </a:spcBef>
              <a:spcAft>
                <a:spcPts val="0"/>
              </a:spcAft>
              <a:buSzPts val="1700"/>
              <a:buFont typeface="Raleway"/>
              <a:buChar char="●"/>
            </a:pPr>
            <a:r>
              <a:rPr lang="en" sz="1700">
                <a:latin typeface="Raleway"/>
                <a:ea typeface="Raleway"/>
                <a:cs typeface="Raleway"/>
                <a:sym typeface="Raleway"/>
              </a:rPr>
              <a:t>ограничения</a:t>
            </a:r>
            <a:endParaRPr sz="1700">
              <a:latin typeface="Raleway"/>
              <a:ea typeface="Raleway"/>
              <a:cs typeface="Raleway"/>
              <a:sym typeface="Raleway"/>
            </a:endParaRPr>
          </a:p>
          <a:p>
            <a:pPr marL="914400" lvl="1" indent="-336550" algn="l" rtl="0">
              <a:lnSpc>
                <a:spcPct val="115000"/>
              </a:lnSpc>
              <a:spcBef>
                <a:spcPts val="0"/>
              </a:spcBef>
              <a:spcAft>
                <a:spcPts val="0"/>
              </a:spcAft>
              <a:buSzPts val="1700"/>
              <a:buFont typeface="Raleway"/>
              <a:buChar char="○"/>
            </a:pPr>
            <a:r>
              <a:rPr lang="en" sz="1700">
                <a:latin typeface="Raleway"/>
                <a:ea typeface="Raleway"/>
                <a:cs typeface="Raleway"/>
                <a:sym typeface="Raleway"/>
              </a:rPr>
              <a:t>неимуществени права</a:t>
            </a:r>
            <a:endParaRPr sz="1700">
              <a:latin typeface="Raleway"/>
              <a:ea typeface="Raleway"/>
              <a:cs typeface="Raleway"/>
              <a:sym typeface="Raleway"/>
            </a:endParaRPr>
          </a:p>
          <a:p>
            <a:pPr marL="914400" lvl="1" indent="-336550" algn="l" rtl="0">
              <a:lnSpc>
                <a:spcPct val="115000"/>
              </a:lnSpc>
              <a:spcBef>
                <a:spcPts val="0"/>
              </a:spcBef>
              <a:spcAft>
                <a:spcPts val="0"/>
              </a:spcAft>
              <a:buSzPts val="1700"/>
              <a:buFont typeface="Raleway"/>
              <a:buChar char="○"/>
            </a:pPr>
            <a:r>
              <a:rPr lang="en" sz="1700">
                <a:latin typeface="Raleway"/>
                <a:ea typeface="Raleway"/>
                <a:cs typeface="Raleway"/>
                <a:sym typeface="Raleway"/>
              </a:rPr>
              <a:t>10 годишен максимален срок</a:t>
            </a:r>
            <a:endParaRPr sz="1700">
              <a:latin typeface="Raleway"/>
              <a:ea typeface="Raleway"/>
              <a:cs typeface="Raleway"/>
              <a:sym typeface="Raleway"/>
            </a:endParaRPr>
          </a:p>
          <a:p>
            <a:pPr marL="457200" marR="0" lvl="0" indent="-336550" algn="l" rtl="0">
              <a:lnSpc>
                <a:spcPct val="115000"/>
              </a:lnSpc>
              <a:spcBef>
                <a:spcPts val="0"/>
              </a:spcBef>
              <a:spcAft>
                <a:spcPts val="0"/>
              </a:spcAft>
              <a:buSzPts val="1700"/>
              <a:buFont typeface="Raleway"/>
              <a:buChar char="●"/>
            </a:pPr>
            <a:r>
              <a:rPr lang="en" sz="1700">
                <a:latin typeface="Raleway"/>
                <a:ea typeface="Raleway"/>
                <a:cs typeface="Raleway"/>
                <a:sym typeface="Raleway"/>
              </a:rPr>
              <a:t>инструменти за изравняване позицията на автори и изпълнители</a:t>
            </a:r>
            <a:endParaRPr sz="1700">
              <a:latin typeface="Raleway"/>
              <a:ea typeface="Raleway"/>
              <a:cs typeface="Raleway"/>
              <a:sym typeface="Raleway"/>
            </a:endParaRPr>
          </a:p>
          <a:p>
            <a:pPr marL="0" lvl="0" indent="0" algn="l" rtl="0">
              <a:spcBef>
                <a:spcPts val="0"/>
              </a:spcBef>
              <a:spcAft>
                <a:spcPts val="0"/>
              </a:spcAft>
              <a:buNone/>
            </a:pPr>
            <a:endParaRPr>
              <a:latin typeface="Lato"/>
              <a:ea typeface="Lato"/>
              <a:cs typeface="Lato"/>
              <a:sym typeface="Lato"/>
            </a:endParaRPr>
          </a:p>
        </p:txBody>
      </p:sp>
      <p:sp>
        <p:nvSpPr>
          <p:cNvPr id="230" name="Google Shape;230;p26"/>
          <p:cNvSpPr txBox="1"/>
          <p:nvPr/>
        </p:nvSpPr>
        <p:spPr>
          <a:xfrm>
            <a:off x="858325" y="1579425"/>
            <a:ext cx="3082500" cy="1177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3000">
                <a:latin typeface="Raleway"/>
                <a:ea typeface="Raleway"/>
                <a:cs typeface="Raleway"/>
                <a:sym typeface="Raleway"/>
              </a:rPr>
              <a:t>отстъпване на права</a:t>
            </a:r>
            <a:endParaRPr sz="3000">
              <a:latin typeface="Raleway"/>
              <a:ea typeface="Raleway"/>
              <a:cs typeface="Raleway"/>
              <a:sym typeface="Raleway"/>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стандартни лицензи</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title"/>
          </p:nvPr>
        </p:nvSpPr>
        <p:spPr>
          <a:xfrm>
            <a:off x="729450" y="1318650"/>
            <a:ext cx="7688400" cy="535200"/>
          </a:xfrm>
          <a:prstGeom prst="rect">
            <a:avLst/>
          </a:prstGeom>
          <a:noFill/>
          <a:ln>
            <a:noFill/>
          </a:ln>
        </p:spPr>
        <p:txBody>
          <a:bodyPr spcFirstLastPara="1" wrap="square" lIns="81650" tIns="40825" rIns="81650" bIns="40825" anchor="ctr" anchorCtr="0">
            <a:noAutofit/>
          </a:bodyPr>
          <a:lstStyle/>
          <a:p>
            <a:pPr marL="0" lvl="0" indent="0" algn="ctr" rtl="0">
              <a:spcBef>
                <a:spcPts val="0"/>
              </a:spcBef>
              <a:spcAft>
                <a:spcPts val="0"/>
              </a:spcAft>
              <a:buClr>
                <a:schemeClr val="dk1"/>
              </a:buClr>
              <a:buSzPts val="3500"/>
              <a:buFont typeface="Calibri"/>
              <a:buNone/>
            </a:pPr>
            <a:r>
              <a:rPr lang="en" sz="3400" b="0">
                <a:solidFill>
                  <a:schemeClr val="accent1"/>
                </a:solidFill>
              </a:rPr>
              <a:t>Що е то </a:t>
            </a:r>
            <a:r>
              <a:rPr lang="en" sz="3600" b="0">
                <a:solidFill>
                  <a:schemeClr val="dk1"/>
                </a:solidFill>
              </a:rPr>
              <a:t>лиценз</a:t>
            </a:r>
            <a:r>
              <a:rPr lang="en" sz="3400" b="0">
                <a:solidFill>
                  <a:schemeClr val="accent1"/>
                </a:solidFill>
              </a:rPr>
              <a:t>?</a:t>
            </a:r>
            <a:endParaRPr sz="3400" b="0">
              <a:solidFill>
                <a:schemeClr val="accent1"/>
              </a:solidFill>
            </a:endParaRPr>
          </a:p>
        </p:txBody>
      </p:sp>
      <p:sp>
        <p:nvSpPr>
          <p:cNvPr id="241" name="Google Shape;241;p28"/>
          <p:cNvSpPr txBox="1">
            <a:spLocks noGrp="1"/>
          </p:cNvSpPr>
          <p:nvPr>
            <p:ph type="body" idx="4294967295"/>
          </p:nvPr>
        </p:nvSpPr>
        <p:spPr>
          <a:xfrm>
            <a:off x="729450" y="2272888"/>
            <a:ext cx="7688400" cy="1580400"/>
          </a:xfrm>
          <a:prstGeom prst="rect">
            <a:avLst/>
          </a:prstGeom>
          <a:noFill/>
          <a:ln>
            <a:noFill/>
          </a:ln>
        </p:spPr>
        <p:txBody>
          <a:bodyPr spcFirstLastPara="1" wrap="square" lIns="81650" tIns="40825" rIns="81650" bIns="40825" anchor="t" anchorCtr="0">
            <a:noAutofit/>
          </a:bodyPr>
          <a:lstStyle/>
          <a:p>
            <a:pPr marL="685800" lvl="1" indent="-311150" algn="l" rtl="0">
              <a:spcBef>
                <a:spcPts val="300"/>
              </a:spcBef>
              <a:spcAft>
                <a:spcPts val="0"/>
              </a:spcAft>
              <a:buClr>
                <a:schemeClr val="dk1"/>
              </a:buClr>
              <a:buSzPts val="1900"/>
              <a:buFont typeface="Raleway"/>
              <a:buChar char="■"/>
            </a:pPr>
            <a:r>
              <a:rPr lang="en" sz="1900">
                <a:latin typeface="Raleway"/>
                <a:ea typeface="Raleway"/>
                <a:cs typeface="Raleway"/>
                <a:sym typeface="Raleway"/>
              </a:rPr>
              <a:t>инструмент на авторското право</a:t>
            </a:r>
            <a:endParaRPr sz="1900">
              <a:latin typeface="Raleway"/>
              <a:ea typeface="Raleway"/>
              <a:cs typeface="Raleway"/>
              <a:sym typeface="Raleway"/>
            </a:endParaRPr>
          </a:p>
          <a:p>
            <a:pPr marL="685800" lvl="1" indent="-311150" algn="l" rtl="0">
              <a:spcBef>
                <a:spcPts val="300"/>
              </a:spcBef>
              <a:spcAft>
                <a:spcPts val="0"/>
              </a:spcAft>
              <a:buClr>
                <a:schemeClr val="dk1"/>
              </a:buClr>
              <a:buSzPts val="1900"/>
              <a:buFont typeface="Raleway"/>
              <a:buChar char="■"/>
            </a:pPr>
            <a:r>
              <a:rPr lang="en" sz="1900">
                <a:latin typeface="Raleway"/>
                <a:ea typeface="Raleway"/>
                <a:cs typeface="Raleway"/>
                <a:sym typeface="Raleway"/>
              </a:rPr>
              <a:t>стандартизиран договор, с който авторът или друг носител на авторското право разрешава на трети лица да използват произведението при определени условия</a:t>
            </a:r>
            <a:endParaRPr sz="1900">
              <a:latin typeface="Raleway"/>
              <a:ea typeface="Raleway"/>
              <a:cs typeface="Raleway"/>
              <a:sym typeface="Raleway"/>
            </a:endParaRPr>
          </a:p>
          <a:p>
            <a:pPr marL="685800" lvl="1" indent="-311150" algn="l" rtl="0">
              <a:spcBef>
                <a:spcPts val="300"/>
              </a:spcBef>
              <a:spcAft>
                <a:spcPts val="0"/>
              </a:spcAft>
              <a:buClr>
                <a:schemeClr val="dk1"/>
              </a:buClr>
              <a:buSzPts val="1900"/>
              <a:buFont typeface="Raleway"/>
              <a:buChar char="■"/>
            </a:pPr>
            <a:r>
              <a:rPr lang="en" sz="1900">
                <a:latin typeface="Raleway"/>
                <a:ea typeface="Raleway"/>
                <a:cs typeface="Raleway"/>
                <a:sym typeface="Raleway"/>
              </a:rPr>
              <a:t>стандартните лицензи са по проектиране </a:t>
            </a:r>
            <a:r>
              <a:rPr lang="en" sz="1900">
                <a:highlight>
                  <a:schemeClr val="accent6"/>
                </a:highlight>
                <a:latin typeface="Raleway"/>
                <a:ea typeface="Raleway"/>
                <a:cs typeface="Raleway"/>
                <a:sym typeface="Raleway"/>
              </a:rPr>
              <a:t>неизключителни</a:t>
            </a:r>
            <a:endParaRPr sz="1900">
              <a:highlight>
                <a:schemeClr val="accent6"/>
              </a:highlight>
              <a:latin typeface="Raleway"/>
              <a:ea typeface="Raleway"/>
              <a:cs typeface="Raleway"/>
              <a:sym typeface="Raleway"/>
            </a:endParaRPr>
          </a:p>
          <a:p>
            <a:pPr marL="0" lvl="0" indent="0" algn="l" rtl="0">
              <a:spcBef>
                <a:spcPts val="600"/>
              </a:spcBef>
              <a:spcAft>
                <a:spcPts val="1200"/>
              </a:spcAft>
              <a:buClr>
                <a:schemeClr val="dk1"/>
              </a:buClr>
              <a:buSzPts val="2900"/>
              <a:buNone/>
            </a:pPr>
            <a:endParaRPr sz="2100">
              <a:latin typeface="Roboto Condensed"/>
              <a:ea typeface="Roboto Condensed"/>
              <a:cs typeface="Roboto Condensed"/>
              <a:sym typeface="Roboto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1">
                                            <p:txEl>
                                              <p:pRg st="0" end="0"/>
                                            </p:txEl>
                                          </p:spTgt>
                                        </p:tgtEl>
                                        <p:attrNameLst>
                                          <p:attrName>style.visibility</p:attrName>
                                        </p:attrNameLst>
                                      </p:cBhvr>
                                      <p:to>
                                        <p:strVal val="visible"/>
                                      </p:to>
                                    </p:set>
                                    <p:animEffect transition="in" filter="fade">
                                      <p:cBhvr>
                                        <p:cTn id="7" dur="1500"/>
                                        <p:tgtEl>
                                          <p:spTgt spid="241">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41">
                                            <p:txEl>
                                              <p:pRg st="1" end="1"/>
                                            </p:txEl>
                                          </p:spTgt>
                                        </p:tgtEl>
                                        <p:attrNameLst>
                                          <p:attrName>style.visibility</p:attrName>
                                        </p:attrNameLst>
                                      </p:cBhvr>
                                      <p:to>
                                        <p:strVal val="visible"/>
                                      </p:to>
                                    </p:set>
                                    <p:animEffect transition="in" filter="fade">
                                      <p:cBhvr>
                                        <p:cTn id="11" dur="1500"/>
                                        <p:tgtEl>
                                          <p:spTgt spid="241">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41">
                                            <p:txEl>
                                              <p:pRg st="2" end="2"/>
                                            </p:txEl>
                                          </p:spTgt>
                                        </p:tgtEl>
                                        <p:attrNameLst>
                                          <p:attrName>style.visibility</p:attrName>
                                        </p:attrNameLst>
                                      </p:cBhvr>
                                      <p:to>
                                        <p:strVal val="visible"/>
                                      </p:to>
                                    </p:set>
                                    <p:animEffect transition="in" filter="fade">
                                      <p:cBhvr>
                                        <p:cTn id="15" dur="1500"/>
                                        <p:tgtEl>
                                          <p:spTgt spid="241">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41">
                                            <p:txEl>
                                              <p:pRg st="3" end="3"/>
                                            </p:txEl>
                                          </p:spTgt>
                                        </p:tgtEl>
                                        <p:attrNameLst>
                                          <p:attrName>style.visibility</p:attrName>
                                        </p:attrNameLst>
                                      </p:cBhvr>
                                      <p:to>
                                        <p:strVal val="visible"/>
                                      </p:to>
                                    </p:set>
                                    <p:animEffect transition="in" filter="fade">
                                      <p:cBhvr>
                                        <p:cTn id="19" dur="1500"/>
                                        <p:tgtEl>
                                          <p:spTgt spid="2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p:nvPr/>
        </p:nvSpPr>
        <p:spPr>
          <a:xfrm>
            <a:off x="4721625" y="1842650"/>
            <a:ext cx="4239600" cy="71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800">
              <a:latin typeface="Raleway"/>
              <a:ea typeface="Raleway"/>
              <a:cs typeface="Raleway"/>
              <a:sym typeface="Raleway"/>
            </a:endParaRPr>
          </a:p>
          <a:p>
            <a:pPr marL="0" lvl="0" indent="0" algn="l" rtl="0">
              <a:spcBef>
                <a:spcPts val="0"/>
              </a:spcBef>
              <a:spcAft>
                <a:spcPts val="0"/>
              </a:spcAft>
              <a:buNone/>
            </a:pPr>
            <a:endParaRPr>
              <a:latin typeface="Lato"/>
              <a:ea typeface="Lato"/>
              <a:cs typeface="Lato"/>
              <a:sym typeface="Lato"/>
            </a:endParaRPr>
          </a:p>
        </p:txBody>
      </p:sp>
      <p:sp>
        <p:nvSpPr>
          <p:cNvPr id="247" name="Google Shape;247;p29"/>
          <p:cNvSpPr txBox="1"/>
          <p:nvPr/>
        </p:nvSpPr>
        <p:spPr>
          <a:xfrm>
            <a:off x="858325" y="1842650"/>
            <a:ext cx="3082500" cy="1177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3000">
                <a:latin typeface="Raleway"/>
                <a:ea typeface="Raleway"/>
                <a:cs typeface="Raleway"/>
                <a:sym typeface="Raleway"/>
              </a:rPr>
              <a:t>ЛИЦЕНЗИРАНЕ НА СОФТУЕР</a:t>
            </a:r>
            <a:endParaRPr sz="30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29"/>
          <p:cNvPicPr preferRelativeResize="0"/>
          <p:nvPr/>
        </p:nvPicPr>
        <p:blipFill>
          <a:blip r:embed="rId3">
            <a:alphaModFix/>
          </a:blip>
          <a:stretch>
            <a:fillRect/>
          </a:stretch>
        </p:blipFill>
        <p:spPr>
          <a:xfrm>
            <a:off x="0" y="-892883"/>
            <a:ext cx="9144003" cy="6098982"/>
          </a:xfrm>
          <a:prstGeom prst="rect">
            <a:avLst/>
          </a:prstGeom>
          <a:noFill/>
          <a:ln>
            <a:noFill/>
          </a:ln>
        </p:spPr>
      </p:pic>
      <p:sp>
        <p:nvSpPr>
          <p:cNvPr id="248" name="Google Shape;248;p29"/>
          <p:cNvSpPr txBox="1"/>
          <p:nvPr/>
        </p:nvSpPr>
        <p:spPr>
          <a:xfrm>
            <a:off x="2877725" y="4713500"/>
            <a:ext cx="2670900" cy="74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solidFill>
                  <a:schemeClr val="lt1"/>
                </a:solidFill>
                <a:latin typeface="Raleway"/>
                <a:ea typeface="Raleway"/>
                <a:cs typeface="Raleway"/>
                <a:sym typeface="Raleway"/>
              </a:rPr>
              <a:t>Photo</a:t>
            </a:r>
            <a:r>
              <a:rPr lang="en" sz="1000">
                <a:solidFill>
                  <a:schemeClr val="lt1"/>
                </a:solidFill>
              </a:rPr>
              <a:t> by </a:t>
            </a:r>
            <a:r>
              <a:rPr lang="en" sz="1000" u="sng">
                <a:solidFill>
                  <a:schemeClr val="lt1"/>
                </a:solidFill>
                <a:hlinkClick r:id="rId4">
                  <a:extLst>
                    <a:ext uri="{A12FA001-AC4F-418D-AE19-62706E023703}">
                      <ahyp:hlinkClr xmlns:ahyp="http://schemas.microsoft.com/office/drawing/2018/hyperlinkcolor" val="tx"/>
                    </a:ext>
                  </a:extLst>
                </a:hlinkClick>
              </a:rPr>
              <a:t>Towfiqu barbhuiya</a:t>
            </a:r>
            <a:r>
              <a:rPr lang="en" sz="1000">
                <a:solidFill>
                  <a:schemeClr val="lt1"/>
                </a:solidFill>
              </a:rPr>
              <a:t> on </a:t>
            </a:r>
            <a:r>
              <a:rPr lang="en" sz="1000" u="sng">
                <a:solidFill>
                  <a:schemeClr val="lt1"/>
                </a:solidFill>
                <a:hlinkClick r:id="rId5">
                  <a:extLst>
                    <a:ext uri="{A12FA001-AC4F-418D-AE19-62706E023703}">
                      <ahyp:hlinkClr xmlns:ahyp="http://schemas.microsoft.com/office/drawing/2018/hyperlinkcolor" val="tx"/>
                    </a:ext>
                  </a:extLst>
                </a:hlinkClick>
              </a:rPr>
              <a:t>Unsplash</a:t>
            </a:r>
            <a:endParaRPr sz="1000" u="sng">
              <a:solidFill>
                <a:schemeClr val="lt1"/>
              </a:solidFill>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b="1">
              <a:latin typeface="Lato"/>
              <a:ea typeface="Lato"/>
              <a:cs typeface="Lato"/>
              <a:sym typeface="Lato"/>
            </a:endParaRPr>
          </a:p>
        </p:txBody>
      </p:sp>
      <p:sp>
        <p:nvSpPr>
          <p:cNvPr id="249" name="Google Shape;249;p29"/>
          <p:cNvSpPr txBox="1"/>
          <p:nvPr/>
        </p:nvSpPr>
        <p:spPr>
          <a:xfrm>
            <a:off x="686350" y="884825"/>
            <a:ext cx="47631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1"/>
                </a:solidFill>
                <a:latin typeface="Raleway"/>
                <a:ea typeface="Raleway"/>
                <a:cs typeface="Raleway"/>
                <a:sym typeface="Raleway"/>
              </a:rPr>
              <a:t>Кои издатели имат собствени права?</a:t>
            </a:r>
            <a:endParaRPr sz="1800">
              <a:solidFill>
                <a:schemeClr val="accent1"/>
              </a:solidFill>
              <a:latin typeface="Raleway"/>
              <a:ea typeface="Raleway"/>
              <a:cs typeface="Raleway"/>
              <a:sym typeface="Raleway"/>
            </a:endParaRPr>
          </a:p>
          <a:p>
            <a:pPr marL="0" lvl="0" indent="0" algn="l" rtl="0">
              <a:spcBef>
                <a:spcPts val="0"/>
              </a:spcBef>
              <a:spcAft>
                <a:spcPts val="0"/>
              </a:spcAft>
              <a:buNone/>
            </a:pPr>
            <a:endParaRPr sz="1800">
              <a:solidFill>
                <a:schemeClr val="accent1"/>
              </a:solidFill>
              <a:latin typeface="Raleway"/>
              <a:ea typeface="Raleway"/>
              <a:cs typeface="Raleway"/>
              <a:sym typeface="Raleway"/>
            </a:endParaRPr>
          </a:p>
          <a:p>
            <a:pPr marL="457200" lvl="0" indent="-342900" algn="l" rtl="0">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всички издатели</a:t>
            </a:r>
            <a:endParaRPr sz="1800">
              <a:solidFill>
                <a:schemeClr val="accent1"/>
              </a:solidFill>
              <a:latin typeface="Raleway"/>
              <a:ea typeface="Raleway"/>
              <a:cs typeface="Raleway"/>
              <a:sym typeface="Raleway"/>
            </a:endParaRPr>
          </a:p>
          <a:p>
            <a:pPr marL="457200" lvl="0" indent="-342900" algn="l" rtl="0">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продуценти на звукозаписи</a:t>
            </a:r>
            <a:endParaRPr sz="1800">
              <a:solidFill>
                <a:schemeClr val="accent1"/>
              </a:solidFill>
              <a:latin typeface="Raleway"/>
              <a:ea typeface="Raleway"/>
              <a:cs typeface="Raleway"/>
              <a:sym typeface="Raleway"/>
            </a:endParaRPr>
          </a:p>
          <a:p>
            <a:pPr marL="457200" lvl="0" indent="-342900" algn="l" rtl="0">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продуценти на филми</a:t>
            </a:r>
            <a:endParaRPr sz="1800">
              <a:solidFill>
                <a:schemeClr val="accent1"/>
              </a:solidFill>
              <a:latin typeface="Raleway"/>
              <a:ea typeface="Raleway"/>
              <a:cs typeface="Raleway"/>
              <a:sym typeface="Raleway"/>
            </a:endParaRPr>
          </a:p>
          <a:p>
            <a:pPr marL="457200" lvl="0" indent="-342900" algn="l" rtl="0">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издатели на литература</a:t>
            </a:r>
            <a:endParaRPr sz="1800">
              <a:solidFill>
                <a:schemeClr val="accent1"/>
              </a:solidFill>
              <a:latin typeface="Raleway"/>
              <a:ea typeface="Raleway"/>
              <a:cs typeface="Raleway"/>
              <a:sym typeface="Raleway"/>
            </a:endParaRPr>
          </a:p>
          <a:p>
            <a:pPr marL="457200" lvl="0" indent="-342900" algn="l" rtl="0">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издатели на научна литература</a:t>
            </a:r>
            <a:endParaRPr sz="1800">
              <a:solidFill>
                <a:schemeClr val="accent1"/>
              </a:solidFill>
              <a:latin typeface="Raleway"/>
              <a:ea typeface="Raleway"/>
              <a:cs typeface="Raleway"/>
              <a:sym typeface="Raleway"/>
            </a:endParaRPr>
          </a:p>
          <a:p>
            <a:pPr marL="457200" lvl="0" indent="-342900" algn="l" rtl="0">
              <a:spcBef>
                <a:spcPts val="0"/>
              </a:spcBef>
              <a:spcAft>
                <a:spcPts val="0"/>
              </a:spcAft>
              <a:buClr>
                <a:schemeClr val="accent1"/>
              </a:buClr>
              <a:buSzPts val="1800"/>
              <a:buFont typeface="Raleway"/>
              <a:buChar char="●"/>
            </a:pPr>
            <a:r>
              <a:rPr lang="en" sz="1800">
                <a:solidFill>
                  <a:schemeClr val="accent1"/>
                </a:solidFill>
                <a:latin typeface="Raleway"/>
                <a:ea typeface="Raleway"/>
                <a:cs typeface="Raleway"/>
                <a:sym typeface="Raleway"/>
              </a:rPr>
              <a:t>издателите нямат права</a:t>
            </a:r>
            <a:endParaRPr sz="1800">
              <a:solidFill>
                <a:schemeClr val="accent1"/>
              </a:solidFill>
              <a:latin typeface="Raleway"/>
              <a:ea typeface="Raleway"/>
              <a:cs typeface="Raleway"/>
              <a:sym typeface="Ralewa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0">
                <a:solidFill>
                  <a:schemeClr val="accent1"/>
                </a:solidFill>
              </a:rPr>
              <a:t>Традиционни и свободни (FOSS) </a:t>
            </a:r>
            <a:endParaRPr b="0">
              <a:solidFill>
                <a:schemeClr val="accent1"/>
              </a:solidFill>
            </a:endParaRPr>
          </a:p>
          <a:p>
            <a:pPr marL="0" lvl="0" indent="0" algn="l" rtl="0">
              <a:spcBef>
                <a:spcPts val="0"/>
              </a:spcBef>
              <a:spcAft>
                <a:spcPts val="0"/>
              </a:spcAft>
              <a:buNone/>
            </a:pPr>
            <a:r>
              <a:rPr lang="en" b="0">
                <a:solidFill>
                  <a:schemeClr val="accent1"/>
                </a:solidFill>
              </a:rPr>
              <a:t>софтуерни лицензи</a:t>
            </a:r>
            <a:endParaRPr sz="3700" b="0">
              <a:solidFill>
                <a:schemeClr val="accent1"/>
              </a:solidFill>
            </a:endParaRPr>
          </a:p>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1"/>
          <p:cNvPicPr preferRelativeResize="0"/>
          <p:nvPr/>
        </p:nvPicPr>
        <p:blipFill>
          <a:blip r:embed="rId3">
            <a:alphaModFix/>
          </a:blip>
          <a:stretch>
            <a:fillRect/>
          </a:stretch>
        </p:blipFill>
        <p:spPr>
          <a:xfrm>
            <a:off x="0" y="-892883"/>
            <a:ext cx="9144003" cy="6098982"/>
          </a:xfrm>
          <a:prstGeom prst="rect">
            <a:avLst/>
          </a:prstGeom>
          <a:noFill/>
          <a:ln>
            <a:noFill/>
          </a:ln>
        </p:spPr>
      </p:pic>
      <p:sp>
        <p:nvSpPr>
          <p:cNvPr id="258" name="Google Shape;258;p31"/>
          <p:cNvSpPr txBox="1"/>
          <p:nvPr/>
        </p:nvSpPr>
        <p:spPr>
          <a:xfrm>
            <a:off x="2877725" y="4713500"/>
            <a:ext cx="2670900" cy="748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000">
                <a:solidFill>
                  <a:schemeClr val="lt1"/>
                </a:solidFill>
                <a:latin typeface="Raleway"/>
                <a:ea typeface="Raleway"/>
                <a:cs typeface="Raleway"/>
                <a:sym typeface="Raleway"/>
              </a:rPr>
              <a:t>Photo</a:t>
            </a:r>
            <a:r>
              <a:rPr lang="en" sz="1000">
                <a:solidFill>
                  <a:schemeClr val="lt1"/>
                </a:solidFill>
              </a:rPr>
              <a:t> by </a:t>
            </a:r>
            <a:r>
              <a:rPr lang="en" sz="1000" u="sng">
                <a:solidFill>
                  <a:schemeClr val="lt1"/>
                </a:solidFill>
                <a:hlinkClick r:id="rId4">
                  <a:extLst>
                    <a:ext uri="{A12FA001-AC4F-418D-AE19-62706E023703}">
                      <ahyp:hlinkClr xmlns:ahyp="http://schemas.microsoft.com/office/drawing/2018/hyperlinkcolor" val="tx"/>
                    </a:ext>
                  </a:extLst>
                </a:hlinkClick>
              </a:rPr>
              <a:t>Towfiqu barbhuiya</a:t>
            </a:r>
            <a:r>
              <a:rPr lang="en" sz="1000">
                <a:solidFill>
                  <a:schemeClr val="lt1"/>
                </a:solidFill>
              </a:rPr>
              <a:t> on </a:t>
            </a:r>
            <a:r>
              <a:rPr lang="en" sz="1000" u="sng">
                <a:solidFill>
                  <a:schemeClr val="lt1"/>
                </a:solidFill>
                <a:hlinkClick r:id="rId5">
                  <a:extLst>
                    <a:ext uri="{A12FA001-AC4F-418D-AE19-62706E023703}">
                      <ahyp:hlinkClr xmlns:ahyp="http://schemas.microsoft.com/office/drawing/2018/hyperlinkcolor" val="tx"/>
                    </a:ext>
                  </a:extLst>
                </a:hlinkClick>
              </a:rPr>
              <a:t>Unsplash</a:t>
            </a:r>
            <a:endParaRPr sz="1000" u="sng">
              <a:solidFill>
                <a:schemeClr val="lt1"/>
              </a:solidFill>
            </a:endParaRPr>
          </a:p>
          <a:p>
            <a:pPr marL="0" lvl="0" indent="0" algn="l" rtl="0">
              <a:lnSpc>
                <a:spcPct val="115000"/>
              </a:lnSpc>
              <a:spcBef>
                <a:spcPts val="0"/>
              </a:spcBef>
              <a:spcAft>
                <a:spcPts val="0"/>
              </a:spcAft>
              <a:buNone/>
            </a:pPr>
            <a:endParaRPr sz="1100"/>
          </a:p>
          <a:p>
            <a:pPr marL="0" lvl="0" indent="0" algn="l" rtl="0">
              <a:spcBef>
                <a:spcPts val="0"/>
              </a:spcBef>
              <a:spcAft>
                <a:spcPts val="0"/>
              </a:spcAft>
              <a:buNone/>
            </a:pPr>
            <a:endParaRPr b="1">
              <a:latin typeface="Lato"/>
              <a:ea typeface="Lato"/>
              <a:cs typeface="Lato"/>
              <a:sym typeface="Lato"/>
            </a:endParaRPr>
          </a:p>
        </p:txBody>
      </p:sp>
      <p:sp>
        <p:nvSpPr>
          <p:cNvPr id="259" name="Google Shape;259;p31"/>
          <p:cNvSpPr txBox="1"/>
          <p:nvPr/>
        </p:nvSpPr>
        <p:spPr>
          <a:xfrm>
            <a:off x="686350" y="884825"/>
            <a:ext cx="4763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1"/>
                </a:solidFill>
                <a:latin typeface="Raleway"/>
                <a:ea typeface="Raleway"/>
                <a:cs typeface="Raleway"/>
                <a:sym typeface="Raleway"/>
              </a:rPr>
              <a:t>Прилагане на лиценз в GitHub</a:t>
            </a:r>
            <a:endParaRPr sz="1800">
              <a:solidFill>
                <a:schemeClr val="accent1"/>
              </a:solidFill>
              <a:latin typeface="Raleway"/>
              <a:ea typeface="Raleway"/>
              <a:cs typeface="Raleway"/>
              <a:sym typeface="Raleway"/>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2"/>
          <p:cNvPicPr preferRelativeResize="0"/>
          <p:nvPr/>
        </p:nvPicPr>
        <p:blipFill rotWithShape="1">
          <a:blip r:embed="rId3">
            <a:alphaModFix/>
          </a:blip>
          <a:srcRect l="-1662" r="7224"/>
          <a:stretch/>
        </p:blipFill>
        <p:spPr>
          <a:xfrm>
            <a:off x="0" y="-158541"/>
            <a:ext cx="9395185" cy="519949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729450" y="1318650"/>
            <a:ext cx="7688400" cy="535200"/>
          </a:xfrm>
          <a:prstGeom prst="rect">
            <a:avLst/>
          </a:prstGeom>
          <a:noFill/>
          <a:ln>
            <a:noFill/>
          </a:ln>
        </p:spPr>
        <p:txBody>
          <a:bodyPr spcFirstLastPara="1" wrap="square" lIns="81650" tIns="40825" rIns="81650" bIns="40825" anchor="ctr" anchorCtr="0">
            <a:normAutofit/>
          </a:bodyPr>
          <a:lstStyle/>
          <a:p>
            <a:pPr marL="0" lvl="0" indent="0" algn="l" rtl="0">
              <a:spcBef>
                <a:spcPts val="0"/>
              </a:spcBef>
              <a:spcAft>
                <a:spcPts val="0"/>
              </a:spcAft>
              <a:buClr>
                <a:schemeClr val="dk1"/>
              </a:buClr>
              <a:buSzPts val="3900"/>
              <a:buFont typeface="Calibri"/>
              <a:buNone/>
            </a:pPr>
            <a:r>
              <a:rPr lang="en" b="0">
                <a:solidFill>
                  <a:schemeClr val="accent1"/>
                </a:solidFill>
              </a:rPr>
              <a:t>Лицензи</a:t>
            </a:r>
            <a:endParaRPr b="0">
              <a:solidFill>
                <a:schemeClr val="accent1"/>
              </a:solidFill>
            </a:endParaRPr>
          </a:p>
        </p:txBody>
      </p:sp>
      <p:sp>
        <p:nvSpPr>
          <p:cNvPr id="270" name="Google Shape;270;p33"/>
          <p:cNvSpPr txBox="1">
            <a:spLocks noGrp="1"/>
          </p:cNvSpPr>
          <p:nvPr>
            <p:ph type="body" idx="1"/>
          </p:nvPr>
        </p:nvSpPr>
        <p:spPr>
          <a:xfrm>
            <a:off x="729325" y="2078875"/>
            <a:ext cx="5129700" cy="2431200"/>
          </a:xfrm>
          <a:prstGeom prst="rect">
            <a:avLst/>
          </a:prstGeom>
          <a:noFill/>
          <a:ln>
            <a:noFill/>
          </a:ln>
        </p:spPr>
        <p:txBody>
          <a:bodyPr spcFirstLastPara="1" wrap="square" lIns="81650" tIns="40825" rIns="81650" bIns="40825" anchor="t" anchorCtr="0">
            <a:normAutofit fontScale="77500" lnSpcReduction="20000"/>
          </a:bodyPr>
          <a:lstStyle/>
          <a:p>
            <a:pPr marL="317500" lvl="0" indent="-293846" algn="l" rtl="0">
              <a:spcBef>
                <a:spcPts val="0"/>
              </a:spcBef>
              <a:spcAft>
                <a:spcPts val="0"/>
              </a:spcAft>
              <a:buClr>
                <a:schemeClr val="dk1"/>
              </a:buClr>
              <a:buSzPct val="100000"/>
              <a:buFont typeface="Raleway"/>
              <a:buChar char="●"/>
            </a:pPr>
            <a:r>
              <a:rPr lang="en" sz="2100">
                <a:latin typeface="Raleway"/>
                <a:ea typeface="Raleway"/>
                <a:cs typeface="Raleway"/>
                <a:sym typeface="Raleway"/>
              </a:rPr>
              <a:t>Чрез лиценза авторът отстъпва част от правата, с които разполага / договор за използване</a:t>
            </a:r>
            <a:endParaRPr>
              <a:latin typeface="Raleway"/>
              <a:ea typeface="Raleway"/>
              <a:cs typeface="Raleway"/>
              <a:sym typeface="Raleway"/>
            </a:endParaRPr>
          </a:p>
          <a:p>
            <a:pPr marL="0" lvl="0" indent="0" algn="l" rtl="0">
              <a:spcBef>
                <a:spcPts val="400"/>
              </a:spcBef>
              <a:spcAft>
                <a:spcPts val="0"/>
              </a:spcAft>
              <a:buClr>
                <a:schemeClr val="dk1"/>
              </a:buClr>
              <a:buSzPct val="100000"/>
              <a:buNone/>
            </a:pPr>
            <a:endParaRPr sz="2100">
              <a:latin typeface="Raleway"/>
              <a:ea typeface="Raleway"/>
              <a:cs typeface="Raleway"/>
              <a:sym typeface="Raleway"/>
            </a:endParaRPr>
          </a:p>
          <a:p>
            <a:pPr marL="317500" lvl="0" indent="-293846" algn="l" rtl="0">
              <a:spcBef>
                <a:spcPts val="400"/>
              </a:spcBef>
              <a:spcAft>
                <a:spcPts val="0"/>
              </a:spcAft>
              <a:buClr>
                <a:schemeClr val="dk1"/>
              </a:buClr>
              <a:buSzPct val="100000"/>
              <a:buFont typeface="Raleway"/>
              <a:buChar char="●"/>
            </a:pPr>
            <a:r>
              <a:rPr lang="en" sz="2100">
                <a:latin typeface="Raleway"/>
                <a:ea typeface="Raleway"/>
                <a:cs typeface="Raleway"/>
                <a:sym typeface="Raleway"/>
              </a:rPr>
              <a:t>Some Rights Reserved</a:t>
            </a:r>
            <a:endParaRPr>
              <a:latin typeface="Raleway"/>
              <a:ea typeface="Raleway"/>
              <a:cs typeface="Raleway"/>
              <a:sym typeface="Raleway"/>
            </a:endParaRPr>
          </a:p>
          <a:p>
            <a:pPr marL="304800" lvl="0" indent="-165100" algn="l" rtl="0">
              <a:spcBef>
                <a:spcPts val="400"/>
              </a:spcBef>
              <a:spcAft>
                <a:spcPts val="0"/>
              </a:spcAft>
              <a:buClr>
                <a:schemeClr val="dk1"/>
              </a:buClr>
              <a:buSzPct val="100000"/>
              <a:buNone/>
            </a:pPr>
            <a:endParaRPr sz="2100">
              <a:latin typeface="Raleway"/>
              <a:ea typeface="Raleway"/>
              <a:cs typeface="Raleway"/>
              <a:sym typeface="Raleway"/>
            </a:endParaRPr>
          </a:p>
          <a:p>
            <a:pPr marL="317500" lvl="0" indent="-293846" algn="l" rtl="0">
              <a:spcBef>
                <a:spcPts val="400"/>
              </a:spcBef>
              <a:spcAft>
                <a:spcPts val="0"/>
              </a:spcAft>
              <a:buClr>
                <a:schemeClr val="dk1"/>
              </a:buClr>
              <a:buSzPct val="100000"/>
              <a:buFont typeface="Raleway"/>
              <a:buChar char="●"/>
            </a:pPr>
            <a:r>
              <a:rPr lang="en" sz="2100">
                <a:latin typeface="Raleway"/>
                <a:ea typeface="Raleway"/>
                <a:cs typeface="Raleway"/>
                <a:sym typeface="Raleway"/>
              </a:rPr>
              <a:t>Разликата между свободните и несвободните лицензи е в обема права, които се предоставят на лицензополучателя</a:t>
            </a:r>
            <a:endParaRPr/>
          </a:p>
        </p:txBody>
      </p:sp>
      <p:grpSp>
        <p:nvGrpSpPr>
          <p:cNvPr id="271" name="Google Shape;271;p33"/>
          <p:cNvGrpSpPr/>
          <p:nvPr/>
        </p:nvGrpSpPr>
        <p:grpSpPr>
          <a:xfrm>
            <a:off x="6353559" y="710556"/>
            <a:ext cx="2143844" cy="4180568"/>
            <a:chOff x="5472938" y="-460312"/>
            <a:chExt cx="3838575" cy="8058150"/>
          </a:xfrm>
        </p:grpSpPr>
        <p:pic>
          <p:nvPicPr>
            <p:cNvPr id="272" name="Google Shape;272;p33"/>
            <p:cNvPicPr preferRelativeResize="0"/>
            <p:nvPr/>
          </p:nvPicPr>
          <p:blipFill rotWithShape="1">
            <a:blip r:embed="rId3">
              <a:alphaModFix/>
            </a:blip>
            <a:srcRect/>
            <a:stretch/>
          </p:blipFill>
          <p:spPr>
            <a:xfrm>
              <a:off x="5472938" y="4911788"/>
              <a:ext cx="3838575" cy="1343025"/>
            </a:xfrm>
            <a:prstGeom prst="rect">
              <a:avLst/>
            </a:prstGeom>
            <a:noFill/>
            <a:ln>
              <a:noFill/>
            </a:ln>
          </p:spPr>
        </p:pic>
        <p:pic>
          <p:nvPicPr>
            <p:cNvPr id="273" name="Google Shape;273;p33"/>
            <p:cNvPicPr preferRelativeResize="0"/>
            <p:nvPr/>
          </p:nvPicPr>
          <p:blipFill rotWithShape="1">
            <a:blip r:embed="rId4">
              <a:alphaModFix/>
            </a:blip>
            <a:srcRect/>
            <a:stretch/>
          </p:blipFill>
          <p:spPr>
            <a:xfrm>
              <a:off x="5472938" y="3568763"/>
              <a:ext cx="3838575" cy="1343025"/>
            </a:xfrm>
            <a:prstGeom prst="rect">
              <a:avLst/>
            </a:prstGeom>
            <a:noFill/>
            <a:ln>
              <a:noFill/>
            </a:ln>
          </p:spPr>
        </p:pic>
        <p:pic>
          <p:nvPicPr>
            <p:cNvPr id="274" name="Google Shape;274;p33"/>
            <p:cNvPicPr preferRelativeResize="0"/>
            <p:nvPr/>
          </p:nvPicPr>
          <p:blipFill rotWithShape="1">
            <a:blip r:embed="rId5">
              <a:alphaModFix/>
            </a:blip>
            <a:srcRect/>
            <a:stretch/>
          </p:blipFill>
          <p:spPr>
            <a:xfrm>
              <a:off x="5472938" y="2225738"/>
              <a:ext cx="3838575" cy="1343025"/>
            </a:xfrm>
            <a:prstGeom prst="rect">
              <a:avLst/>
            </a:prstGeom>
            <a:noFill/>
            <a:ln>
              <a:noFill/>
            </a:ln>
          </p:spPr>
        </p:pic>
        <p:pic>
          <p:nvPicPr>
            <p:cNvPr id="275" name="Google Shape;275;p33"/>
            <p:cNvPicPr preferRelativeResize="0"/>
            <p:nvPr/>
          </p:nvPicPr>
          <p:blipFill rotWithShape="1">
            <a:blip r:embed="rId6">
              <a:alphaModFix/>
            </a:blip>
            <a:srcRect/>
            <a:stretch/>
          </p:blipFill>
          <p:spPr>
            <a:xfrm>
              <a:off x="5472938" y="882713"/>
              <a:ext cx="3838575" cy="1343025"/>
            </a:xfrm>
            <a:prstGeom prst="rect">
              <a:avLst/>
            </a:prstGeom>
            <a:noFill/>
            <a:ln>
              <a:noFill/>
            </a:ln>
          </p:spPr>
        </p:pic>
        <p:grpSp>
          <p:nvGrpSpPr>
            <p:cNvPr id="276" name="Google Shape;276;p33"/>
            <p:cNvGrpSpPr/>
            <p:nvPr/>
          </p:nvGrpSpPr>
          <p:grpSpPr>
            <a:xfrm>
              <a:off x="5472938" y="-460312"/>
              <a:ext cx="3838575" cy="8058150"/>
              <a:chOff x="5472938" y="-460312"/>
              <a:chExt cx="3838575" cy="8058150"/>
            </a:xfrm>
          </p:grpSpPr>
          <p:pic>
            <p:nvPicPr>
              <p:cNvPr id="277" name="Google Shape;277;p33"/>
              <p:cNvPicPr preferRelativeResize="0"/>
              <p:nvPr/>
            </p:nvPicPr>
            <p:blipFill rotWithShape="1">
              <a:blip r:embed="rId7">
                <a:alphaModFix/>
              </a:blip>
              <a:srcRect/>
              <a:stretch/>
            </p:blipFill>
            <p:spPr>
              <a:xfrm>
                <a:off x="5472938" y="6254813"/>
                <a:ext cx="3838575" cy="1343025"/>
              </a:xfrm>
              <a:prstGeom prst="rect">
                <a:avLst/>
              </a:prstGeom>
              <a:noFill/>
              <a:ln>
                <a:noFill/>
              </a:ln>
            </p:spPr>
          </p:pic>
          <p:pic>
            <p:nvPicPr>
              <p:cNvPr id="278" name="Google Shape;278;p33"/>
              <p:cNvPicPr preferRelativeResize="0"/>
              <p:nvPr/>
            </p:nvPicPr>
            <p:blipFill rotWithShape="1">
              <a:blip r:embed="rId8">
                <a:alphaModFix/>
              </a:blip>
              <a:srcRect/>
              <a:stretch/>
            </p:blipFill>
            <p:spPr>
              <a:xfrm>
                <a:off x="5472938" y="-460312"/>
                <a:ext cx="3838575" cy="1343025"/>
              </a:xfrm>
              <a:prstGeom prst="rect">
                <a:avLst/>
              </a:prstGeom>
              <a:noFill/>
              <a:ln>
                <a:noFill/>
              </a:ln>
            </p:spPr>
          </p:pic>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body" idx="4294967295"/>
          </p:nvPr>
        </p:nvSpPr>
        <p:spPr>
          <a:xfrm>
            <a:off x="987600" y="2065125"/>
            <a:ext cx="7466400" cy="2815800"/>
          </a:xfrm>
          <a:prstGeom prst="rect">
            <a:avLst/>
          </a:prstGeom>
          <a:noFill/>
          <a:ln>
            <a:noFill/>
          </a:ln>
        </p:spPr>
        <p:txBody>
          <a:bodyPr spcFirstLastPara="1" wrap="square" lIns="81650" tIns="40825" rIns="81650" bIns="40825" anchor="t" anchorCtr="0">
            <a:normAutofit/>
          </a:bodyPr>
          <a:lstStyle/>
          <a:p>
            <a:pPr marL="0" lvl="0" indent="0" algn="l" rtl="0">
              <a:lnSpc>
                <a:spcPct val="105000"/>
              </a:lnSpc>
              <a:spcBef>
                <a:spcPts val="400"/>
              </a:spcBef>
              <a:spcAft>
                <a:spcPts val="0"/>
              </a:spcAft>
              <a:buNone/>
            </a:pPr>
            <a:r>
              <a:rPr lang="en" sz="1600">
                <a:solidFill>
                  <a:schemeClr val="dk2"/>
                </a:solidFill>
                <a:latin typeface="Raleway"/>
                <a:ea typeface="Raleway"/>
                <a:cs typeface="Raleway"/>
                <a:sym typeface="Raleway"/>
              </a:rPr>
              <a:t>Обикновено предоставят </a:t>
            </a:r>
            <a:r>
              <a:rPr lang="en" sz="1600">
                <a:solidFill>
                  <a:schemeClr val="dk2"/>
                </a:solidFill>
                <a:highlight>
                  <a:schemeClr val="accent6"/>
                </a:highlight>
                <a:latin typeface="Raleway"/>
                <a:ea typeface="Raleway"/>
                <a:cs typeface="Raleway"/>
                <a:sym typeface="Raleway"/>
              </a:rPr>
              <a:t>неизключително</a:t>
            </a:r>
            <a:r>
              <a:rPr lang="en" sz="1600">
                <a:solidFill>
                  <a:schemeClr val="dk2"/>
                </a:solidFill>
                <a:latin typeface="Raleway"/>
                <a:ea typeface="Raleway"/>
                <a:cs typeface="Raleway"/>
                <a:sym typeface="Raleway"/>
              </a:rPr>
              <a:t>, непрехвърлимо право на използване на програмата; </a:t>
            </a:r>
            <a:endParaRPr sz="1600">
              <a:solidFill>
                <a:schemeClr val="dk2"/>
              </a:solidFill>
              <a:latin typeface="Raleway"/>
              <a:ea typeface="Raleway"/>
              <a:cs typeface="Raleway"/>
              <a:sym typeface="Raleway"/>
            </a:endParaRPr>
          </a:p>
          <a:p>
            <a:pPr marL="304800" lvl="0" indent="-279400" algn="l" rtl="0">
              <a:lnSpc>
                <a:spcPct val="105000"/>
              </a:lnSpc>
              <a:spcBef>
                <a:spcPts val="40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Лицензът се използва за допълнително ограничаване на използването за определен брой вътрешни потребители/ устройства;</a:t>
            </a:r>
            <a:endParaRPr sz="1600">
              <a:solidFill>
                <a:schemeClr val="dk2"/>
              </a:solidFill>
              <a:latin typeface="Raleway"/>
              <a:ea typeface="Raleway"/>
              <a:cs typeface="Raleway"/>
              <a:sym typeface="Raleway"/>
            </a:endParaRPr>
          </a:p>
          <a:p>
            <a:pPr marL="304800" lvl="0" indent="-279400" algn="l" rtl="0">
              <a:lnSpc>
                <a:spcPct val="105000"/>
              </a:lnSpc>
              <a:spcBef>
                <a:spcPts val="40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Лицензът включва договорки от различно естество, като напр. използване на други права на ИС (търговска марка), ограничаване или освобождаване от отговорност на доставчика, условия за прекратяване на лиценза, приложимо право и т.н.</a:t>
            </a:r>
            <a:endParaRPr sz="1600">
              <a:solidFill>
                <a:schemeClr val="dk2"/>
              </a:solidFill>
              <a:latin typeface="Raleway"/>
              <a:ea typeface="Raleway"/>
              <a:cs typeface="Raleway"/>
              <a:sym typeface="Raleway"/>
            </a:endParaRPr>
          </a:p>
          <a:p>
            <a:pPr marL="0" lvl="0" indent="0" algn="l" rtl="0">
              <a:lnSpc>
                <a:spcPct val="105000"/>
              </a:lnSpc>
              <a:spcBef>
                <a:spcPts val="400"/>
              </a:spcBef>
              <a:spcAft>
                <a:spcPts val="1200"/>
              </a:spcAft>
              <a:buClr>
                <a:schemeClr val="dk1"/>
              </a:buClr>
              <a:buSzPts val="2900"/>
              <a:buNone/>
            </a:pPr>
            <a:r>
              <a:rPr lang="en" sz="1600">
                <a:solidFill>
                  <a:schemeClr val="dk2"/>
                </a:solidFill>
                <a:latin typeface="Raleway"/>
                <a:ea typeface="Raleway"/>
                <a:cs typeface="Raleway"/>
                <a:sym typeface="Raleway"/>
              </a:rPr>
              <a:t>Лицензът може да се предоставя безплатно и да е проприетарен.</a:t>
            </a:r>
            <a:endParaRPr sz="1600">
              <a:solidFill>
                <a:schemeClr val="dk2"/>
              </a:solidFill>
              <a:latin typeface="Raleway"/>
              <a:ea typeface="Raleway"/>
              <a:cs typeface="Raleway"/>
              <a:sym typeface="Raleway"/>
            </a:endParaRPr>
          </a:p>
        </p:txBody>
      </p:sp>
      <p:sp>
        <p:nvSpPr>
          <p:cNvPr id="284" name="Google Shape;284;p34"/>
          <p:cNvSpPr txBox="1">
            <a:spLocks noGrp="1"/>
          </p:cNvSpPr>
          <p:nvPr>
            <p:ph type="title"/>
          </p:nvPr>
        </p:nvSpPr>
        <p:spPr>
          <a:xfrm>
            <a:off x="1100150" y="1328950"/>
            <a:ext cx="7688400" cy="535200"/>
          </a:xfrm>
          <a:prstGeom prst="rect">
            <a:avLst/>
          </a:prstGeom>
          <a:noFill/>
          <a:ln>
            <a:noFill/>
          </a:ln>
        </p:spPr>
        <p:txBody>
          <a:bodyPr spcFirstLastPara="1" wrap="square" lIns="81650" tIns="40825" rIns="81650" bIns="40825" anchor="ctr" anchorCtr="0">
            <a:normAutofit/>
          </a:bodyPr>
          <a:lstStyle/>
          <a:p>
            <a:pPr marL="0" lvl="0" indent="0" algn="l" rtl="0">
              <a:lnSpc>
                <a:spcPct val="105000"/>
              </a:lnSpc>
              <a:spcBef>
                <a:spcPts val="0"/>
              </a:spcBef>
              <a:spcAft>
                <a:spcPts val="0"/>
              </a:spcAft>
              <a:buClr>
                <a:schemeClr val="dk1"/>
              </a:buClr>
              <a:buSzPts val="2900"/>
              <a:buFont typeface="Arial"/>
              <a:buNone/>
            </a:pPr>
            <a:r>
              <a:rPr lang="en" sz="2100" b="0">
                <a:solidFill>
                  <a:schemeClr val="accent1"/>
                </a:solidFill>
              </a:rPr>
              <a:t>Традиционните лицензи (проприетарни)</a:t>
            </a:r>
            <a:endParaRPr sz="300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3">
                                            <p:txEl>
                                              <p:pRg st="0" end="0"/>
                                            </p:txEl>
                                          </p:spTgt>
                                        </p:tgtEl>
                                        <p:attrNameLst>
                                          <p:attrName>style.visibility</p:attrName>
                                        </p:attrNameLst>
                                      </p:cBhvr>
                                      <p:to>
                                        <p:strVal val="visible"/>
                                      </p:to>
                                    </p:set>
                                    <p:animEffect transition="in" filter="fade">
                                      <p:cBhvr>
                                        <p:cTn id="7" dur="2000"/>
                                        <p:tgtEl>
                                          <p:spTgt spid="28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83">
                                            <p:txEl>
                                              <p:pRg st="1" end="1"/>
                                            </p:txEl>
                                          </p:spTgt>
                                        </p:tgtEl>
                                        <p:attrNameLst>
                                          <p:attrName>style.visibility</p:attrName>
                                        </p:attrNameLst>
                                      </p:cBhvr>
                                      <p:to>
                                        <p:strVal val="visible"/>
                                      </p:to>
                                    </p:set>
                                    <p:animEffect transition="in" filter="fade">
                                      <p:cBhvr>
                                        <p:cTn id="11" dur="2000"/>
                                        <p:tgtEl>
                                          <p:spTgt spid="28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283">
                                            <p:txEl>
                                              <p:pRg st="2" end="2"/>
                                            </p:txEl>
                                          </p:spTgt>
                                        </p:tgtEl>
                                        <p:attrNameLst>
                                          <p:attrName>style.visibility</p:attrName>
                                        </p:attrNameLst>
                                      </p:cBhvr>
                                      <p:to>
                                        <p:strVal val="visible"/>
                                      </p:to>
                                    </p:set>
                                    <p:animEffect transition="in" filter="fade">
                                      <p:cBhvr>
                                        <p:cTn id="15" dur="2000"/>
                                        <p:tgtEl>
                                          <p:spTgt spid="28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283">
                                            <p:txEl>
                                              <p:pRg st="3" end="3"/>
                                            </p:txEl>
                                          </p:spTgt>
                                        </p:tgtEl>
                                        <p:attrNameLst>
                                          <p:attrName>style.visibility</p:attrName>
                                        </p:attrNameLst>
                                      </p:cBhvr>
                                      <p:to>
                                        <p:strVal val="visible"/>
                                      </p:to>
                                    </p:set>
                                    <p:animEffect transition="in" filter="fade">
                                      <p:cBhvr>
                                        <p:cTn id="19" dur="2000"/>
                                        <p:tgtEl>
                                          <p:spTgt spid="2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body" idx="1"/>
          </p:nvPr>
        </p:nvSpPr>
        <p:spPr>
          <a:xfrm>
            <a:off x="483975" y="1040025"/>
            <a:ext cx="8177100" cy="3820500"/>
          </a:xfrm>
          <a:prstGeom prst="rect">
            <a:avLst/>
          </a:prstGeom>
          <a:noFill/>
          <a:ln>
            <a:noFill/>
          </a:ln>
        </p:spPr>
        <p:txBody>
          <a:bodyPr spcFirstLastPara="1" wrap="square" lIns="81650" tIns="40825" rIns="81650" bIns="40825" anchor="t" anchorCtr="0">
            <a:noAutofit/>
          </a:bodyPr>
          <a:lstStyle/>
          <a:p>
            <a:pPr marL="0" marR="0" lvl="0" indent="0" algn="l" rtl="0">
              <a:lnSpc>
                <a:spcPct val="105000"/>
              </a:lnSpc>
              <a:spcBef>
                <a:spcPts val="400"/>
              </a:spcBef>
              <a:spcAft>
                <a:spcPts val="0"/>
              </a:spcAft>
              <a:buNone/>
            </a:pPr>
            <a:r>
              <a:rPr lang="en" sz="1500" b="1">
                <a:solidFill>
                  <a:schemeClr val="dk2"/>
                </a:solidFill>
                <a:latin typeface="Raleway"/>
                <a:ea typeface="Raleway"/>
                <a:cs typeface="Raleway"/>
                <a:sym typeface="Raleway"/>
              </a:rPr>
              <a:t>Oracle Binary Code License Agreement for the Java SE Platform Products and JavaFX</a:t>
            </a:r>
            <a:endParaRPr sz="1500" b="1">
              <a:solidFill>
                <a:schemeClr val="dk2"/>
              </a:solidFill>
              <a:latin typeface="Raleway"/>
              <a:ea typeface="Raleway"/>
              <a:cs typeface="Raleway"/>
              <a:sym typeface="Raleway"/>
            </a:endParaRPr>
          </a:p>
          <a:p>
            <a:pPr marL="0" marR="0" lvl="0" indent="0" algn="just" rtl="0">
              <a:lnSpc>
                <a:spcPct val="105000"/>
              </a:lnSpc>
              <a:spcBef>
                <a:spcPts val="400"/>
              </a:spcBef>
              <a:spcAft>
                <a:spcPts val="0"/>
              </a:spcAft>
              <a:buNone/>
            </a:pPr>
            <a:r>
              <a:rPr lang="en" sz="1600">
                <a:solidFill>
                  <a:schemeClr val="dk2"/>
                </a:solidFill>
                <a:latin typeface="Raleway"/>
                <a:ea typeface="Raleway"/>
                <a:cs typeface="Raleway"/>
                <a:sym typeface="Raleway"/>
              </a:rPr>
              <a:t>“Subject to the terms and conditions of this Agreement including, but not limited to, the Java Technology Restrictions of the Supplemental License Terms, Oracle grants you a non-exclusive, non-transferable, limited license without license fees to reproduce and use internally the Software complete and unmodified for the sole purpose of running Programs.”</a:t>
            </a:r>
            <a:endParaRPr sz="1600">
              <a:solidFill>
                <a:schemeClr val="dk2"/>
              </a:solidFill>
              <a:latin typeface="Raleway"/>
              <a:ea typeface="Raleway"/>
              <a:cs typeface="Raleway"/>
              <a:sym typeface="Raleway"/>
            </a:endParaRPr>
          </a:p>
          <a:p>
            <a:pPr marL="457200" marR="0" lvl="0" indent="-330200" algn="l" rtl="0">
              <a:lnSpc>
                <a:spcPct val="105000"/>
              </a:lnSpc>
              <a:spcBef>
                <a:spcPts val="40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неизключителен, </a:t>
            </a:r>
            <a:endParaRPr sz="1600">
              <a:solidFill>
                <a:schemeClr val="dk2"/>
              </a:solidFill>
              <a:latin typeface="Raleway"/>
              <a:ea typeface="Raleway"/>
              <a:cs typeface="Raleway"/>
              <a:sym typeface="Raleway"/>
            </a:endParaRPr>
          </a:p>
          <a:p>
            <a:pPr marL="457200" marR="0" lvl="0" indent="-330200" algn="l" rtl="0">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непрехвърлим, </a:t>
            </a:r>
            <a:endParaRPr sz="1600">
              <a:solidFill>
                <a:schemeClr val="dk2"/>
              </a:solidFill>
              <a:latin typeface="Raleway"/>
              <a:ea typeface="Raleway"/>
              <a:cs typeface="Raleway"/>
              <a:sym typeface="Raleway"/>
            </a:endParaRPr>
          </a:p>
          <a:p>
            <a:pPr marL="457200" marR="0" lvl="0" indent="-330200" algn="l" rtl="0">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ограничен лиценз, </a:t>
            </a:r>
            <a:endParaRPr sz="1600">
              <a:solidFill>
                <a:schemeClr val="dk2"/>
              </a:solidFill>
              <a:latin typeface="Raleway"/>
              <a:ea typeface="Raleway"/>
              <a:cs typeface="Raleway"/>
              <a:sym typeface="Raleway"/>
            </a:endParaRPr>
          </a:p>
          <a:p>
            <a:pPr marL="457200" marR="0" lvl="0" indent="-330200" algn="l" rtl="0">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без лицензни такси за </a:t>
            </a:r>
            <a:endParaRPr sz="1600">
              <a:solidFill>
                <a:schemeClr val="dk2"/>
              </a:solidFill>
              <a:latin typeface="Raleway"/>
              <a:ea typeface="Raleway"/>
              <a:cs typeface="Raleway"/>
              <a:sym typeface="Raleway"/>
            </a:endParaRPr>
          </a:p>
          <a:p>
            <a:pPr marL="457200" marR="0" lvl="0" indent="-330200" algn="l" rtl="0">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възпроизвеждане и вътрешно използване на Софтуер, </a:t>
            </a:r>
            <a:endParaRPr sz="1600">
              <a:solidFill>
                <a:schemeClr val="dk2"/>
              </a:solidFill>
              <a:latin typeface="Raleway"/>
              <a:ea typeface="Raleway"/>
              <a:cs typeface="Raleway"/>
              <a:sym typeface="Raleway"/>
            </a:endParaRPr>
          </a:p>
          <a:p>
            <a:pPr marL="457200" marR="0" lvl="0" indent="-330200" algn="l" rtl="0">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пълен/цялостен и непроменен, с </a:t>
            </a:r>
            <a:endParaRPr sz="1600">
              <a:solidFill>
                <a:schemeClr val="dk2"/>
              </a:solidFill>
              <a:latin typeface="Raleway"/>
              <a:ea typeface="Raleway"/>
              <a:cs typeface="Raleway"/>
              <a:sym typeface="Raleway"/>
            </a:endParaRPr>
          </a:p>
          <a:p>
            <a:pPr marL="457200" marR="0" lvl="0" indent="-330200" algn="l" rtl="0">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единствената цел да се изпълняват програми"</a:t>
            </a:r>
            <a:endParaRPr sz="1800"/>
          </a:p>
        </p:txBody>
      </p:sp>
      <p:sp>
        <p:nvSpPr>
          <p:cNvPr id="290" name="Google Shape;290;p35"/>
          <p:cNvSpPr txBox="1">
            <a:spLocks noGrp="1"/>
          </p:cNvSpPr>
          <p:nvPr>
            <p:ph type="title"/>
          </p:nvPr>
        </p:nvSpPr>
        <p:spPr>
          <a:xfrm>
            <a:off x="720799" y="291475"/>
            <a:ext cx="7877400" cy="857400"/>
          </a:xfrm>
          <a:prstGeom prst="rect">
            <a:avLst/>
          </a:prstGeom>
          <a:noFill/>
          <a:ln>
            <a:noFill/>
          </a:ln>
        </p:spPr>
        <p:txBody>
          <a:bodyPr spcFirstLastPara="1" wrap="square" lIns="81650" tIns="40825" rIns="81650" bIns="40825" anchor="ctr" anchorCtr="0">
            <a:normAutofit/>
          </a:bodyPr>
          <a:lstStyle/>
          <a:p>
            <a:pPr marL="0" marR="0" lvl="0" indent="0" algn="l" rtl="0">
              <a:lnSpc>
                <a:spcPct val="105000"/>
              </a:lnSpc>
              <a:spcBef>
                <a:spcPts val="0"/>
              </a:spcBef>
              <a:spcAft>
                <a:spcPts val="0"/>
              </a:spcAft>
              <a:buClr>
                <a:schemeClr val="dk1"/>
              </a:buClr>
              <a:buSzPts val="2900"/>
              <a:buFont typeface="Arial"/>
              <a:buNone/>
            </a:pPr>
            <a:r>
              <a:rPr lang="en" sz="2100" b="0">
                <a:solidFill>
                  <a:schemeClr val="accent1"/>
                </a:solidFill>
              </a:rPr>
              <a:t>Традиционен лиценз - пример</a:t>
            </a:r>
            <a:endParaRPr sz="2100" b="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9">
                                            <p:txEl>
                                              <p:pRg st="0" end="0"/>
                                            </p:txEl>
                                          </p:spTgt>
                                        </p:tgtEl>
                                        <p:attrNameLst>
                                          <p:attrName>style.visibility</p:attrName>
                                        </p:attrNameLst>
                                      </p:cBhvr>
                                      <p:to>
                                        <p:strVal val="visible"/>
                                      </p:to>
                                    </p:set>
                                    <p:animEffect transition="in" filter="fade">
                                      <p:cBhvr>
                                        <p:cTn id="7" dur="1500"/>
                                        <p:tgtEl>
                                          <p:spTgt spid="289">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89">
                                            <p:txEl>
                                              <p:pRg st="1" end="1"/>
                                            </p:txEl>
                                          </p:spTgt>
                                        </p:tgtEl>
                                        <p:attrNameLst>
                                          <p:attrName>style.visibility</p:attrName>
                                        </p:attrNameLst>
                                      </p:cBhvr>
                                      <p:to>
                                        <p:strVal val="visible"/>
                                      </p:to>
                                    </p:set>
                                    <p:animEffect transition="in" filter="fade">
                                      <p:cBhvr>
                                        <p:cTn id="11" dur="1500"/>
                                        <p:tgtEl>
                                          <p:spTgt spid="289">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89">
                                            <p:txEl>
                                              <p:pRg st="2" end="2"/>
                                            </p:txEl>
                                          </p:spTgt>
                                        </p:tgtEl>
                                        <p:attrNameLst>
                                          <p:attrName>style.visibility</p:attrName>
                                        </p:attrNameLst>
                                      </p:cBhvr>
                                      <p:to>
                                        <p:strVal val="visible"/>
                                      </p:to>
                                    </p:set>
                                    <p:animEffect transition="in" filter="fade">
                                      <p:cBhvr>
                                        <p:cTn id="15" dur="1500"/>
                                        <p:tgtEl>
                                          <p:spTgt spid="289">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89">
                                            <p:txEl>
                                              <p:pRg st="3" end="3"/>
                                            </p:txEl>
                                          </p:spTgt>
                                        </p:tgtEl>
                                        <p:attrNameLst>
                                          <p:attrName>style.visibility</p:attrName>
                                        </p:attrNameLst>
                                      </p:cBhvr>
                                      <p:to>
                                        <p:strVal val="visible"/>
                                      </p:to>
                                    </p:set>
                                    <p:animEffect transition="in" filter="fade">
                                      <p:cBhvr>
                                        <p:cTn id="19" dur="1500"/>
                                        <p:tgtEl>
                                          <p:spTgt spid="289">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89">
                                            <p:txEl>
                                              <p:pRg st="4" end="4"/>
                                            </p:txEl>
                                          </p:spTgt>
                                        </p:tgtEl>
                                        <p:attrNameLst>
                                          <p:attrName>style.visibility</p:attrName>
                                        </p:attrNameLst>
                                      </p:cBhvr>
                                      <p:to>
                                        <p:strVal val="visible"/>
                                      </p:to>
                                    </p:set>
                                    <p:animEffect transition="in" filter="fade">
                                      <p:cBhvr>
                                        <p:cTn id="23" dur="1500"/>
                                        <p:tgtEl>
                                          <p:spTgt spid="289">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89">
                                            <p:txEl>
                                              <p:pRg st="5" end="5"/>
                                            </p:txEl>
                                          </p:spTgt>
                                        </p:tgtEl>
                                        <p:attrNameLst>
                                          <p:attrName>style.visibility</p:attrName>
                                        </p:attrNameLst>
                                      </p:cBhvr>
                                      <p:to>
                                        <p:strVal val="visible"/>
                                      </p:to>
                                    </p:set>
                                    <p:animEffect transition="in" filter="fade">
                                      <p:cBhvr>
                                        <p:cTn id="27" dur="1500"/>
                                        <p:tgtEl>
                                          <p:spTgt spid="289">
                                            <p:txEl>
                                              <p:pRg st="5" end="5"/>
                                            </p:txEl>
                                          </p:spTgt>
                                        </p:tgtEl>
                                      </p:cBhvr>
                                    </p:animEffect>
                                  </p:childTnLst>
                                </p:cTn>
                              </p:par>
                            </p:childTnLst>
                          </p:cTn>
                        </p:par>
                        <p:par>
                          <p:cTn id="28" fill="hold">
                            <p:stCondLst>
                              <p:cond delay="9000"/>
                            </p:stCondLst>
                            <p:childTnLst>
                              <p:par>
                                <p:cTn id="29" presetID="10" presetClass="entr" presetSubtype="0" fill="hold" nodeType="afterEffect">
                                  <p:stCondLst>
                                    <p:cond delay="0"/>
                                  </p:stCondLst>
                                  <p:childTnLst>
                                    <p:set>
                                      <p:cBhvr>
                                        <p:cTn id="30" dur="1" fill="hold">
                                          <p:stCondLst>
                                            <p:cond delay="0"/>
                                          </p:stCondLst>
                                        </p:cTn>
                                        <p:tgtEl>
                                          <p:spTgt spid="289">
                                            <p:txEl>
                                              <p:pRg st="6" end="6"/>
                                            </p:txEl>
                                          </p:spTgt>
                                        </p:tgtEl>
                                        <p:attrNameLst>
                                          <p:attrName>style.visibility</p:attrName>
                                        </p:attrNameLst>
                                      </p:cBhvr>
                                      <p:to>
                                        <p:strVal val="visible"/>
                                      </p:to>
                                    </p:set>
                                    <p:animEffect transition="in" filter="fade">
                                      <p:cBhvr>
                                        <p:cTn id="31" dur="1500"/>
                                        <p:tgtEl>
                                          <p:spTgt spid="289">
                                            <p:txEl>
                                              <p:pRg st="6" end="6"/>
                                            </p:txEl>
                                          </p:spTgt>
                                        </p:tgtEl>
                                      </p:cBhvr>
                                    </p:animEffect>
                                  </p:childTnLst>
                                </p:cTn>
                              </p:par>
                            </p:childTnLst>
                          </p:cTn>
                        </p:par>
                        <p:par>
                          <p:cTn id="32" fill="hold">
                            <p:stCondLst>
                              <p:cond delay="10500"/>
                            </p:stCondLst>
                            <p:childTnLst>
                              <p:par>
                                <p:cTn id="33" presetID="10" presetClass="entr" presetSubtype="0" fill="hold" nodeType="afterEffect">
                                  <p:stCondLst>
                                    <p:cond delay="0"/>
                                  </p:stCondLst>
                                  <p:childTnLst>
                                    <p:set>
                                      <p:cBhvr>
                                        <p:cTn id="34" dur="1" fill="hold">
                                          <p:stCondLst>
                                            <p:cond delay="0"/>
                                          </p:stCondLst>
                                        </p:cTn>
                                        <p:tgtEl>
                                          <p:spTgt spid="289">
                                            <p:txEl>
                                              <p:pRg st="7" end="7"/>
                                            </p:txEl>
                                          </p:spTgt>
                                        </p:tgtEl>
                                        <p:attrNameLst>
                                          <p:attrName>style.visibility</p:attrName>
                                        </p:attrNameLst>
                                      </p:cBhvr>
                                      <p:to>
                                        <p:strVal val="visible"/>
                                      </p:to>
                                    </p:set>
                                    <p:animEffect transition="in" filter="fade">
                                      <p:cBhvr>
                                        <p:cTn id="35" dur="1500"/>
                                        <p:tgtEl>
                                          <p:spTgt spid="289">
                                            <p:txEl>
                                              <p:pRg st="7" end="7"/>
                                            </p:txEl>
                                          </p:spTgt>
                                        </p:tgtEl>
                                      </p:cBhvr>
                                    </p:animEffect>
                                  </p:childTnLst>
                                </p:cTn>
                              </p:par>
                            </p:childTnLst>
                          </p:cTn>
                        </p:par>
                        <p:par>
                          <p:cTn id="36" fill="hold">
                            <p:stCondLst>
                              <p:cond delay="12000"/>
                            </p:stCondLst>
                            <p:childTnLst>
                              <p:par>
                                <p:cTn id="37" presetID="10" presetClass="entr" presetSubtype="0" fill="hold" nodeType="afterEffect">
                                  <p:stCondLst>
                                    <p:cond delay="0"/>
                                  </p:stCondLst>
                                  <p:childTnLst>
                                    <p:set>
                                      <p:cBhvr>
                                        <p:cTn id="38" dur="1" fill="hold">
                                          <p:stCondLst>
                                            <p:cond delay="0"/>
                                          </p:stCondLst>
                                        </p:cTn>
                                        <p:tgtEl>
                                          <p:spTgt spid="289">
                                            <p:txEl>
                                              <p:pRg st="8" end="8"/>
                                            </p:txEl>
                                          </p:spTgt>
                                        </p:tgtEl>
                                        <p:attrNameLst>
                                          <p:attrName>style.visibility</p:attrName>
                                        </p:attrNameLst>
                                      </p:cBhvr>
                                      <p:to>
                                        <p:strVal val="visible"/>
                                      </p:to>
                                    </p:set>
                                    <p:animEffect transition="in" filter="fade">
                                      <p:cBhvr>
                                        <p:cTn id="39" dur="1500"/>
                                        <p:tgtEl>
                                          <p:spTgt spid="28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body" idx="4294967295"/>
          </p:nvPr>
        </p:nvSpPr>
        <p:spPr>
          <a:xfrm>
            <a:off x="925828" y="1200150"/>
            <a:ext cx="7527600" cy="3453600"/>
          </a:xfrm>
          <a:prstGeom prst="rect">
            <a:avLst/>
          </a:prstGeom>
          <a:noFill/>
          <a:ln>
            <a:noFill/>
          </a:ln>
        </p:spPr>
        <p:txBody>
          <a:bodyPr spcFirstLastPara="1" wrap="square" lIns="81650" tIns="40825" rIns="81650" bIns="40825" anchor="t" anchorCtr="0">
            <a:normAutofit fontScale="92500" lnSpcReduction="20000"/>
          </a:bodyPr>
          <a:lstStyle/>
          <a:p>
            <a:pPr marL="0" lvl="0" indent="0" algn="l" rtl="0">
              <a:spcBef>
                <a:spcPts val="0"/>
              </a:spcBef>
              <a:spcAft>
                <a:spcPts val="0"/>
              </a:spcAft>
              <a:buClr>
                <a:schemeClr val="dk1"/>
              </a:buClr>
              <a:buSzPct val="94444"/>
              <a:buNone/>
            </a:pPr>
            <a:r>
              <a:rPr lang="en" sz="1800" b="1">
                <a:latin typeface="Raleway"/>
                <a:ea typeface="Raleway"/>
                <a:cs typeface="Raleway"/>
                <a:sym typeface="Raleway"/>
              </a:rPr>
              <a:t>Дефиниция за свободен софтуер (Free software definition) 1991</a:t>
            </a:r>
            <a:endParaRPr sz="1800">
              <a:latin typeface="Raleway"/>
              <a:ea typeface="Raleway"/>
              <a:cs typeface="Raleway"/>
              <a:sym typeface="Raleway"/>
            </a:endParaRPr>
          </a:p>
          <a:p>
            <a:pPr marL="0" lvl="0" indent="0" algn="l" rtl="0">
              <a:spcBef>
                <a:spcPts val="300"/>
              </a:spcBef>
              <a:spcAft>
                <a:spcPts val="0"/>
              </a:spcAft>
              <a:buClr>
                <a:schemeClr val="dk1"/>
              </a:buClr>
              <a:buSzPct val="100000"/>
              <a:buNone/>
            </a:pPr>
            <a:endParaRPr sz="1700">
              <a:latin typeface="Raleway"/>
              <a:ea typeface="Raleway"/>
              <a:cs typeface="Raleway"/>
              <a:sym typeface="Raleway"/>
            </a:endParaRPr>
          </a:p>
          <a:p>
            <a:pPr marL="457200" lvl="0" indent="-457200" algn="l" rtl="0">
              <a:spcBef>
                <a:spcPts val="300"/>
              </a:spcBef>
              <a:spcAft>
                <a:spcPts val="0"/>
              </a:spcAft>
              <a:buClr>
                <a:schemeClr val="dk1"/>
              </a:buClr>
              <a:buSzPct val="100000"/>
              <a:buNone/>
            </a:pPr>
            <a:r>
              <a:rPr lang="en" sz="1700">
                <a:solidFill>
                  <a:schemeClr val="dk1"/>
                </a:solidFill>
                <a:latin typeface="Raleway"/>
                <a:ea typeface="Raleway"/>
                <a:cs typeface="Raleway"/>
                <a:sym typeface="Raleway"/>
              </a:rPr>
              <a:t>0.</a:t>
            </a:r>
            <a:r>
              <a:rPr lang="en" sz="1700">
                <a:latin typeface="Raleway"/>
                <a:ea typeface="Raleway"/>
                <a:cs typeface="Raleway"/>
                <a:sym typeface="Raleway"/>
              </a:rPr>
              <a:t>	Свободата за потребителите да </a:t>
            </a:r>
            <a:r>
              <a:rPr lang="en" sz="1700" b="1">
                <a:highlight>
                  <a:schemeClr val="accent6"/>
                </a:highlight>
                <a:latin typeface="Raleway"/>
                <a:ea typeface="Raleway"/>
                <a:cs typeface="Raleway"/>
                <a:sym typeface="Raleway"/>
              </a:rPr>
              <a:t>използват</a:t>
            </a:r>
            <a:r>
              <a:rPr lang="en" sz="1700">
                <a:latin typeface="Raleway"/>
                <a:ea typeface="Raleway"/>
                <a:cs typeface="Raleway"/>
                <a:sym typeface="Raleway"/>
              </a:rPr>
              <a:t> програмата за каквато и да е цел;</a:t>
            </a:r>
            <a:endParaRPr>
              <a:latin typeface="Raleway"/>
              <a:ea typeface="Raleway"/>
              <a:cs typeface="Raleway"/>
              <a:sym typeface="Raleway"/>
            </a:endParaRPr>
          </a:p>
          <a:p>
            <a:pPr marL="457200" lvl="0" indent="-457200" algn="l" rtl="0">
              <a:spcBef>
                <a:spcPts val="300"/>
              </a:spcBef>
              <a:spcAft>
                <a:spcPts val="0"/>
              </a:spcAft>
              <a:buClr>
                <a:schemeClr val="dk1"/>
              </a:buClr>
              <a:buSzPct val="100000"/>
              <a:buNone/>
            </a:pPr>
            <a:r>
              <a:rPr lang="en" sz="1700">
                <a:solidFill>
                  <a:schemeClr val="accent3"/>
                </a:solidFill>
                <a:latin typeface="Raleway"/>
                <a:ea typeface="Raleway"/>
                <a:cs typeface="Raleway"/>
                <a:sym typeface="Raleway"/>
              </a:rPr>
              <a:t>1.</a:t>
            </a:r>
            <a:r>
              <a:rPr lang="en" sz="1700">
                <a:latin typeface="Raleway"/>
                <a:ea typeface="Raleway"/>
                <a:cs typeface="Raleway"/>
                <a:sym typeface="Raleway"/>
              </a:rPr>
              <a:t>	Свобода да </a:t>
            </a:r>
            <a:r>
              <a:rPr lang="en" sz="1700" b="1">
                <a:latin typeface="Raleway"/>
                <a:ea typeface="Raleway"/>
                <a:cs typeface="Raleway"/>
                <a:sym typeface="Raleway"/>
              </a:rPr>
              <a:t>изучават</a:t>
            </a:r>
            <a:r>
              <a:rPr lang="en" sz="1700">
                <a:latin typeface="Raleway"/>
                <a:ea typeface="Raleway"/>
                <a:cs typeface="Raleway"/>
                <a:sym typeface="Raleway"/>
              </a:rPr>
              <a:t> начина на работа на програмата и да я променят и пригаждат според собствените си нужди (за това е необходим достъп до изходния код);</a:t>
            </a:r>
            <a:endParaRPr sz="1700">
              <a:latin typeface="Raleway"/>
              <a:ea typeface="Raleway"/>
              <a:cs typeface="Raleway"/>
              <a:sym typeface="Raleway"/>
            </a:endParaRPr>
          </a:p>
          <a:p>
            <a:pPr marL="457200" lvl="0" indent="-457200" algn="l" rtl="0">
              <a:spcBef>
                <a:spcPts val="300"/>
              </a:spcBef>
              <a:spcAft>
                <a:spcPts val="0"/>
              </a:spcAft>
              <a:buClr>
                <a:schemeClr val="dk1"/>
              </a:buClr>
              <a:buSzPct val="100000"/>
              <a:buNone/>
            </a:pPr>
            <a:r>
              <a:rPr lang="en" sz="1700">
                <a:solidFill>
                  <a:schemeClr val="dk1"/>
                </a:solidFill>
                <a:latin typeface="Raleway"/>
                <a:ea typeface="Raleway"/>
                <a:cs typeface="Raleway"/>
                <a:sym typeface="Raleway"/>
              </a:rPr>
              <a:t>2.</a:t>
            </a:r>
            <a:r>
              <a:rPr lang="en" sz="1700">
                <a:latin typeface="Raleway"/>
                <a:ea typeface="Raleway"/>
                <a:cs typeface="Raleway"/>
                <a:sym typeface="Raleway"/>
              </a:rPr>
              <a:t>	Свобода да </a:t>
            </a:r>
            <a:r>
              <a:rPr lang="en" sz="1700" b="1">
                <a:latin typeface="Raleway"/>
                <a:ea typeface="Raleway"/>
                <a:cs typeface="Raleway"/>
                <a:sym typeface="Raleway"/>
              </a:rPr>
              <a:t>разпространяват</a:t>
            </a:r>
            <a:r>
              <a:rPr lang="en" sz="1700">
                <a:latin typeface="Raleway"/>
                <a:ea typeface="Raleway"/>
                <a:cs typeface="Raleway"/>
                <a:sym typeface="Raleway"/>
              </a:rPr>
              <a:t> програмата, така че да помогнат на друг потребител;</a:t>
            </a:r>
            <a:endParaRPr>
              <a:latin typeface="Raleway"/>
              <a:ea typeface="Raleway"/>
              <a:cs typeface="Raleway"/>
              <a:sym typeface="Raleway"/>
            </a:endParaRPr>
          </a:p>
          <a:p>
            <a:pPr marL="457200" lvl="0" indent="-457200" algn="l" rtl="0">
              <a:spcBef>
                <a:spcPts val="300"/>
              </a:spcBef>
              <a:spcAft>
                <a:spcPts val="1200"/>
              </a:spcAft>
              <a:buClr>
                <a:schemeClr val="dk1"/>
              </a:buClr>
              <a:buSzPct val="100000"/>
              <a:buNone/>
            </a:pPr>
            <a:r>
              <a:rPr lang="en" sz="1700">
                <a:solidFill>
                  <a:schemeClr val="dk1"/>
                </a:solidFill>
                <a:latin typeface="Raleway"/>
                <a:ea typeface="Raleway"/>
                <a:cs typeface="Raleway"/>
                <a:sym typeface="Raleway"/>
              </a:rPr>
              <a:t>3.</a:t>
            </a:r>
            <a:r>
              <a:rPr lang="en" sz="1700">
                <a:latin typeface="Raleway"/>
                <a:ea typeface="Raleway"/>
                <a:cs typeface="Raleway"/>
                <a:sym typeface="Raleway"/>
              </a:rPr>
              <a:t>	Свободата да </a:t>
            </a:r>
            <a:r>
              <a:rPr lang="en" sz="1700" b="1">
                <a:latin typeface="Raleway"/>
                <a:ea typeface="Raleway"/>
                <a:cs typeface="Raleway"/>
                <a:sym typeface="Raleway"/>
              </a:rPr>
              <a:t>разпространяват променените версии </a:t>
            </a:r>
            <a:r>
              <a:rPr lang="en" sz="1700">
                <a:latin typeface="Raleway"/>
                <a:ea typeface="Raleway"/>
                <a:cs typeface="Raleway"/>
                <a:sym typeface="Raleway"/>
              </a:rPr>
              <a:t>на програмата. </a:t>
            </a:r>
            <a:br>
              <a:rPr lang="en" sz="1700">
                <a:latin typeface="Raleway"/>
                <a:ea typeface="Raleway"/>
                <a:cs typeface="Raleway"/>
                <a:sym typeface="Raleway"/>
              </a:rPr>
            </a:br>
            <a:r>
              <a:rPr lang="en" sz="1700">
                <a:latin typeface="Raleway"/>
                <a:ea typeface="Raleway"/>
                <a:cs typeface="Raleway"/>
                <a:sym typeface="Raleway"/>
              </a:rPr>
              <a:t>По този начин те дават възможност на цялото общество да извлече полза от промените (за това е необходим достъп до изходния код). </a:t>
            </a:r>
            <a:endParaRPr>
              <a:latin typeface="Raleway"/>
              <a:ea typeface="Raleway"/>
              <a:cs typeface="Raleway"/>
              <a:sym typeface="Raleway"/>
            </a:endParaRPr>
          </a:p>
        </p:txBody>
      </p:sp>
      <p:sp>
        <p:nvSpPr>
          <p:cNvPr id="296" name="Google Shape;296;p36"/>
          <p:cNvSpPr txBox="1">
            <a:spLocks noGrp="1"/>
          </p:cNvSpPr>
          <p:nvPr>
            <p:ph type="title" idx="4294967295"/>
          </p:nvPr>
        </p:nvSpPr>
        <p:spPr>
          <a:xfrm>
            <a:off x="925828" y="291475"/>
            <a:ext cx="5383800" cy="857400"/>
          </a:xfrm>
          <a:prstGeom prst="rect">
            <a:avLst/>
          </a:prstGeom>
          <a:noFill/>
          <a:ln>
            <a:noFill/>
          </a:ln>
        </p:spPr>
        <p:txBody>
          <a:bodyPr spcFirstLastPara="1" wrap="square" lIns="81650" tIns="40825" rIns="81650" bIns="40825" anchor="ctr" anchorCtr="0">
            <a:normAutofit/>
          </a:bodyPr>
          <a:lstStyle/>
          <a:p>
            <a:pPr marL="0" marR="0" lvl="0" indent="0" algn="l" rtl="0">
              <a:lnSpc>
                <a:spcPct val="105000"/>
              </a:lnSpc>
              <a:spcBef>
                <a:spcPts val="0"/>
              </a:spcBef>
              <a:spcAft>
                <a:spcPts val="0"/>
              </a:spcAft>
              <a:buClr>
                <a:schemeClr val="dk1"/>
              </a:buClr>
              <a:buSzPts val="2900"/>
              <a:buFont typeface="Arial"/>
              <a:buNone/>
            </a:pPr>
            <a:r>
              <a:rPr lang="en" sz="2100" b="0">
                <a:solidFill>
                  <a:schemeClr val="accent1"/>
                </a:solidFill>
              </a:rPr>
              <a:t>Свободни лицензи</a:t>
            </a:r>
            <a:endParaRPr sz="2100" b="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500"/>
                                        <p:tgtEl>
                                          <p:spTgt spid="295">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95">
                                            <p:txEl>
                                              <p:pRg st="1" end="1"/>
                                            </p:txEl>
                                          </p:spTgt>
                                        </p:tgtEl>
                                        <p:attrNameLst>
                                          <p:attrName>style.visibility</p:attrName>
                                        </p:attrNameLst>
                                      </p:cBhvr>
                                      <p:to>
                                        <p:strVal val="visible"/>
                                      </p:to>
                                    </p:set>
                                    <p:animEffect transition="in" filter="fade">
                                      <p:cBhvr>
                                        <p:cTn id="11" dur="1500"/>
                                        <p:tgtEl>
                                          <p:spTgt spid="295">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295">
                                            <p:txEl>
                                              <p:pRg st="2" end="2"/>
                                            </p:txEl>
                                          </p:spTgt>
                                        </p:tgtEl>
                                        <p:attrNameLst>
                                          <p:attrName>style.visibility</p:attrName>
                                        </p:attrNameLst>
                                      </p:cBhvr>
                                      <p:to>
                                        <p:strVal val="visible"/>
                                      </p:to>
                                    </p:set>
                                    <p:animEffect transition="in" filter="fade">
                                      <p:cBhvr>
                                        <p:cTn id="15" dur="1500"/>
                                        <p:tgtEl>
                                          <p:spTgt spid="295">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295">
                                            <p:txEl>
                                              <p:pRg st="3" end="3"/>
                                            </p:txEl>
                                          </p:spTgt>
                                        </p:tgtEl>
                                        <p:attrNameLst>
                                          <p:attrName>style.visibility</p:attrName>
                                        </p:attrNameLst>
                                      </p:cBhvr>
                                      <p:to>
                                        <p:strVal val="visible"/>
                                      </p:to>
                                    </p:set>
                                    <p:animEffect transition="in" filter="fade">
                                      <p:cBhvr>
                                        <p:cTn id="19" dur="1500"/>
                                        <p:tgtEl>
                                          <p:spTgt spid="295">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295">
                                            <p:txEl>
                                              <p:pRg st="4" end="4"/>
                                            </p:txEl>
                                          </p:spTgt>
                                        </p:tgtEl>
                                        <p:attrNameLst>
                                          <p:attrName>style.visibility</p:attrName>
                                        </p:attrNameLst>
                                      </p:cBhvr>
                                      <p:to>
                                        <p:strVal val="visible"/>
                                      </p:to>
                                    </p:set>
                                    <p:animEffect transition="in" filter="fade">
                                      <p:cBhvr>
                                        <p:cTn id="23" dur="1500"/>
                                        <p:tgtEl>
                                          <p:spTgt spid="295">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295">
                                            <p:txEl>
                                              <p:pRg st="5" end="5"/>
                                            </p:txEl>
                                          </p:spTgt>
                                        </p:tgtEl>
                                        <p:attrNameLst>
                                          <p:attrName>style.visibility</p:attrName>
                                        </p:attrNameLst>
                                      </p:cBhvr>
                                      <p:to>
                                        <p:strVal val="visible"/>
                                      </p:to>
                                    </p:set>
                                    <p:animEffect transition="in" filter="fade">
                                      <p:cBhvr>
                                        <p:cTn id="27" dur="15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body" idx="1"/>
          </p:nvPr>
        </p:nvSpPr>
        <p:spPr>
          <a:xfrm>
            <a:off x="729450" y="1853850"/>
            <a:ext cx="7688700" cy="2759400"/>
          </a:xfrm>
          <a:prstGeom prst="rect">
            <a:avLst/>
          </a:prstGeom>
          <a:noFill/>
          <a:ln>
            <a:noFill/>
          </a:ln>
        </p:spPr>
        <p:txBody>
          <a:bodyPr spcFirstLastPara="1" wrap="square" lIns="81650" tIns="40825" rIns="81650" bIns="40825" anchor="t" anchorCtr="0">
            <a:normAutofit fontScale="55000" lnSpcReduction="20000"/>
          </a:bodyPr>
          <a:lstStyle/>
          <a:p>
            <a:pPr marL="0" lvl="0" indent="0" algn="l" rtl="0">
              <a:spcBef>
                <a:spcPts val="0"/>
              </a:spcBef>
              <a:spcAft>
                <a:spcPts val="0"/>
              </a:spcAft>
              <a:buClr>
                <a:schemeClr val="dk1"/>
              </a:buClr>
              <a:buSzPct val="88461"/>
              <a:buNone/>
            </a:pPr>
            <a:r>
              <a:rPr lang="en" sz="2600" b="1">
                <a:latin typeface="Raleway"/>
                <a:ea typeface="Raleway"/>
                <a:cs typeface="Raleway"/>
                <a:sym typeface="Raleway"/>
              </a:rPr>
              <a:t>Дефиниция за софтуер с отворен код (Open Source Initiative) 1998</a:t>
            </a:r>
            <a:endParaRPr sz="2300" b="1">
              <a:latin typeface="Raleway"/>
              <a:ea typeface="Raleway"/>
              <a:cs typeface="Raleway"/>
              <a:sym typeface="Raleway"/>
            </a:endParaRPr>
          </a:p>
          <a:p>
            <a:pPr marL="0" lvl="0" indent="0" algn="l" rtl="0">
              <a:spcBef>
                <a:spcPts val="400"/>
              </a:spcBef>
              <a:spcAft>
                <a:spcPts val="0"/>
              </a:spcAft>
              <a:buClr>
                <a:schemeClr val="dk1"/>
              </a:buClr>
              <a:buSzPct val="78839"/>
              <a:buNone/>
            </a:pPr>
            <a:r>
              <a:rPr lang="en" sz="2663" b="1">
                <a:solidFill>
                  <a:schemeClr val="dk1"/>
                </a:solidFill>
                <a:latin typeface="Raleway"/>
                <a:ea typeface="Raleway"/>
                <a:cs typeface="Raleway"/>
                <a:sym typeface="Raleway"/>
              </a:rPr>
              <a:t>1. Свободно разпространение.</a:t>
            </a:r>
            <a:r>
              <a:rPr lang="en" sz="2300" b="1">
                <a:solidFill>
                  <a:schemeClr val="dk1"/>
                </a:solidFill>
                <a:latin typeface="Raleway"/>
                <a:ea typeface="Raleway"/>
                <a:cs typeface="Raleway"/>
                <a:sym typeface="Raleway"/>
              </a:rPr>
              <a:t> </a:t>
            </a:r>
            <a:r>
              <a:rPr lang="en" sz="2300">
                <a:latin typeface="Raleway"/>
                <a:ea typeface="Raleway"/>
                <a:cs typeface="Raleway"/>
                <a:sym typeface="Raleway"/>
              </a:rPr>
              <a:t>Лицензът, с който се разпространява програмата, не трябва по никакъв начин да забранява продажба или свободно ѝ предоставяне като компонент от друг многокомпонентен софтуер. Лицензът </a:t>
            </a:r>
            <a:r>
              <a:rPr lang="en" sz="2300" b="1">
                <a:latin typeface="Raleway"/>
                <a:ea typeface="Raleway"/>
                <a:cs typeface="Raleway"/>
                <a:sym typeface="Raleway"/>
              </a:rPr>
              <a:t>не може да налага </a:t>
            </a:r>
            <a:r>
              <a:rPr lang="en" sz="2300">
                <a:latin typeface="Raleway"/>
                <a:ea typeface="Raleway"/>
                <a:cs typeface="Raleway"/>
                <a:sym typeface="Raleway"/>
              </a:rPr>
              <a:t>плащане на роялти или други такси за авторски права, право на ползване и приходи от продажби.</a:t>
            </a:r>
            <a:endParaRPr sz="2300" b="1">
              <a:latin typeface="Raleway"/>
              <a:ea typeface="Raleway"/>
              <a:cs typeface="Raleway"/>
              <a:sym typeface="Raleway"/>
            </a:endParaRPr>
          </a:p>
          <a:p>
            <a:pPr marL="0" lvl="0" indent="0" algn="l" rtl="0">
              <a:spcBef>
                <a:spcPts val="400"/>
              </a:spcBef>
              <a:spcAft>
                <a:spcPts val="0"/>
              </a:spcAft>
              <a:buClr>
                <a:schemeClr val="dk1"/>
              </a:buClr>
              <a:buSzPct val="78839"/>
              <a:buNone/>
            </a:pPr>
            <a:r>
              <a:rPr lang="en" sz="2663" b="1">
                <a:solidFill>
                  <a:schemeClr val="dk1"/>
                </a:solidFill>
                <a:latin typeface="Raleway"/>
                <a:ea typeface="Raleway"/>
                <a:cs typeface="Raleway"/>
                <a:sym typeface="Raleway"/>
              </a:rPr>
              <a:t>2.</a:t>
            </a:r>
            <a:r>
              <a:rPr lang="en" sz="2663">
                <a:solidFill>
                  <a:schemeClr val="dk1"/>
                </a:solidFill>
                <a:latin typeface="Raleway"/>
                <a:ea typeface="Raleway"/>
                <a:cs typeface="Raleway"/>
                <a:sym typeface="Raleway"/>
              </a:rPr>
              <a:t> </a:t>
            </a:r>
            <a:r>
              <a:rPr lang="en" sz="2663" b="1">
                <a:solidFill>
                  <a:schemeClr val="dk1"/>
                </a:solidFill>
                <a:latin typeface="Raleway"/>
                <a:ea typeface="Raleway"/>
                <a:cs typeface="Raleway"/>
                <a:sym typeface="Raleway"/>
              </a:rPr>
              <a:t>Изходен (сорс) код. </a:t>
            </a:r>
            <a:r>
              <a:rPr lang="en" sz="2300">
                <a:latin typeface="Raleway"/>
                <a:ea typeface="Raleway"/>
                <a:cs typeface="Raleway"/>
                <a:sym typeface="Raleway"/>
              </a:rPr>
              <a:t>Програмата трябва да съдържа </a:t>
            </a:r>
            <a:r>
              <a:rPr lang="en" sz="2300" b="1">
                <a:latin typeface="Raleway"/>
                <a:ea typeface="Raleway"/>
                <a:cs typeface="Raleway"/>
                <a:sym typeface="Raleway"/>
              </a:rPr>
              <a:t>изходния код</a:t>
            </a:r>
            <a:r>
              <a:rPr lang="en" sz="2300">
                <a:latin typeface="Raleway"/>
                <a:ea typeface="Raleway"/>
                <a:cs typeface="Raleway"/>
                <a:sym typeface="Raleway"/>
              </a:rPr>
              <a:t> и да позволява свободното му разпространение, вкл. в компилиран вид (ако има такъв). За случаите в някакъв вид продуктът не се разпространява заедно с кода, трябва да има инструкции откъде може да се свали безплатно от Интернет.</a:t>
            </a:r>
            <a:endParaRPr sz="1500">
              <a:latin typeface="Raleway"/>
              <a:ea typeface="Raleway"/>
              <a:cs typeface="Raleway"/>
              <a:sym typeface="Raleway"/>
            </a:endParaRPr>
          </a:p>
          <a:p>
            <a:pPr marL="304800" lvl="0" indent="-260350" algn="l" rtl="0">
              <a:spcBef>
                <a:spcPts val="400"/>
              </a:spcBef>
              <a:spcAft>
                <a:spcPts val="0"/>
              </a:spcAft>
              <a:buClr>
                <a:schemeClr val="dk1"/>
              </a:buClr>
              <a:buSzPct val="86956"/>
              <a:buFont typeface="Raleway"/>
              <a:buChar char="■"/>
            </a:pPr>
            <a:r>
              <a:rPr lang="en" sz="2300">
                <a:latin typeface="Raleway"/>
                <a:ea typeface="Raleway"/>
                <a:cs typeface="Raleway"/>
                <a:sym typeface="Raleway"/>
              </a:rPr>
              <a:t>Сорс кодът следва да е в такъв вид, че всеки да може да го променя за своите цели и нужди. Доставянето на </a:t>
            </a:r>
            <a:r>
              <a:rPr lang="en" sz="2300" b="1">
                <a:latin typeface="Raleway"/>
                <a:ea typeface="Raleway"/>
                <a:cs typeface="Raleway"/>
                <a:sym typeface="Raleway"/>
              </a:rPr>
              <a:t>маскиран (обфускиран) код</a:t>
            </a:r>
            <a:r>
              <a:rPr lang="en" sz="2300">
                <a:latin typeface="Raleway"/>
                <a:ea typeface="Raleway"/>
                <a:cs typeface="Raleway"/>
                <a:sym typeface="Raleway"/>
              </a:rPr>
              <a:t> или на </a:t>
            </a:r>
            <a:r>
              <a:rPr lang="en" sz="2300" b="1">
                <a:latin typeface="Raleway"/>
                <a:ea typeface="Raleway"/>
                <a:cs typeface="Raleway"/>
                <a:sym typeface="Raleway"/>
              </a:rPr>
              <a:t>криптиран сорс код </a:t>
            </a:r>
            <a:r>
              <a:rPr lang="en" sz="2300">
                <a:latin typeface="Raleway"/>
                <a:ea typeface="Raleway"/>
                <a:cs typeface="Raleway"/>
                <a:sym typeface="Raleway"/>
              </a:rPr>
              <a:t>е недопустимо.</a:t>
            </a:r>
            <a:endParaRPr sz="2200">
              <a:latin typeface="Raleway"/>
              <a:ea typeface="Raleway"/>
              <a:cs typeface="Raleway"/>
              <a:sym typeface="Raleway"/>
            </a:endParaRPr>
          </a:p>
        </p:txBody>
      </p:sp>
      <p:sp>
        <p:nvSpPr>
          <p:cNvPr id="302" name="Google Shape;302;p37"/>
          <p:cNvSpPr txBox="1">
            <a:spLocks noGrp="1"/>
          </p:cNvSpPr>
          <p:nvPr>
            <p:ph type="title"/>
          </p:nvPr>
        </p:nvSpPr>
        <p:spPr>
          <a:xfrm>
            <a:off x="729450" y="1318650"/>
            <a:ext cx="7688700" cy="535200"/>
          </a:xfrm>
          <a:prstGeom prst="rect">
            <a:avLst/>
          </a:prstGeom>
          <a:noFill/>
          <a:ln>
            <a:noFill/>
          </a:ln>
        </p:spPr>
        <p:txBody>
          <a:bodyPr spcFirstLastPara="1" wrap="square" lIns="81650" tIns="40825" rIns="81650" bIns="40825" anchor="ctr" anchorCtr="0">
            <a:noAutofit/>
          </a:bodyPr>
          <a:lstStyle/>
          <a:p>
            <a:pPr marL="0" marR="0" lvl="0" indent="0" algn="l" rtl="0">
              <a:lnSpc>
                <a:spcPct val="105000"/>
              </a:lnSpc>
              <a:spcBef>
                <a:spcPts val="0"/>
              </a:spcBef>
              <a:spcAft>
                <a:spcPts val="0"/>
              </a:spcAft>
              <a:buClr>
                <a:schemeClr val="dk1"/>
              </a:buClr>
              <a:buSzPts val="2900"/>
              <a:buFont typeface="Arial"/>
              <a:buNone/>
            </a:pPr>
            <a:r>
              <a:rPr lang="en" sz="2100" b="0">
                <a:solidFill>
                  <a:schemeClr val="accent1"/>
                </a:solidFill>
              </a:rPr>
              <a:t>Свободни лицензи</a:t>
            </a:r>
            <a:endParaRPr sz="2100" b="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1">
                                            <p:txEl>
                                              <p:pRg st="0" end="0"/>
                                            </p:txEl>
                                          </p:spTgt>
                                        </p:tgtEl>
                                        <p:attrNameLst>
                                          <p:attrName>style.visibility</p:attrName>
                                        </p:attrNameLst>
                                      </p:cBhvr>
                                      <p:to>
                                        <p:strVal val="visible"/>
                                      </p:to>
                                    </p:set>
                                    <p:animEffect transition="in" filter="fade">
                                      <p:cBhvr>
                                        <p:cTn id="7" dur="2000"/>
                                        <p:tgtEl>
                                          <p:spTgt spid="301">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01">
                                            <p:txEl>
                                              <p:pRg st="1" end="1"/>
                                            </p:txEl>
                                          </p:spTgt>
                                        </p:tgtEl>
                                        <p:attrNameLst>
                                          <p:attrName>style.visibility</p:attrName>
                                        </p:attrNameLst>
                                      </p:cBhvr>
                                      <p:to>
                                        <p:strVal val="visible"/>
                                      </p:to>
                                    </p:set>
                                    <p:animEffect transition="in" filter="fade">
                                      <p:cBhvr>
                                        <p:cTn id="11" dur="2000"/>
                                        <p:tgtEl>
                                          <p:spTgt spid="301">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01">
                                            <p:txEl>
                                              <p:pRg st="2" end="2"/>
                                            </p:txEl>
                                          </p:spTgt>
                                        </p:tgtEl>
                                        <p:attrNameLst>
                                          <p:attrName>style.visibility</p:attrName>
                                        </p:attrNameLst>
                                      </p:cBhvr>
                                      <p:to>
                                        <p:strVal val="visible"/>
                                      </p:to>
                                    </p:set>
                                    <p:animEffect transition="in" filter="fade">
                                      <p:cBhvr>
                                        <p:cTn id="15" dur="2000"/>
                                        <p:tgtEl>
                                          <p:spTgt spid="301">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01">
                                            <p:txEl>
                                              <p:pRg st="3" end="3"/>
                                            </p:txEl>
                                          </p:spTgt>
                                        </p:tgtEl>
                                        <p:attrNameLst>
                                          <p:attrName>style.visibility</p:attrName>
                                        </p:attrNameLst>
                                      </p:cBhvr>
                                      <p:to>
                                        <p:strVal val="visible"/>
                                      </p:to>
                                    </p:set>
                                    <p:animEffect transition="in" filter="fade">
                                      <p:cBhvr>
                                        <p:cTn id="19" dur="2000"/>
                                        <p:tgtEl>
                                          <p:spTgt spid="30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body" idx="1"/>
          </p:nvPr>
        </p:nvSpPr>
        <p:spPr>
          <a:xfrm>
            <a:off x="729450" y="1853850"/>
            <a:ext cx="7688700" cy="2486100"/>
          </a:xfrm>
          <a:prstGeom prst="rect">
            <a:avLst/>
          </a:prstGeom>
          <a:noFill/>
          <a:ln>
            <a:noFill/>
          </a:ln>
        </p:spPr>
        <p:txBody>
          <a:bodyPr spcFirstLastPara="1" wrap="square" lIns="81650" tIns="40825" rIns="81650" bIns="40825" anchor="t" anchorCtr="0">
            <a:noAutofit/>
          </a:bodyPr>
          <a:lstStyle/>
          <a:p>
            <a:pPr marL="0" lvl="0" indent="0" algn="l" rtl="0">
              <a:lnSpc>
                <a:spcPct val="105000"/>
              </a:lnSpc>
              <a:spcBef>
                <a:spcPts val="0"/>
              </a:spcBef>
              <a:spcAft>
                <a:spcPts val="0"/>
              </a:spcAft>
              <a:buClr>
                <a:schemeClr val="dk1"/>
              </a:buClr>
              <a:buSzPts val="1500"/>
              <a:buFont typeface="Arial"/>
              <a:buNone/>
            </a:pPr>
            <a:r>
              <a:rPr lang="en" sz="1500" b="1">
                <a:latin typeface="Raleway"/>
                <a:ea typeface="Raleway"/>
                <a:cs typeface="Raleway"/>
                <a:sym typeface="Raleway"/>
              </a:rPr>
              <a:t>Дефиниция за софтуер с отворен код (Open Source Initiative) 1998</a:t>
            </a:r>
            <a:endParaRPr sz="1500">
              <a:latin typeface="Raleway"/>
              <a:ea typeface="Raleway"/>
              <a:cs typeface="Raleway"/>
              <a:sym typeface="Raleway"/>
            </a:endParaRPr>
          </a:p>
          <a:p>
            <a:pPr marL="0" lvl="0" indent="0" algn="l" rtl="0">
              <a:lnSpc>
                <a:spcPct val="105000"/>
              </a:lnSpc>
              <a:spcBef>
                <a:spcPts val="400"/>
              </a:spcBef>
              <a:spcAft>
                <a:spcPts val="0"/>
              </a:spcAft>
              <a:buClr>
                <a:schemeClr val="dk1"/>
              </a:buClr>
              <a:buSzPts val="1500"/>
              <a:buNone/>
            </a:pPr>
            <a:r>
              <a:rPr lang="en" sz="1500" b="1">
                <a:solidFill>
                  <a:schemeClr val="dk1"/>
                </a:solidFill>
                <a:latin typeface="Raleway"/>
                <a:ea typeface="Raleway"/>
                <a:cs typeface="Raleway"/>
                <a:sym typeface="Raleway"/>
              </a:rPr>
              <a:t>3. Допълнителни работи</a:t>
            </a:r>
            <a:r>
              <a:rPr lang="en" sz="1500">
                <a:solidFill>
                  <a:schemeClr val="dk1"/>
                </a:solidFill>
                <a:latin typeface="Raleway"/>
                <a:ea typeface="Raleway"/>
                <a:cs typeface="Raleway"/>
                <a:sym typeface="Raleway"/>
              </a:rPr>
              <a:t> /Производна творба/</a:t>
            </a:r>
            <a:r>
              <a:rPr lang="en" sz="1500" b="1">
                <a:solidFill>
                  <a:schemeClr val="dk1"/>
                </a:solidFill>
                <a:latin typeface="Raleway"/>
                <a:ea typeface="Raleway"/>
                <a:cs typeface="Raleway"/>
                <a:sym typeface="Raleway"/>
              </a:rPr>
              <a:t>.</a:t>
            </a:r>
            <a:r>
              <a:rPr lang="en" sz="1500">
                <a:solidFill>
                  <a:schemeClr val="dk1"/>
                </a:solidFill>
                <a:latin typeface="Raleway"/>
                <a:ea typeface="Raleway"/>
                <a:cs typeface="Raleway"/>
                <a:sym typeface="Raleway"/>
              </a:rPr>
              <a:t> </a:t>
            </a:r>
            <a:r>
              <a:rPr lang="en">
                <a:latin typeface="Raleway"/>
                <a:ea typeface="Raleway"/>
                <a:cs typeface="Raleway"/>
                <a:sym typeface="Raleway"/>
              </a:rPr>
              <a:t>Лицензът трябва да позволява промени на кода и дописване, както и да разрешава същите да бъдат разпространявани под същия лиценз, както е на оригиналния софтуер.</a:t>
            </a:r>
            <a:endParaRPr b="1">
              <a:latin typeface="Raleway"/>
              <a:ea typeface="Raleway"/>
              <a:cs typeface="Raleway"/>
              <a:sym typeface="Raleway"/>
            </a:endParaRPr>
          </a:p>
          <a:p>
            <a:pPr marL="0" lvl="0" indent="0" algn="l" rtl="0">
              <a:lnSpc>
                <a:spcPct val="105000"/>
              </a:lnSpc>
              <a:spcBef>
                <a:spcPts val="400"/>
              </a:spcBef>
              <a:spcAft>
                <a:spcPts val="0"/>
              </a:spcAft>
              <a:buNone/>
            </a:pPr>
            <a:r>
              <a:rPr lang="en" sz="1500" b="1">
                <a:solidFill>
                  <a:schemeClr val="dk1"/>
                </a:solidFill>
                <a:latin typeface="Raleway"/>
                <a:ea typeface="Raleway"/>
                <a:cs typeface="Raleway"/>
                <a:sym typeface="Raleway"/>
              </a:rPr>
              <a:t>4. Цялостност на авторския код. </a:t>
            </a:r>
            <a:endParaRPr sz="1500" b="1">
              <a:solidFill>
                <a:schemeClr val="dk1"/>
              </a:solidFill>
              <a:latin typeface="Raleway"/>
              <a:ea typeface="Raleway"/>
              <a:cs typeface="Raleway"/>
              <a:sym typeface="Raleway"/>
            </a:endParaRPr>
          </a:p>
          <a:p>
            <a:pPr marL="177800" lvl="0" indent="-158750" algn="l" rtl="0">
              <a:lnSpc>
                <a:spcPct val="105000"/>
              </a:lnSpc>
              <a:spcBef>
                <a:spcPts val="400"/>
              </a:spcBef>
              <a:spcAft>
                <a:spcPts val="0"/>
              </a:spcAft>
              <a:buClr>
                <a:schemeClr val="dk1"/>
              </a:buClr>
              <a:buSzPts val="1100"/>
              <a:buFont typeface="Raleway"/>
              <a:buChar char="■"/>
            </a:pPr>
            <a:r>
              <a:rPr lang="en">
                <a:latin typeface="Raleway"/>
                <a:ea typeface="Raleway"/>
                <a:cs typeface="Raleway"/>
                <a:sym typeface="Raleway"/>
              </a:rPr>
              <a:t>Лицензът може да забранява разпространение на сорс код в модифициран вид само когато лицензът позволява добавяне заедно със сорс кода на пач файлове с цел модифициране на програмата по време на изпълнение ѝ (компилиране) </a:t>
            </a:r>
            <a:endParaRPr>
              <a:latin typeface="Raleway"/>
              <a:ea typeface="Raleway"/>
              <a:cs typeface="Raleway"/>
              <a:sym typeface="Raleway"/>
            </a:endParaRPr>
          </a:p>
          <a:p>
            <a:pPr marL="177800" lvl="0" indent="-158750" algn="l" rtl="0">
              <a:lnSpc>
                <a:spcPct val="105000"/>
              </a:lnSpc>
              <a:spcBef>
                <a:spcPts val="0"/>
              </a:spcBef>
              <a:spcAft>
                <a:spcPts val="0"/>
              </a:spcAft>
              <a:buClr>
                <a:schemeClr val="dk1"/>
              </a:buClr>
              <a:buSzPts val="1100"/>
              <a:buFont typeface="Raleway"/>
              <a:buChar char="■"/>
            </a:pPr>
            <a:r>
              <a:rPr lang="en">
                <a:latin typeface="Raleway"/>
                <a:ea typeface="Raleway"/>
                <a:cs typeface="Raleway"/>
                <a:sym typeface="Raleway"/>
              </a:rPr>
              <a:t>Лицензът следва още да позволява разпространение на софтуера, създаден по този начин </a:t>
            </a:r>
            <a:endParaRPr>
              <a:latin typeface="Raleway"/>
              <a:ea typeface="Raleway"/>
              <a:cs typeface="Raleway"/>
              <a:sym typeface="Raleway"/>
            </a:endParaRPr>
          </a:p>
          <a:p>
            <a:pPr marL="177800" lvl="0" indent="-158750" algn="l" rtl="0">
              <a:lnSpc>
                <a:spcPct val="105000"/>
              </a:lnSpc>
              <a:spcBef>
                <a:spcPts val="0"/>
              </a:spcBef>
              <a:spcAft>
                <a:spcPts val="0"/>
              </a:spcAft>
              <a:buClr>
                <a:schemeClr val="dk1"/>
              </a:buClr>
              <a:buSzPts val="1100"/>
              <a:buFont typeface="Raleway"/>
              <a:buChar char="■"/>
            </a:pPr>
            <a:r>
              <a:rPr lang="en">
                <a:latin typeface="Raleway"/>
                <a:ea typeface="Raleway"/>
                <a:cs typeface="Raleway"/>
                <a:sym typeface="Raleway"/>
              </a:rPr>
              <a:t>Лицензът може да изисква версия с дописания код да носи различно име или ID номер от този на оригиналния продукт</a:t>
            </a:r>
            <a:endParaRPr sz="900">
              <a:latin typeface="Raleway"/>
              <a:ea typeface="Raleway"/>
              <a:cs typeface="Raleway"/>
              <a:sym typeface="Raleway"/>
            </a:endParaRPr>
          </a:p>
          <a:p>
            <a:pPr marL="304800" lvl="0" indent="-177800" algn="l" rtl="0">
              <a:lnSpc>
                <a:spcPct val="105000"/>
              </a:lnSpc>
              <a:spcBef>
                <a:spcPts val="400"/>
              </a:spcBef>
              <a:spcAft>
                <a:spcPts val="1200"/>
              </a:spcAft>
              <a:buClr>
                <a:schemeClr val="dk1"/>
              </a:buClr>
              <a:buSzPts val="1700"/>
              <a:buNone/>
            </a:pPr>
            <a:endParaRPr sz="1700"/>
          </a:p>
        </p:txBody>
      </p:sp>
      <p:sp>
        <p:nvSpPr>
          <p:cNvPr id="308" name="Google Shape;308;p38"/>
          <p:cNvSpPr txBox="1">
            <a:spLocks noGrp="1"/>
          </p:cNvSpPr>
          <p:nvPr>
            <p:ph type="title"/>
          </p:nvPr>
        </p:nvSpPr>
        <p:spPr>
          <a:xfrm>
            <a:off x="729450" y="1318650"/>
            <a:ext cx="7688700" cy="535200"/>
          </a:xfrm>
          <a:prstGeom prst="rect">
            <a:avLst/>
          </a:prstGeom>
          <a:noFill/>
          <a:ln>
            <a:noFill/>
          </a:ln>
        </p:spPr>
        <p:txBody>
          <a:bodyPr spcFirstLastPara="1" wrap="square" lIns="81650" tIns="40825" rIns="81650" bIns="40825" anchor="ctr" anchorCtr="0">
            <a:normAutofit/>
          </a:bodyPr>
          <a:lstStyle/>
          <a:p>
            <a:pPr marL="0" marR="0" lvl="0" indent="0" algn="l" rtl="0">
              <a:lnSpc>
                <a:spcPct val="105000"/>
              </a:lnSpc>
              <a:spcBef>
                <a:spcPts val="0"/>
              </a:spcBef>
              <a:spcAft>
                <a:spcPts val="0"/>
              </a:spcAft>
              <a:buClr>
                <a:schemeClr val="dk1"/>
              </a:buClr>
              <a:buSzPts val="2900"/>
              <a:buFont typeface="Arial"/>
              <a:buNone/>
            </a:pPr>
            <a:r>
              <a:rPr lang="en" sz="2100" b="0">
                <a:solidFill>
                  <a:schemeClr val="accent1"/>
                </a:solidFill>
              </a:rPr>
              <a:t>Свободни лицензи</a:t>
            </a:r>
            <a:endParaRPr sz="2100" b="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fade">
                                      <p:cBhvr>
                                        <p:cTn id="7" dur="2000"/>
                                        <p:tgtEl>
                                          <p:spTgt spid="307">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07">
                                            <p:txEl>
                                              <p:pRg st="1" end="1"/>
                                            </p:txEl>
                                          </p:spTgt>
                                        </p:tgtEl>
                                        <p:attrNameLst>
                                          <p:attrName>style.visibility</p:attrName>
                                        </p:attrNameLst>
                                      </p:cBhvr>
                                      <p:to>
                                        <p:strVal val="visible"/>
                                      </p:to>
                                    </p:set>
                                    <p:animEffect transition="in" filter="fade">
                                      <p:cBhvr>
                                        <p:cTn id="11" dur="2000"/>
                                        <p:tgtEl>
                                          <p:spTgt spid="307">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07">
                                            <p:txEl>
                                              <p:pRg st="2" end="2"/>
                                            </p:txEl>
                                          </p:spTgt>
                                        </p:tgtEl>
                                        <p:attrNameLst>
                                          <p:attrName>style.visibility</p:attrName>
                                        </p:attrNameLst>
                                      </p:cBhvr>
                                      <p:to>
                                        <p:strVal val="visible"/>
                                      </p:to>
                                    </p:set>
                                    <p:animEffect transition="in" filter="fade">
                                      <p:cBhvr>
                                        <p:cTn id="15" dur="2000"/>
                                        <p:tgtEl>
                                          <p:spTgt spid="307">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07">
                                            <p:txEl>
                                              <p:pRg st="3" end="3"/>
                                            </p:txEl>
                                          </p:spTgt>
                                        </p:tgtEl>
                                        <p:attrNameLst>
                                          <p:attrName>style.visibility</p:attrName>
                                        </p:attrNameLst>
                                      </p:cBhvr>
                                      <p:to>
                                        <p:strVal val="visible"/>
                                      </p:to>
                                    </p:set>
                                    <p:animEffect transition="in" filter="fade">
                                      <p:cBhvr>
                                        <p:cTn id="19" dur="2000"/>
                                        <p:tgtEl>
                                          <p:spTgt spid="307">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07">
                                            <p:txEl>
                                              <p:pRg st="4" end="4"/>
                                            </p:txEl>
                                          </p:spTgt>
                                        </p:tgtEl>
                                        <p:attrNameLst>
                                          <p:attrName>style.visibility</p:attrName>
                                        </p:attrNameLst>
                                      </p:cBhvr>
                                      <p:to>
                                        <p:strVal val="visible"/>
                                      </p:to>
                                    </p:set>
                                    <p:animEffect transition="in" filter="fade">
                                      <p:cBhvr>
                                        <p:cTn id="23" dur="2000"/>
                                        <p:tgtEl>
                                          <p:spTgt spid="307">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07">
                                            <p:txEl>
                                              <p:pRg st="5" end="5"/>
                                            </p:txEl>
                                          </p:spTgt>
                                        </p:tgtEl>
                                        <p:attrNameLst>
                                          <p:attrName>style.visibility</p:attrName>
                                        </p:attrNameLst>
                                      </p:cBhvr>
                                      <p:to>
                                        <p:strVal val="visible"/>
                                      </p:to>
                                    </p:set>
                                    <p:animEffect transition="in" filter="fade">
                                      <p:cBhvr>
                                        <p:cTn id="27" dur="2000"/>
                                        <p:tgtEl>
                                          <p:spTgt spid="307">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07">
                                            <p:txEl>
                                              <p:pRg st="6" end="6"/>
                                            </p:txEl>
                                          </p:spTgt>
                                        </p:tgtEl>
                                        <p:attrNameLst>
                                          <p:attrName>style.visibility</p:attrName>
                                        </p:attrNameLst>
                                      </p:cBhvr>
                                      <p:to>
                                        <p:strVal val="visible"/>
                                      </p:to>
                                    </p:set>
                                    <p:animEffect transition="in" filter="fade">
                                      <p:cBhvr>
                                        <p:cTn id="31" dur="2000"/>
                                        <p:tgtEl>
                                          <p:spTgt spid="3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body" idx="1"/>
          </p:nvPr>
        </p:nvSpPr>
        <p:spPr>
          <a:xfrm>
            <a:off x="729450" y="1915300"/>
            <a:ext cx="7688700" cy="2424600"/>
          </a:xfrm>
          <a:prstGeom prst="rect">
            <a:avLst/>
          </a:prstGeom>
          <a:noFill/>
          <a:ln>
            <a:noFill/>
          </a:ln>
        </p:spPr>
        <p:txBody>
          <a:bodyPr spcFirstLastPara="1" wrap="square" lIns="81650" tIns="40825" rIns="81650" bIns="40825" anchor="t" anchorCtr="0">
            <a:normAutofit fontScale="92500" lnSpcReduction="10000"/>
          </a:bodyPr>
          <a:lstStyle/>
          <a:p>
            <a:pPr marL="0" lvl="0" indent="0" algn="l" rtl="0">
              <a:lnSpc>
                <a:spcPct val="95000"/>
              </a:lnSpc>
              <a:spcBef>
                <a:spcPts val="0"/>
              </a:spcBef>
              <a:spcAft>
                <a:spcPts val="0"/>
              </a:spcAft>
              <a:buClr>
                <a:schemeClr val="dk1"/>
              </a:buClr>
              <a:buSzPct val="106389"/>
              <a:buNone/>
            </a:pPr>
            <a:r>
              <a:rPr lang="en" sz="1691" b="1">
                <a:latin typeface="Raleway"/>
                <a:ea typeface="Raleway"/>
                <a:cs typeface="Raleway"/>
                <a:sym typeface="Raleway"/>
              </a:rPr>
              <a:t>Дефиниция за софтуер с отворен код (Open Source Initiative) 1998</a:t>
            </a:r>
            <a:endParaRPr sz="1691">
              <a:latin typeface="Raleway"/>
              <a:ea typeface="Raleway"/>
              <a:cs typeface="Raleway"/>
              <a:sym typeface="Raleway"/>
            </a:endParaRPr>
          </a:p>
          <a:p>
            <a:pPr marL="0" lvl="0" indent="0" algn="l" rtl="0">
              <a:lnSpc>
                <a:spcPct val="95000"/>
              </a:lnSpc>
              <a:spcBef>
                <a:spcPts val="400"/>
              </a:spcBef>
              <a:spcAft>
                <a:spcPts val="0"/>
              </a:spcAft>
              <a:buClr>
                <a:schemeClr val="dk1"/>
              </a:buClr>
              <a:buSzPct val="112500"/>
              <a:buNone/>
            </a:pPr>
            <a:endParaRPr sz="1600" b="1">
              <a:latin typeface="Raleway"/>
              <a:ea typeface="Raleway"/>
              <a:cs typeface="Raleway"/>
              <a:sym typeface="Raleway"/>
            </a:endParaRPr>
          </a:p>
          <a:p>
            <a:pPr marL="0" marR="0" lvl="0" indent="0" algn="l" rtl="0">
              <a:lnSpc>
                <a:spcPct val="105000"/>
              </a:lnSpc>
              <a:spcBef>
                <a:spcPts val="400"/>
              </a:spcBef>
              <a:spcAft>
                <a:spcPts val="0"/>
              </a:spcAft>
              <a:buClr>
                <a:schemeClr val="dk1"/>
              </a:buClr>
              <a:buSzPct val="94227"/>
              <a:buFont typeface="Arial"/>
              <a:buNone/>
            </a:pPr>
            <a:r>
              <a:rPr lang="en" sz="1591" b="1">
                <a:solidFill>
                  <a:schemeClr val="dk1"/>
                </a:solidFill>
                <a:latin typeface="Raleway"/>
                <a:ea typeface="Raleway"/>
                <a:cs typeface="Raleway"/>
                <a:sym typeface="Raleway"/>
              </a:rPr>
              <a:t>5. Без дискриминация на лица или групи.</a:t>
            </a:r>
            <a:r>
              <a:rPr lang="en" sz="1591">
                <a:solidFill>
                  <a:schemeClr val="dk1"/>
                </a:solidFill>
                <a:latin typeface="Raleway"/>
                <a:ea typeface="Raleway"/>
                <a:cs typeface="Raleway"/>
                <a:sym typeface="Raleway"/>
              </a:rPr>
              <a:t> </a:t>
            </a:r>
            <a:r>
              <a:rPr lang="en" sz="1491">
                <a:latin typeface="Raleway"/>
                <a:ea typeface="Raleway"/>
                <a:cs typeface="Raleway"/>
                <a:sym typeface="Raleway"/>
              </a:rPr>
              <a:t>Лицензът не може да дискриминира хора</a:t>
            </a:r>
            <a:r>
              <a:rPr lang="en" sz="1400">
                <a:latin typeface="Raleway"/>
                <a:ea typeface="Raleway"/>
                <a:cs typeface="Raleway"/>
                <a:sym typeface="Raleway"/>
              </a:rPr>
              <a:t> </a:t>
            </a:r>
            <a:r>
              <a:rPr lang="en" sz="1491">
                <a:latin typeface="Raleway"/>
                <a:ea typeface="Raleway"/>
                <a:cs typeface="Raleway"/>
                <a:sym typeface="Raleway"/>
              </a:rPr>
              <a:t>или социални прослойки.</a:t>
            </a:r>
            <a:endParaRPr sz="1491" b="1">
              <a:latin typeface="Raleway"/>
              <a:ea typeface="Raleway"/>
              <a:cs typeface="Raleway"/>
              <a:sym typeface="Raleway"/>
            </a:endParaRPr>
          </a:p>
          <a:p>
            <a:pPr marL="0" marR="0" lvl="0" indent="0" algn="l" rtl="0">
              <a:lnSpc>
                <a:spcPct val="105000"/>
              </a:lnSpc>
              <a:spcBef>
                <a:spcPts val="400"/>
              </a:spcBef>
              <a:spcAft>
                <a:spcPts val="0"/>
              </a:spcAft>
              <a:buClr>
                <a:schemeClr val="dk1"/>
              </a:buClr>
              <a:buSzPct val="94227"/>
              <a:buFont typeface="Arial"/>
              <a:buNone/>
            </a:pPr>
            <a:r>
              <a:rPr lang="en" sz="1591" b="1">
                <a:solidFill>
                  <a:schemeClr val="dk1"/>
                </a:solidFill>
                <a:latin typeface="Raleway"/>
                <a:ea typeface="Raleway"/>
                <a:cs typeface="Raleway"/>
                <a:sym typeface="Raleway"/>
              </a:rPr>
              <a:t>6. Без дискриминация на области на приложение.</a:t>
            </a:r>
            <a:r>
              <a:rPr lang="en" sz="1491">
                <a:latin typeface="Raleway"/>
                <a:ea typeface="Raleway"/>
                <a:cs typeface="Raleway"/>
                <a:sym typeface="Raleway"/>
              </a:rPr>
              <a:t> Лицензът не може да ограничава ползване на програмата за определени области. Така например не може да ограничава ползването на софтуера </a:t>
            </a:r>
            <a:r>
              <a:rPr lang="en" sz="1491" u="sng">
                <a:latin typeface="Raleway"/>
                <a:ea typeface="Raleway"/>
                <a:cs typeface="Raleway"/>
                <a:sym typeface="Raleway"/>
              </a:rPr>
              <a:t>само за търговски дейности или само за генно инженерство</a:t>
            </a:r>
            <a:endParaRPr sz="1091">
              <a:latin typeface="Raleway"/>
              <a:ea typeface="Raleway"/>
              <a:cs typeface="Raleway"/>
              <a:sym typeface="Raleway"/>
            </a:endParaRPr>
          </a:p>
          <a:p>
            <a:pPr marL="0" marR="0" lvl="0" indent="0" algn="l" rtl="0">
              <a:lnSpc>
                <a:spcPct val="105000"/>
              </a:lnSpc>
              <a:spcBef>
                <a:spcPts val="400"/>
              </a:spcBef>
              <a:spcAft>
                <a:spcPts val="0"/>
              </a:spcAft>
              <a:buClr>
                <a:schemeClr val="dk1"/>
              </a:buClr>
              <a:buSzPct val="94227"/>
              <a:buFont typeface="Arial"/>
              <a:buNone/>
            </a:pPr>
            <a:r>
              <a:rPr lang="en" sz="1591" b="1">
                <a:solidFill>
                  <a:schemeClr val="dk1"/>
                </a:solidFill>
                <a:latin typeface="Raleway"/>
                <a:ea typeface="Raleway"/>
                <a:cs typeface="Raleway"/>
                <a:sym typeface="Raleway"/>
              </a:rPr>
              <a:t>7.</a:t>
            </a:r>
            <a:r>
              <a:rPr lang="en" sz="1491">
                <a:latin typeface="Raleway"/>
                <a:ea typeface="Raleway"/>
                <a:cs typeface="Raleway"/>
                <a:sym typeface="Raleway"/>
              </a:rPr>
              <a:t> </a:t>
            </a:r>
            <a:r>
              <a:rPr lang="en" sz="1591" b="1">
                <a:solidFill>
                  <a:schemeClr val="dk1"/>
                </a:solidFill>
                <a:latin typeface="Raleway"/>
                <a:ea typeface="Raleway"/>
                <a:cs typeface="Raleway"/>
                <a:sym typeface="Raleway"/>
              </a:rPr>
              <a:t>Разпространение на лиценза. </a:t>
            </a:r>
            <a:r>
              <a:rPr lang="en" sz="1491">
                <a:latin typeface="Raleway"/>
                <a:ea typeface="Raleway"/>
                <a:cs typeface="Raleway"/>
                <a:sym typeface="Raleway"/>
              </a:rPr>
              <a:t>Правата, зададени за всяка програма, следва да</a:t>
            </a:r>
            <a:r>
              <a:rPr lang="en" sz="1800" b="1">
                <a:latin typeface="Raleway"/>
                <a:ea typeface="Raleway"/>
                <a:cs typeface="Raleway"/>
                <a:sym typeface="Raleway"/>
              </a:rPr>
              <a:t> </a:t>
            </a:r>
            <a:r>
              <a:rPr lang="en" sz="1491">
                <a:latin typeface="Raleway"/>
                <a:ea typeface="Raleway"/>
                <a:cs typeface="Raleway"/>
                <a:sym typeface="Raleway"/>
              </a:rPr>
              <a:t>са задължителни за всички, които я ползват, без необходимост от допълнителни лицензи.</a:t>
            </a:r>
            <a:endParaRPr sz="1091">
              <a:latin typeface="Raleway"/>
              <a:ea typeface="Raleway"/>
              <a:cs typeface="Raleway"/>
              <a:sym typeface="Raleway"/>
            </a:endParaRPr>
          </a:p>
        </p:txBody>
      </p:sp>
      <p:sp>
        <p:nvSpPr>
          <p:cNvPr id="314" name="Google Shape;314;p39"/>
          <p:cNvSpPr txBox="1">
            <a:spLocks noGrp="1"/>
          </p:cNvSpPr>
          <p:nvPr>
            <p:ph type="title"/>
          </p:nvPr>
        </p:nvSpPr>
        <p:spPr>
          <a:xfrm>
            <a:off x="729450" y="1318650"/>
            <a:ext cx="7688700" cy="535200"/>
          </a:xfrm>
          <a:prstGeom prst="rect">
            <a:avLst/>
          </a:prstGeom>
          <a:noFill/>
          <a:ln>
            <a:noFill/>
          </a:ln>
        </p:spPr>
        <p:txBody>
          <a:bodyPr spcFirstLastPara="1" wrap="square" lIns="81650" tIns="40825" rIns="81650" bIns="40825" anchor="ctr" anchorCtr="0">
            <a:normAutofit/>
          </a:bodyPr>
          <a:lstStyle/>
          <a:p>
            <a:pPr marL="0" marR="0" lvl="0" indent="0" algn="l" rtl="0">
              <a:lnSpc>
                <a:spcPct val="105000"/>
              </a:lnSpc>
              <a:spcBef>
                <a:spcPts val="0"/>
              </a:spcBef>
              <a:spcAft>
                <a:spcPts val="0"/>
              </a:spcAft>
              <a:buClr>
                <a:schemeClr val="dk1"/>
              </a:buClr>
              <a:buSzPts val="2900"/>
              <a:buFont typeface="Arial"/>
              <a:buNone/>
            </a:pPr>
            <a:r>
              <a:rPr lang="en" sz="2100" b="0">
                <a:solidFill>
                  <a:schemeClr val="accent1"/>
                </a:solidFill>
              </a:rPr>
              <a:t>Свободни лицензи</a:t>
            </a:r>
            <a:endParaRPr sz="2100" b="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3">
                                            <p:txEl>
                                              <p:pRg st="0" end="0"/>
                                            </p:txEl>
                                          </p:spTgt>
                                        </p:tgtEl>
                                        <p:attrNameLst>
                                          <p:attrName>style.visibility</p:attrName>
                                        </p:attrNameLst>
                                      </p:cBhvr>
                                      <p:to>
                                        <p:strVal val="visible"/>
                                      </p:to>
                                    </p:set>
                                    <p:animEffect transition="in" filter="fade">
                                      <p:cBhvr>
                                        <p:cTn id="7" dur="2000"/>
                                        <p:tgtEl>
                                          <p:spTgt spid="31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13">
                                            <p:txEl>
                                              <p:pRg st="1" end="1"/>
                                            </p:txEl>
                                          </p:spTgt>
                                        </p:tgtEl>
                                        <p:attrNameLst>
                                          <p:attrName>style.visibility</p:attrName>
                                        </p:attrNameLst>
                                      </p:cBhvr>
                                      <p:to>
                                        <p:strVal val="visible"/>
                                      </p:to>
                                    </p:set>
                                    <p:animEffect transition="in" filter="fade">
                                      <p:cBhvr>
                                        <p:cTn id="11" dur="2000"/>
                                        <p:tgtEl>
                                          <p:spTgt spid="31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13">
                                            <p:txEl>
                                              <p:pRg st="2" end="2"/>
                                            </p:txEl>
                                          </p:spTgt>
                                        </p:tgtEl>
                                        <p:attrNameLst>
                                          <p:attrName>style.visibility</p:attrName>
                                        </p:attrNameLst>
                                      </p:cBhvr>
                                      <p:to>
                                        <p:strVal val="visible"/>
                                      </p:to>
                                    </p:set>
                                    <p:animEffect transition="in" filter="fade">
                                      <p:cBhvr>
                                        <p:cTn id="15" dur="2000"/>
                                        <p:tgtEl>
                                          <p:spTgt spid="31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13">
                                            <p:txEl>
                                              <p:pRg st="3" end="3"/>
                                            </p:txEl>
                                          </p:spTgt>
                                        </p:tgtEl>
                                        <p:attrNameLst>
                                          <p:attrName>style.visibility</p:attrName>
                                        </p:attrNameLst>
                                      </p:cBhvr>
                                      <p:to>
                                        <p:strVal val="visible"/>
                                      </p:to>
                                    </p:set>
                                    <p:animEffect transition="in" filter="fade">
                                      <p:cBhvr>
                                        <p:cTn id="19" dur="2000"/>
                                        <p:tgtEl>
                                          <p:spTgt spid="31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13">
                                            <p:txEl>
                                              <p:pRg st="4" end="4"/>
                                            </p:txEl>
                                          </p:spTgt>
                                        </p:tgtEl>
                                        <p:attrNameLst>
                                          <p:attrName>style.visibility</p:attrName>
                                        </p:attrNameLst>
                                      </p:cBhvr>
                                      <p:to>
                                        <p:strVal val="visible"/>
                                      </p:to>
                                    </p:set>
                                    <p:animEffect transition="in" filter="fade">
                                      <p:cBhvr>
                                        <p:cTn id="23" dur="2000"/>
                                        <p:tgtEl>
                                          <p:spTgt spid="3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СУБЕКТ</a:t>
            </a:r>
            <a:endParaRPr/>
          </a:p>
        </p:txBody>
      </p:sp>
      <p:sp>
        <p:nvSpPr>
          <p:cNvPr id="255" name="Google Shape;255;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25000" lnSpcReduction="20000"/>
          </a:bodyPr>
          <a:lstStyle/>
          <a:p>
            <a:pPr marL="0" lvl="0" indent="0" algn="l" rtl="0">
              <a:spcBef>
                <a:spcPts val="1700"/>
              </a:spcBef>
              <a:spcAft>
                <a:spcPts val="0"/>
              </a:spcAft>
              <a:buNone/>
            </a:pPr>
            <a:r>
              <a:rPr lang="en" sz="7000">
                <a:solidFill>
                  <a:srgbClr val="000000"/>
                </a:solidFill>
                <a:latin typeface="Raleway"/>
                <a:ea typeface="Raleway"/>
                <a:cs typeface="Raleway"/>
                <a:sym typeface="Raleway"/>
              </a:rPr>
              <a:t>Други правоносители - сродни права</a:t>
            </a:r>
            <a:endParaRPr sz="7000">
              <a:solidFill>
                <a:srgbClr val="000000"/>
              </a:solidFill>
              <a:latin typeface="Raleway"/>
              <a:ea typeface="Raleway"/>
              <a:cs typeface="Raleway"/>
              <a:sym typeface="Raleway"/>
            </a:endParaRPr>
          </a:p>
          <a:p>
            <a:pPr marL="457200" marR="0" lvl="0" indent="-339725" algn="l" rtl="0">
              <a:lnSpc>
                <a:spcPct val="115000"/>
              </a:lnSpc>
              <a:spcBef>
                <a:spcPts val="1700"/>
              </a:spcBef>
              <a:spcAft>
                <a:spcPts val="0"/>
              </a:spcAft>
              <a:buClr>
                <a:srgbClr val="000000"/>
              </a:buClr>
              <a:buSzPct val="100000"/>
              <a:buFont typeface="Raleway"/>
              <a:buChar char="●"/>
            </a:pPr>
            <a:r>
              <a:rPr lang="en" sz="7000">
                <a:solidFill>
                  <a:srgbClr val="000000"/>
                </a:solidFill>
                <a:latin typeface="Raleway"/>
                <a:ea typeface="Raleway"/>
                <a:cs typeface="Raleway"/>
                <a:sym typeface="Raleway"/>
              </a:rPr>
              <a:t>артисти-изпълнители</a:t>
            </a:r>
            <a:endParaRPr sz="7000">
              <a:solidFill>
                <a:srgbClr val="000000"/>
              </a:solidFill>
              <a:latin typeface="Raleway"/>
              <a:ea typeface="Raleway"/>
              <a:cs typeface="Raleway"/>
              <a:sym typeface="Raleway"/>
            </a:endParaRPr>
          </a:p>
          <a:p>
            <a:pPr marL="457200" marR="0" lvl="0" indent="-339725" algn="l" rtl="0">
              <a:lnSpc>
                <a:spcPct val="115000"/>
              </a:lnSpc>
              <a:spcBef>
                <a:spcPts val="0"/>
              </a:spcBef>
              <a:spcAft>
                <a:spcPts val="0"/>
              </a:spcAft>
              <a:buClr>
                <a:srgbClr val="000000"/>
              </a:buClr>
              <a:buSzPct val="100000"/>
              <a:buFont typeface="Raleway"/>
              <a:buChar char="●"/>
            </a:pPr>
            <a:r>
              <a:rPr lang="en" sz="7000">
                <a:solidFill>
                  <a:srgbClr val="000000"/>
                </a:solidFill>
                <a:latin typeface="Raleway"/>
                <a:ea typeface="Raleway"/>
                <a:cs typeface="Raleway"/>
                <a:sym typeface="Raleway"/>
              </a:rPr>
              <a:t>продуценти на звукозапис</a:t>
            </a:r>
            <a:endParaRPr sz="7000">
              <a:solidFill>
                <a:srgbClr val="000000"/>
              </a:solidFill>
              <a:latin typeface="Raleway"/>
              <a:ea typeface="Raleway"/>
              <a:cs typeface="Raleway"/>
              <a:sym typeface="Raleway"/>
            </a:endParaRPr>
          </a:p>
          <a:p>
            <a:pPr marL="457200" marR="0" lvl="0" indent="-339725" algn="l" rtl="0">
              <a:lnSpc>
                <a:spcPct val="115000"/>
              </a:lnSpc>
              <a:spcBef>
                <a:spcPts val="0"/>
              </a:spcBef>
              <a:spcAft>
                <a:spcPts val="0"/>
              </a:spcAft>
              <a:buClr>
                <a:srgbClr val="000000"/>
              </a:buClr>
              <a:buSzPct val="100000"/>
              <a:buFont typeface="Raleway"/>
              <a:buChar char="●"/>
            </a:pPr>
            <a:r>
              <a:rPr lang="en" sz="7000">
                <a:solidFill>
                  <a:srgbClr val="000000"/>
                </a:solidFill>
                <a:latin typeface="Raleway"/>
                <a:ea typeface="Raleway"/>
                <a:cs typeface="Raleway"/>
                <a:sym typeface="Raleway"/>
              </a:rPr>
              <a:t>филмови продуценти</a:t>
            </a:r>
            <a:endParaRPr sz="7000">
              <a:solidFill>
                <a:srgbClr val="000000"/>
              </a:solidFill>
              <a:latin typeface="Raleway"/>
              <a:ea typeface="Raleway"/>
              <a:cs typeface="Raleway"/>
              <a:sym typeface="Raleway"/>
            </a:endParaRPr>
          </a:p>
          <a:p>
            <a:pPr marL="457200" marR="0" lvl="0" indent="-339725" algn="l" rtl="0">
              <a:lnSpc>
                <a:spcPct val="115000"/>
              </a:lnSpc>
              <a:spcBef>
                <a:spcPts val="0"/>
              </a:spcBef>
              <a:spcAft>
                <a:spcPts val="0"/>
              </a:spcAft>
              <a:buClr>
                <a:srgbClr val="000000"/>
              </a:buClr>
              <a:buSzPct val="100000"/>
              <a:buFont typeface="Raleway"/>
              <a:buChar char="●"/>
            </a:pPr>
            <a:r>
              <a:rPr lang="en" sz="7000">
                <a:solidFill>
                  <a:srgbClr val="000000"/>
                </a:solidFill>
                <a:latin typeface="Raleway"/>
                <a:ea typeface="Raleway"/>
                <a:cs typeface="Raleway"/>
                <a:sym typeface="Raleway"/>
              </a:rPr>
              <a:t>радио и телевизионни организации</a:t>
            </a:r>
            <a:endParaRPr sz="7000">
              <a:solidFill>
                <a:srgbClr val="000000"/>
              </a:solidFill>
              <a:latin typeface="Raleway"/>
              <a:ea typeface="Raleway"/>
              <a:cs typeface="Raleway"/>
              <a:sym typeface="Raleway"/>
            </a:endParaRPr>
          </a:p>
          <a:p>
            <a:pPr marL="457200" marR="0" lvl="0" indent="-339725" algn="l" rtl="0">
              <a:lnSpc>
                <a:spcPct val="115000"/>
              </a:lnSpc>
              <a:spcBef>
                <a:spcPts val="0"/>
              </a:spcBef>
              <a:spcAft>
                <a:spcPts val="0"/>
              </a:spcAft>
              <a:buClr>
                <a:srgbClr val="000000"/>
              </a:buClr>
              <a:buSzPct val="100000"/>
              <a:buFont typeface="Raleway"/>
              <a:buChar char="●"/>
            </a:pPr>
            <a:r>
              <a:rPr lang="en" sz="7000">
                <a:solidFill>
                  <a:srgbClr val="000000"/>
                </a:solidFill>
                <a:latin typeface="Raleway"/>
                <a:ea typeface="Raleway"/>
                <a:cs typeface="Raleway"/>
                <a:sym typeface="Raleway"/>
              </a:rPr>
              <a:t>производители на бази данни</a:t>
            </a:r>
            <a:endParaRPr sz="7000">
              <a:solidFill>
                <a:srgbClr val="000000"/>
              </a:solidFill>
              <a:latin typeface="Raleway"/>
              <a:ea typeface="Raleway"/>
              <a:cs typeface="Raleway"/>
              <a:sym typeface="Raleway"/>
            </a:endParaRPr>
          </a:p>
          <a:p>
            <a:pPr marL="457200" marR="0" lvl="0" indent="-339725" algn="l" rtl="0">
              <a:lnSpc>
                <a:spcPct val="115000"/>
              </a:lnSpc>
              <a:spcBef>
                <a:spcPts val="0"/>
              </a:spcBef>
              <a:spcAft>
                <a:spcPts val="0"/>
              </a:spcAft>
              <a:buClr>
                <a:srgbClr val="000000"/>
              </a:buClr>
              <a:buSzPct val="100000"/>
              <a:buFont typeface="Raleway"/>
              <a:buChar char="●"/>
            </a:pPr>
            <a:r>
              <a:rPr lang="en" sz="7000">
                <a:solidFill>
                  <a:srgbClr val="000000"/>
                </a:solidFill>
                <a:latin typeface="Raleway"/>
                <a:ea typeface="Raleway"/>
                <a:cs typeface="Raleway"/>
                <a:sym typeface="Raleway"/>
              </a:rPr>
              <a:t>издатели на публикации в пресата</a:t>
            </a:r>
            <a:endParaRPr sz="7000">
              <a:solidFill>
                <a:srgbClr val="000000"/>
              </a:solidFill>
              <a:latin typeface="Raleway"/>
              <a:ea typeface="Raleway"/>
              <a:cs typeface="Raleway"/>
              <a:sym typeface="Raleway"/>
            </a:endParaRPr>
          </a:p>
          <a:p>
            <a:pPr marL="0" lvl="0" indent="0" algn="l" rtl="0">
              <a:spcBef>
                <a:spcPts val="0"/>
              </a:spcBef>
              <a:spcAft>
                <a:spcPts val="0"/>
              </a:spcAft>
              <a:buNone/>
            </a:pPr>
            <a:endParaRPr/>
          </a:p>
          <a:p>
            <a:pPr marL="0" lvl="0" indent="0" algn="l" rtl="0">
              <a:spcBef>
                <a:spcPts val="1200"/>
              </a:spcBef>
              <a:spcAft>
                <a:spcPts val="0"/>
              </a:spcAft>
              <a:buNone/>
            </a:pPr>
            <a:endParaRPr sz="4400" b="1">
              <a:solidFill>
                <a:srgbClr val="000000"/>
              </a:solidFill>
              <a:latin typeface="Raleway"/>
              <a:ea typeface="Raleway"/>
              <a:cs typeface="Raleway"/>
              <a:sym typeface="Raleway"/>
            </a:endParaRPr>
          </a:p>
          <a:p>
            <a:pPr marL="0" lvl="0" indent="0" algn="l" rtl="0">
              <a:spcBef>
                <a:spcPts val="0"/>
              </a:spcBef>
              <a:spcAft>
                <a:spcPts val="1200"/>
              </a:spcAft>
              <a:buNone/>
            </a:pPr>
            <a:endParaRPr>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10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xEl>
                                              <p:pRg st="0" end="0"/>
                                            </p:txEl>
                                          </p:spTgt>
                                        </p:tgtEl>
                                        <p:attrNameLst>
                                          <p:attrName>style.visibility</p:attrName>
                                        </p:attrNameLst>
                                      </p:cBhvr>
                                      <p:to>
                                        <p:strVal val="visible"/>
                                      </p:to>
                                    </p:set>
                                    <p:animEffect transition="in" filter="fade">
                                      <p:cBhvr>
                                        <p:cTn id="12" dur="1000"/>
                                        <p:tgtEl>
                                          <p:spTgt spid="2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5">
                                            <p:txEl>
                                              <p:pRg st="1" end="1"/>
                                            </p:txEl>
                                          </p:spTgt>
                                        </p:tgtEl>
                                        <p:attrNameLst>
                                          <p:attrName>style.visibility</p:attrName>
                                        </p:attrNameLst>
                                      </p:cBhvr>
                                      <p:to>
                                        <p:strVal val="visible"/>
                                      </p:to>
                                    </p:set>
                                    <p:animEffect transition="in" filter="fade">
                                      <p:cBhvr>
                                        <p:cTn id="17" dur="1000"/>
                                        <p:tgtEl>
                                          <p:spTgt spid="2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5">
                                            <p:txEl>
                                              <p:pRg st="2" end="2"/>
                                            </p:txEl>
                                          </p:spTgt>
                                        </p:tgtEl>
                                        <p:attrNameLst>
                                          <p:attrName>style.visibility</p:attrName>
                                        </p:attrNameLst>
                                      </p:cBhvr>
                                      <p:to>
                                        <p:strVal val="visible"/>
                                      </p:to>
                                    </p:set>
                                    <p:animEffect transition="in" filter="fade">
                                      <p:cBhvr>
                                        <p:cTn id="22" dur="1000"/>
                                        <p:tgtEl>
                                          <p:spTgt spid="25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5">
                                            <p:txEl>
                                              <p:pRg st="3" end="3"/>
                                            </p:txEl>
                                          </p:spTgt>
                                        </p:tgtEl>
                                        <p:attrNameLst>
                                          <p:attrName>style.visibility</p:attrName>
                                        </p:attrNameLst>
                                      </p:cBhvr>
                                      <p:to>
                                        <p:strVal val="visible"/>
                                      </p:to>
                                    </p:set>
                                    <p:animEffect transition="in" filter="fade">
                                      <p:cBhvr>
                                        <p:cTn id="27" dur="1000"/>
                                        <p:tgtEl>
                                          <p:spTgt spid="25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
                                            <p:txEl>
                                              <p:pRg st="4" end="4"/>
                                            </p:txEl>
                                          </p:spTgt>
                                        </p:tgtEl>
                                        <p:attrNameLst>
                                          <p:attrName>style.visibility</p:attrName>
                                        </p:attrNameLst>
                                      </p:cBhvr>
                                      <p:to>
                                        <p:strVal val="visible"/>
                                      </p:to>
                                    </p:set>
                                    <p:animEffect transition="in" filter="fade">
                                      <p:cBhvr>
                                        <p:cTn id="32" dur="1000"/>
                                        <p:tgtEl>
                                          <p:spTgt spid="25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5">
                                            <p:txEl>
                                              <p:pRg st="5" end="5"/>
                                            </p:txEl>
                                          </p:spTgt>
                                        </p:tgtEl>
                                        <p:attrNameLst>
                                          <p:attrName>style.visibility</p:attrName>
                                        </p:attrNameLst>
                                      </p:cBhvr>
                                      <p:to>
                                        <p:strVal val="visible"/>
                                      </p:to>
                                    </p:set>
                                    <p:animEffect transition="in" filter="fade">
                                      <p:cBhvr>
                                        <p:cTn id="37" dur="1000"/>
                                        <p:tgtEl>
                                          <p:spTgt spid="25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5">
                                            <p:txEl>
                                              <p:pRg st="6" end="6"/>
                                            </p:txEl>
                                          </p:spTgt>
                                        </p:tgtEl>
                                        <p:attrNameLst>
                                          <p:attrName>style.visibility</p:attrName>
                                        </p:attrNameLst>
                                      </p:cBhvr>
                                      <p:to>
                                        <p:strVal val="visible"/>
                                      </p:to>
                                    </p:set>
                                    <p:animEffect transition="in" filter="fade">
                                      <p:cBhvr>
                                        <p:cTn id="42" dur="1000"/>
                                        <p:tgtEl>
                                          <p:spTgt spid="25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5">
                                            <p:txEl>
                                              <p:pRg st="7" end="7"/>
                                            </p:txEl>
                                          </p:spTgt>
                                        </p:tgtEl>
                                        <p:attrNameLst>
                                          <p:attrName>style.visibility</p:attrName>
                                        </p:attrNameLst>
                                      </p:cBhvr>
                                      <p:to>
                                        <p:strVal val="visible"/>
                                      </p:to>
                                    </p:set>
                                    <p:animEffect transition="in" filter="fade">
                                      <p:cBhvr>
                                        <p:cTn id="47" dur="1000"/>
                                        <p:tgtEl>
                                          <p:spTgt spid="25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5">
                                            <p:txEl>
                                              <p:pRg st="8" end="8"/>
                                            </p:txEl>
                                          </p:spTgt>
                                        </p:tgtEl>
                                        <p:attrNameLst>
                                          <p:attrName>style.visibility</p:attrName>
                                        </p:attrNameLst>
                                      </p:cBhvr>
                                      <p:to>
                                        <p:strVal val="visible"/>
                                      </p:to>
                                    </p:set>
                                    <p:animEffect transition="in" filter="fade">
                                      <p:cBhvr>
                                        <p:cTn id="52" dur="1000"/>
                                        <p:tgtEl>
                                          <p:spTgt spid="25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5">
                                            <p:txEl>
                                              <p:pRg st="9" end="9"/>
                                            </p:txEl>
                                          </p:spTgt>
                                        </p:tgtEl>
                                        <p:attrNameLst>
                                          <p:attrName>style.visibility</p:attrName>
                                        </p:attrNameLst>
                                      </p:cBhvr>
                                      <p:to>
                                        <p:strVal val="visible"/>
                                      </p:to>
                                    </p:set>
                                    <p:animEffect transition="in" filter="fade">
                                      <p:cBhvr>
                                        <p:cTn id="57" dur="1000"/>
                                        <p:tgtEl>
                                          <p:spTgt spid="2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body" idx="1"/>
          </p:nvPr>
        </p:nvSpPr>
        <p:spPr>
          <a:xfrm>
            <a:off x="729450" y="1812325"/>
            <a:ext cx="7688700" cy="2527800"/>
          </a:xfrm>
          <a:prstGeom prst="rect">
            <a:avLst/>
          </a:prstGeom>
          <a:noFill/>
          <a:ln>
            <a:noFill/>
          </a:ln>
        </p:spPr>
        <p:txBody>
          <a:bodyPr spcFirstLastPara="1" wrap="square" lIns="81650" tIns="40825" rIns="81650" bIns="40825" anchor="t" anchorCtr="0">
            <a:noAutofit/>
          </a:bodyPr>
          <a:lstStyle/>
          <a:p>
            <a:pPr marL="0" lvl="0" indent="0" algn="l" rtl="0">
              <a:lnSpc>
                <a:spcPct val="95000"/>
              </a:lnSpc>
              <a:spcBef>
                <a:spcPts val="0"/>
              </a:spcBef>
              <a:spcAft>
                <a:spcPts val="0"/>
              </a:spcAft>
              <a:buClr>
                <a:schemeClr val="dk1"/>
              </a:buClr>
              <a:buSzPts val="2300"/>
              <a:buNone/>
            </a:pPr>
            <a:r>
              <a:rPr lang="en" sz="1600" b="1">
                <a:latin typeface="Raleway"/>
                <a:ea typeface="Raleway"/>
                <a:cs typeface="Raleway"/>
                <a:sym typeface="Raleway"/>
              </a:rPr>
              <a:t>Дефиниция за софтуер с отворен код (Open Source Initiative) 1998</a:t>
            </a:r>
            <a:endParaRPr sz="1600" b="1">
              <a:latin typeface="Raleway"/>
              <a:ea typeface="Raleway"/>
              <a:cs typeface="Raleway"/>
              <a:sym typeface="Raleway"/>
            </a:endParaRPr>
          </a:p>
          <a:p>
            <a:pPr marL="0" lvl="0" indent="0" algn="l" rtl="0">
              <a:lnSpc>
                <a:spcPct val="95000"/>
              </a:lnSpc>
              <a:spcBef>
                <a:spcPts val="0"/>
              </a:spcBef>
              <a:spcAft>
                <a:spcPts val="0"/>
              </a:spcAft>
              <a:buClr>
                <a:schemeClr val="dk1"/>
              </a:buClr>
              <a:buSzPts val="2300"/>
              <a:buFont typeface="Arial"/>
              <a:buNone/>
            </a:pPr>
            <a:endParaRPr sz="1600" b="1">
              <a:latin typeface="Raleway"/>
              <a:ea typeface="Raleway"/>
              <a:cs typeface="Raleway"/>
              <a:sym typeface="Raleway"/>
            </a:endParaRPr>
          </a:p>
          <a:p>
            <a:pPr marL="0" lvl="0" indent="0" algn="l" rtl="0">
              <a:lnSpc>
                <a:spcPct val="95000"/>
              </a:lnSpc>
              <a:spcBef>
                <a:spcPts val="0"/>
              </a:spcBef>
              <a:spcAft>
                <a:spcPts val="0"/>
              </a:spcAft>
              <a:buClr>
                <a:schemeClr val="dk1"/>
              </a:buClr>
              <a:buSzPts val="2300"/>
              <a:buFont typeface="Arial"/>
              <a:buNone/>
            </a:pPr>
            <a:r>
              <a:rPr lang="en" sz="1500" b="1">
                <a:solidFill>
                  <a:schemeClr val="dk1"/>
                </a:solidFill>
                <a:latin typeface="Raleway"/>
                <a:ea typeface="Raleway"/>
                <a:cs typeface="Raleway"/>
                <a:sym typeface="Raleway"/>
              </a:rPr>
              <a:t>8. Лицензът не може да важи за определен продукт.</a:t>
            </a:r>
            <a:r>
              <a:rPr lang="en" sz="1400">
                <a:latin typeface="Raleway"/>
                <a:ea typeface="Raleway"/>
                <a:cs typeface="Raleway"/>
                <a:sym typeface="Raleway"/>
              </a:rPr>
              <a:t> Правата, които предоставя лицензът, не може да зависят от това, дали програмата принадлежи към определено линукс дистро или не. Ако се извади от дистрото или се разпространява отделно, всички нейни части остават подвластни на условията от лиценза на оригиналното дистро.</a:t>
            </a:r>
            <a:endParaRPr sz="1400" b="1">
              <a:latin typeface="Raleway"/>
              <a:ea typeface="Raleway"/>
              <a:cs typeface="Raleway"/>
              <a:sym typeface="Raleway"/>
            </a:endParaRPr>
          </a:p>
          <a:p>
            <a:pPr marL="0" lvl="0" indent="0" algn="l" rtl="0">
              <a:lnSpc>
                <a:spcPct val="95000"/>
              </a:lnSpc>
              <a:spcBef>
                <a:spcPts val="0"/>
              </a:spcBef>
              <a:spcAft>
                <a:spcPts val="0"/>
              </a:spcAft>
              <a:buClr>
                <a:schemeClr val="dk1"/>
              </a:buClr>
              <a:buSzPts val="2300"/>
              <a:buFont typeface="Arial"/>
              <a:buNone/>
            </a:pPr>
            <a:r>
              <a:rPr lang="en" sz="1500" b="1">
                <a:solidFill>
                  <a:schemeClr val="dk1"/>
                </a:solidFill>
                <a:latin typeface="Raleway"/>
                <a:ea typeface="Raleway"/>
                <a:cs typeface="Raleway"/>
                <a:sym typeface="Raleway"/>
              </a:rPr>
              <a:t>9. Лицензът не може да ограничава друг софтуер. </a:t>
            </a:r>
            <a:r>
              <a:rPr lang="en" sz="1400">
                <a:latin typeface="Raleway"/>
                <a:ea typeface="Raleway"/>
                <a:cs typeface="Raleway"/>
                <a:sym typeface="Raleway"/>
              </a:rPr>
              <a:t>Лицензът не следва да налага ограничения върху друг софтуер, който се разпространява заедно с лицензирания. Така например лицензът не може да изисква всички останали програми от едно дистро или пакет да бъдат също с отворен код.</a:t>
            </a:r>
            <a:endParaRPr sz="1400">
              <a:latin typeface="Raleway"/>
              <a:ea typeface="Raleway"/>
              <a:cs typeface="Raleway"/>
              <a:sym typeface="Raleway"/>
            </a:endParaRPr>
          </a:p>
          <a:p>
            <a:pPr marL="0" lvl="0" indent="0" algn="l" rtl="0">
              <a:lnSpc>
                <a:spcPct val="95000"/>
              </a:lnSpc>
              <a:spcBef>
                <a:spcPts val="0"/>
              </a:spcBef>
              <a:spcAft>
                <a:spcPts val="0"/>
              </a:spcAft>
              <a:buClr>
                <a:schemeClr val="dk1"/>
              </a:buClr>
              <a:buSzPts val="2300"/>
              <a:buFont typeface="Arial"/>
              <a:buNone/>
            </a:pPr>
            <a:r>
              <a:rPr lang="en" sz="1500" b="1">
                <a:solidFill>
                  <a:schemeClr val="dk1"/>
                </a:solidFill>
                <a:latin typeface="Raleway"/>
                <a:ea typeface="Raleway"/>
                <a:cs typeface="Raleway"/>
                <a:sym typeface="Raleway"/>
              </a:rPr>
              <a:t>10. Лицензът трябва да е технологично независим.</a:t>
            </a:r>
            <a:r>
              <a:rPr lang="en" sz="1400">
                <a:latin typeface="Raleway"/>
                <a:ea typeface="Raleway"/>
                <a:cs typeface="Raleway"/>
                <a:sym typeface="Raleway"/>
              </a:rPr>
              <a:t> Никоя клауза на лиценза не може да касае конкретна технология или даден тип интерфейс</a:t>
            </a:r>
            <a:r>
              <a:rPr lang="en" sz="1500">
                <a:latin typeface="Raleway"/>
                <a:ea typeface="Raleway"/>
                <a:cs typeface="Raleway"/>
                <a:sym typeface="Raleway"/>
              </a:rPr>
              <a:t>.</a:t>
            </a:r>
            <a:endParaRPr sz="1500">
              <a:latin typeface="Raleway"/>
              <a:ea typeface="Raleway"/>
              <a:cs typeface="Raleway"/>
              <a:sym typeface="Raleway"/>
            </a:endParaRPr>
          </a:p>
        </p:txBody>
      </p:sp>
      <p:sp>
        <p:nvSpPr>
          <p:cNvPr id="320" name="Google Shape;320;p40"/>
          <p:cNvSpPr txBox="1">
            <a:spLocks noGrp="1"/>
          </p:cNvSpPr>
          <p:nvPr>
            <p:ph type="title"/>
          </p:nvPr>
        </p:nvSpPr>
        <p:spPr>
          <a:xfrm>
            <a:off x="729450" y="1318650"/>
            <a:ext cx="7688700" cy="535200"/>
          </a:xfrm>
          <a:prstGeom prst="rect">
            <a:avLst/>
          </a:prstGeom>
          <a:noFill/>
          <a:ln>
            <a:noFill/>
          </a:ln>
        </p:spPr>
        <p:txBody>
          <a:bodyPr spcFirstLastPara="1" wrap="square" lIns="81650" tIns="40825" rIns="81650" bIns="40825" anchor="ctr" anchorCtr="0">
            <a:normAutofit/>
          </a:bodyPr>
          <a:lstStyle/>
          <a:p>
            <a:pPr marL="0" marR="0" lvl="0" indent="0" algn="l" rtl="0">
              <a:lnSpc>
                <a:spcPct val="105000"/>
              </a:lnSpc>
              <a:spcBef>
                <a:spcPts val="0"/>
              </a:spcBef>
              <a:spcAft>
                <a:spcPts val="0"/>
              </a:spcAft>
              <a:buClr>
                <a:schemeClr val="dk1"/>
              </a:buClr>
              <a:buSzPts val="2900"/>
              <a:buFont typeface="Arial"/>
              <a:buNone/>
            </a:pPr>
            <a:r>
              <a:rPr lang="en" sz="2100" b="0">
                <a:solidFill>
                  <a:schemeClr val="accent1"/>
                </a:solidFill>
              </a:rPr>
              <a:t>Свободни лицензи</a:t>
            </a:r>
            <a:endParaRPr sz="2100" b="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animEffect transition="in" filter="fade">
                                      <p:cBhvr>
                                        <p:cTn id="7" dur="2000"/>
                                        <p:tgtEl>
                                          <p:spTgt spid="319">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19">
                                            <p:txEl>
                                              <p:pRg st="1" end="1"/>
                                            </p:txEl>
                                          </p:spTgt>
                                        </p:tgtEl>
                                        <p:attrNameLst>
                                          <p:attrName>style.visibility</p:attrName>
                                        </p:attrNameLst>
                                      </p:cBhvr>
                                      <p:to>
                                        <p:strVal val="visible"/>
                                      </p:to>
                                    </p:set>
                                    <p:animEffect transition="in" filter="fade">
                                      <p:cBhvr>
                                        <p:cTn id="11" dur="2000"/>
                                        <p:tgtEl>
                                          <p:spTgt spid="319">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19">
                                            <p:txEl>
                                              <p:pRg st="2" end="2"/>
                                            </p:txEl>
                                          </p:spTgt>
                                        </p:tgtEl>
                                        <p:attrNameLst>
                                          <p:attrName>style.visibility</p:attrName>
                                        </p:attrNameLst>
                                      </p:cBhvr>
                                      <p:to>
                                        <p:strVal val="visible"/>
                                      </p:to>
                                    </p:set>
                                    <p:animEffect transition="in" filter="fade">
                                      <p:cBhvr>
                                        <p:cTn id="15" dur="2000"/>
                                        <p:tgtEl>
                                          <p:spTgt spid="319">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19">
                                            <p:txEl>
                                              <p:pRg st="3" end="3"/>
                                            </p:txEl>
                                          </p:spTgt>
                                        </p:tgtEl>
                                        <p:attrNameLst>
                                          <p:attrName>style.visibility</p:attrName>
                                        </p:attrNameLst>
                                      </p:cBhvr>
                                      <p:to>
                                        <p:strVal val="visible"/>
                                      </p:to>
                                    </p:set>
                                    <p:animEffect transition="in" filter="fade">
                                      <p:cBhvr>
                                        <p:cTn id="19" dur="2000"/>
                                        <p:tgtEl>
                                          <p:spTgt spid="319">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19">
                                            <p:txEl>
                                              <p:pRg st="4" end="4"/>
                                            </p:txEl>
                                          </p:spTgt>
                                        </p:tgtEl>
                                        <p:attrNameLst>
                                          <p:attrName>style.visibility</p:attrName>
                                        </p:attrNameLst>
                                      </p:cBhvr>
                                      <p:to>
                                        <p:strVal val="visible"/>
                                      </p:to>
                                    </p:set>
                                    <p:animEffect transition="in" filter="fade">
                                      <p:cBhvr>
                                        <p:cTn id="23" dur="2000"/>
                                        <p:tgtEl>
                                          <p:spTgt spid="3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body" idx="1"/>
          </p:nvPr>
        </p:nvSpPr>
        <p:spPr>
          <a:xfrm>
            <a:off x="729450" y="1853850"/>
            <a:ext cx="7688700" cy="2486100"/>
          </a:xfrm>
          <a:prstGeom prst="rect">
            <a:avLst/>
          </a:prstGeom>
          <a:noFill/>
          <a:ln>
            <a:noFill/>
          </a:ln>
        </p:spPr>
        <p:txBody>
          <a:bodyPr spcFirstLastPara="1" wrap="square" lIns="81650" tIns="40825" rIns="81650" bIns="40825" anchor="t" anchorCtr="0">
            <a:noAutofit/>
          </a:bodyPr>
          <a:lstStyle/>
          <a:p>
            <a:pPr marL="0" lvl="0" indent="0" algn="l" rtl="0">
              <a:lnSpc>
                <a:spcPct val="95000"/>
              </a:lnSpc>
              <a:spcBef>
                <a:spcPts val="0"/>
              </a:spcBef>
              <a:spcAft>
                <a:spcPts val="0"/>
              </a:spcAft>
              <a:buClr>
                <a:schemeClr val="dk1"/>
              </a:buClr>
              <a:buSzPts val="2300"/>
              <a:buNone/>
            </a:pPr>
            <a:endParaRPr sz="1800">
              <a:latin typeface="Raleway"/>
              <a:ea typeface="Raleway"/>
              <a:cs typeface="Raleway"/>
              <a:sym typeface="Raleway"/>
            </a:endParaRPr>
          </a:p>
          <a:p>
            <a:pPr marL="342900" lvl="0" indent="-196850" algn="l" rtl="0">
              <a:lnSpc>
                <a:spcPct val="95000"/>
              </a:lnSpc>
              <a:spcBef>
                <a:spcPts val="0"/>
              </a:spcBef>
              <a:spcAft>
                <a:spcPts val="0"/>
              </a:spcAft>
              <a:buSzPts val="1700"/>
              <a:buFont typeface="Raleway"/>
              <a:buChar char="●"/>
            </a:pPr>
            <a:r>
              <a:rPr lang="en" sz="1700">
                <a:highlight>
                  <a:schemeClr val="lt1"/>
                </a:highlight>
                <a:latin typeface="Raleway"/>
                <a:ea typeface="Raleway"/>
                <a:cs typeface="Raleway"/>
                <a:sym typeface="Raleway"/>
              </a:rPr>
              <a:t>границата на свободата</a:t>
            </a:r>
            <a:endParaRPr sz="1700">
              <a:highlight>
                <a:schemeClr val="lt1"/>
              </a:highlight>
              <a:latin typeface="Raleway"/>
              <a:ea typeface="Raleway"/>
              <a:cs typeface="Raleway"/>
              <a:sym typeface="Raleway"/>
            </a:endParaRPr>
          </a:p>
          <a:p>
            <a:pPr marL="342900" lvl="0" indent="0" algn="l" rtl="0">
              <a:lnSpc>
                <a:spcPct val="95000"/>
              </a:lnSpc>
              <a:spcBef>
                <a:spcPts val="0"/>
              </a:spcBef>
              <a:spcAft>
                <a:spcPts val="0"/>
              </a:spcAft>
              <a:buNone/>
            </a:pPr>
            <a:endParaRPr sz="1700">
              <a:latin typeface="Raleway"/>
              <a:ea typeface="Raleway"/>
              <a:cs typeface="Raleway"/>
              <a:sym typeface="Raleway"/>
            </a:endParaRPr>
          </a:p>
          <a:p>
            <a:pPr marL="342900" lvl="0" indent="-196850" algn="l" rtl="0">
              <a:lnSpc>
                <a:spcPct val="95000"/>
              </a:lnSpc>
              <a:spcBef>
                <a:spcPts val="0"/>
              </a:spcBef>
              <a:spcAft>
                <a:spcPts val="0"/>
              </a:spcAft>
              <a:buSzPts val="1700"/>
              <a:buFont typeface="Raleway"/>
              <a:buChar char="●"/>
            </a:pPr>
            <a:r>
              <a:rPr lang="en" sz="1700">
                <a:latin typeface="Raleway"/>
                <a:ea typeface="Raleway"/>
                <a:cs typeface="Raleway"/>
                <a:sym typeface="Raleway"/>
              </a:rPr>
              <a:t>Open Source Initiative vs. Mongo DB</a:t>
            </a:r>
            <a:endParaRPr sz="1700">
              <a:latin typeface="Raleway"/>
              <a:ea typeface="Raleway"/>
              <a:cs typeface="Raleway"/>
              <a:sym typeface="Raleway"/>
            </a:endParaRPr>
          </a:p>
          <a:p>
            <a:pPr marL="342900" marR="0" lvl="0" indent="0" algn="l" rtl="0">
              <a:lnSpc>
                <a:spcPct val="95000"/>
              </a:lnSpc>
              <a:spcBef>
                <a:spcPts val="0"/>
              </a:spcBef>
              <a:spcAft>
                <a:spcPts val="0"/>
              </a:spcAft>
              <a:buNone/>
            </a:pPr>
            <a:endParaRPr sz="1700">
              <a:latin typeface="Raleway"/>
              <a:ea typeface="Raleway"/>
              <a:cs typeface="Raleway"/>
              <a:sym typeface="Raleway"/>
            </a:endParaRPr>
          </a:p>
          <a:p>
            <a:pPr marL="342900" marR="0" lvl="0" indent="-196850" algn="l" rtl="0">
              <a:lnSpc>
                <a:spcPct val="95000"/>
              </a:lnSpc>
              <a:spcBef>
                <a:spcPts val="0"/>
              </a:spcBef>
              <a:spcAft>
                <a:spcPts val="0"/>
              </a:spcAft>
              <a:buSzPts val="1700"/>
              <a:buFont typeface="Raleway"/>
              <a:buChar char="●"/>
            </a:pPr>
            <a:r>
              <a:rPr lang="en" sz="1700">
                <a:latin typeface="Raleway"/>
                <a:ea typeface="Raleway"/>
                <a:cs typeface="Raleway"/>
                <a:sym typeface="Raleway"/>
              </a:rPr>
              <a:t>“Bespoke” лицензи</a:t>
            </a:r>
            <a:endParaRPr sz="1700">
              <a:latin typeface="Raleway"/>
              <a:ea typeface="Raleway"/>
              <a:cs typeface="Raleway"/>
              <a:sym typeface="Raleway"/>
            </a:endParaRPr>
          </a:p>
          <a:p>
            <a:pPr marL="0" marR="0" lvl="0" indent="0" algn="l" rtl="0">
              <a:lnSpc>
                <a:spcPct val="95000"/>
              </a:lnSpc>
              <a:spcBef>
                <a:spcPts val="0"/>
              </a:spcBef>
              <a:spcAft>
                <a:spcPts val="0"/>
              </a:spcAft>
              <a:buNone/>
            </a:pPr>
            <a:endParaRPr sz="1700">
              <a:latin typeface="Raleway"/>
              <a:ea typeface="Raleway"/>
              <a:cs typeface="Raleway"/>
              <a:sym typeface="Raleway"/>
            </a:endParaRPr>
          </a:p>
          <a:p>
            <a:pPr marL="342900" marR="0" lvl="0" indent="-196850" algn="l" rtl="0">
              <a:lnSpc>
                <a:spcPct val="95000"/>
              </a:lnSpc>
              <a:spcBef>
                <a:spcPts val="0"/>
              </a:spcBef>
              <a:spcAft>
                <a:spcPts val="0"/>
              </a:spcAft>
              <a:buSzPts val="1700"/>
              <a:buFont typeface="Raleway"/>
              <a:buChar char="●"/>
            </a:pPr>
            <a:r>
              <a:rPr lang="en" sz="1700">
                <a:latin typeface="Raleway"/>
                <a:ea typeface="Raleway"/>
                <a:cs typeface="Raleway"/>
                <a:sym typeface="Raleway"/>
              </a:rPr>
              <a:t>EUPL</a:t>
            </a:r>
            <a:endParaRPr sz="1700">
              <a:latin typeface="Raleway"/>
              <a:ea typeface="Raleway"/>
              <a:cs typeface="Raleway"/>
              <a:sym typeface="Raleway"/>
            </a:endParaRPr>
          </a:p>
          <a:p>
            <a:pPr marL="0" marR="0" lvl="0" indent="0" algn="l" rtl="0">
              <a:lnSpc>
                <a:spcPct val="95000"/>
              </a:lnSpc>
              <a:spcBef>
                <a:spcPts val="0"/>
              </a:spcBef>
              <a:spcAft>
                <a:spcPts val="0"/>
              </a:spcAft>
              <a:buNone/>
            </a:pPr>
            <a:endParaRPr sz="1800" b="1"/>
          </a:p>
          <a:p>
            <a:pPr marL="0" marR="0" lvl="0" indent="0" algn="l" rtl="0">
              <a:lnSpc>
                <a:spcPct val="95000"/>
              </a:lnSpc>
              <a:spcBef>
                <a:spcPts val="0"/>
              </a:spcBef>
              <a:spcAft>
                <a:spcPts val="0"/>
              </a:spcAft>
              <a:buNone/>
            </a:pPr>
            <a:endParaRPr sz="1800" b="1"/>
          </a:p>
        </p:txBody>
      </p:sp>
      <p:sp>
        <p:nvSpPr>
          <p:cNvPr id="326" name="Google Shape;326;p41"/>
          <p:cNvSpPr txBox="1">
            <a:spLocks noGrp="1"/>
          </p:cNvSpPr>
          <p:nvPr>
            <p:ph type="title"/>
          </p:nvPr>
        </p:nvSpPr>
        <p:spPr>
          <a:xfrm>
            <a:off x="729450" y="1318650"/>
            <a:ext cx="7688700" cy="535200"/>
          </a:xfrm>
          <a:prstGeom prst="rect">
            <a:avLst/>
          </a:prstGeom>
          <a:noFill/>
          <a:ln>
            <a:noFill/>
          </a:ln>
        </p:spPr>
        <p:txBody>
          <a:bodyPr spcFirstLastPara="1" wrap="square" lIns="81650" tIns="40825" rIns="81650" bIns="40825" anchor="ctr" anchorCtr="0">
            <a:normAutofit/>
          </a:bodyPr>
          <a:lstStyle/>
          <a:p>
            <a:pPr marL="0" marR="0" lvl="0" indent="0" algn="l" rtl="0">
              <a:lnSpc>
                <a:spcPct val="105000"/>
              </a:lnSpc>
              <a:spcBef>
                <a:spcPts val="0"/>
              </a:spcBef>
              <a:spcAft>
                <a:spcPts val="0"/>
              </a:spcAft>
              <a:buClr>
                <a:schemeClr val="dk1"/>
              </a:buClr>
              <a:buSzPts val="2900"/>
              <a:buFont typeface="Arial"/>
              <a:buNone/>
            </a:pPr>
            <a:r>
              <a:rPr lang="en" sz="2100" b="0">
                <a:solidFill>
                  <a:schemeClr val="accent1"/>
                </a:solidFill>
              </a:rPr>
              <a:t>Свободни лицензи</a:t>
            </a:r>
            <a:endParaRPr sz="2100" b="0">
              <a:solidFill>
                <a:schemeClr val="accent1"/>
              </a:solidFill>
            </a:endParaRPr>
          </a:p>
        </p:txBody>
      </p:sp>
      <p:pic>
        <p:nvPicPr>
          <p:cNvPr id="327" name="Google Shape;327;p41"/>
          <p:cNvPicPr preferRelativeResize="0"/>
          <p:nvPr/>
        </p:nvPicPr>
        <p:blipFill rotWithShape="1">
          <a:blip r:embed="rId3">
            <a:alphaModFix/>
          </a:blip>
          <a:srcRect l="18557" t="3119" r="16283"/>
          <a:stretch/>
        </p:blipFill>
        <p:spPr>
          <a:xfrm>
            <a:off x="5757784" y="2313744"/>
            <a:ext cx="2062500" cy="20262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animEffect transition="in" filter="fade">
                                      <p:cBhvr>
                                        <p:cTn id="7" dur="2000"/>
                                        <p:tgtEl>
                                          <p:spTgt spid="325">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25">
                                            <p:txEl>
                                              <p:pRg st="1" end="1"/>
                                            </p:txEl>
                                          </p:spTgt>
                                        </p:tgtEl>
                                        <p:attrNameLst>
                                          <p:attrName>style.visibility</p:attrName>
                                        </p:attrNameLst>
                                      </p:cBhvr>
                                      <p:to>
                                        <p:strVal val="visible"/>
                                      </p:to>
                                    </p:set>
                                    <p:animEffect transition="in" filter="fade">
                                      <p:cBhvr>
                                        <p:cTn id="11" dur="2000"/>
                                        <p:tgtEl>
                                          <p:spTgt spid="325">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25">
                                            <p:txEl>
                                              <p:pRg st="2" end="2"/>
                                            </p:txEl>
                                          </p:spTgt>
                                        </p:tgtEl>
                                        <p:attrNameLst>
                                          <p:attrName>style.visibility</p:attrName>
                                        </p:attrNameLst>
                                      </p:cBhvr>
                                      <p:to>
                                        <p:strVal val="visible"/>
                                      </p:to>
                                    </p:set>
                                    <p:animEffect transition="in" filter="fade">
                                      <p:cBhvr>
                                        <p:cTn id="15" dur="2000"/>
                                        <p:tgtEl>
                                          <p:spTgt spid="325">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25">
                                            <p:txEl>
                                              <p:pRg st="3" end="3"/>
                                            </p:txEl>
                                          </p:spTgt>
                                        </p:tgtEl>
                                        <p:attrNameLst>
                                          <p:attrName>style.visibility</p:attrName>
                                        </p:attrNameLst>
                                      </p:cBhvr>
                                      <p:to>
                                        <p:strVal val="visible"/>
                                      </p:to>
                                    </p:set>
                                    <p:animEffect transition="in" filter="fade">
                                      <p:cBhvr>
                                        <p:cTn id="19" dur="2000"/>
                                        <p:tgtEl>
                                          <p:spTgt spid="325">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25">
                                            <p:txEl>
                                              <p:pRg st="4" end="4"/>
                                            </p:txEl>
                                          </p:spTgt>
                                        </p:tgtEl>
                                        <p:attrNameLst>
                                          <p:attrName>style.visibility</p:attrName>
                                        </p:attrNameLst>
                                      </p:cBhvr>
                                      <p:to>
                                        <p:strVal val="visible"/>
                                      </p:to>
                                    </p:set>
                                    <p:animEffect transition="in" filter="fade">
                                      <p:cBhvr>
                                        <p:cTn id="23" dur="2000"/>
                                        <p:tgtEl>
                                          <p:spTgt spid="325">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25">
                                            <p:txEl>
                                              <p:pRg st="5" end="5"/>
                                            </p:txEl>
                                          </p:spTgt>
                                        </p:tgtEl>
                                        <p:attrNameLst>
                                          <p:attrName>style.visibility</p:attrName>
                                        </p:attrNameLst>
                                      </p:cBhvr>
                                      <p:to>
                                        <p:strVal val="visible"/>
                                      </p:to>
                                    </p:set>
                                    <p:animEffect transition="in" filter="fade">
                                      <p:cBhvr>
                                        <p:cTn id="27" dur="2000"/>
                                        <p:tgtEl>
                                          <p:spTgt spid="325">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25">
                                            <p:txEl>
                                              <p:pRg st="6" end="6"/>
                                            </p:txEl>
                                          </p:spTgt>
                                        </p:tgtEl>
                                        <p:attrNameLst>
                                          <p:attrName>style.visibility</p:attrName>
                                        </p:attrNameLst>
                                      </p:cBhvr>
                                      <p:to>
                                        <p:strVal val="visible"/>
                                      </p:to>
                                    </p:set>
                                    <p:animEffect transition="in" filter="fade">
                                      <p:cBhvr>
                                        <p:cTn id="31" dur="2000"/>
                                        <p:tgtEl>
                                          <p:spTgt spid="325">
                                            <p:txEl>
                                              <p:pRg st="6" end="6"/>
                                            </p:txEl>
                                          </p:spTgt>
                                        </p:tgtEl>
                                      </p:cBhvr>
                                    </p:animEffec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325">
                                            <p:txEl>
                                              <p:pRg st="7" end="7"/>
                                            </p:txEl>
                                          </p:spTgt>
                                        </p:tgtEl>
                                        <p:attrNameLst>
                                          <p:attrName>style.visibility</p:attrName>
                                        </p:attrNameLst>
                                      </p:cBhvr>
                                      <p:to>
                                        <p:strVal val="visible"/>
                                      </p:to>
                                    </p:set>
                                    <p:animEffect transition="in" filter="fade">
                                      <p:cBhvr>
                                        <p:cTn id="35" dur="2000"/>
                                        <p:tgtEl>
                                          <p:spTgt spid="325">
                                            <p:txEl>
                                              <p:pRg st="7" end="7"/>
                                            </p:txEl>
                                          </p:spTgt>
                                        </p:tgtEl>
                                      </p:cBhvr>
                                    </p:animEffect>
                                  </p:childTnLst>
                                </p:cTn>
                              </p:par>
                            </p:childTnLst>
                          </p:cTn>
                        </p:par>
                        <p:par>
                          <p:cTn id="36" fill="hold">
                            <p:stCondLst>
                              <p:cond delay="16000"/>
                            </p:stCondLst>
                            <p:childTnLst>
                              <p:par>
                                <p:cTn id="37" presetID="10" presetClass="entr" presetSubtype="0" fill="hold" nodeType="afterEffect">
                                  <p:stCondLst>
                                    <p:cond delay="0"/>
                                  </p:stCondLst>
                                  <p:childTnLst>
                                    <p:set>
                                      <p:cBhvr>
                                        <p:cTn id="38" dur="1" fill="hold">
                                          <p:stCondLst>
                                            <p:cond delay="0"/>
                                          </p:stCondLst>
                                        </p:cTn>
                                        <p:tgtEl>
                                          <p:spTgt spid="325">
                                            <p:txEl>
                                              <p:pRg st="8" end="8"/>
                                            </p:txEl>
                                          </p:spTgt>
                                        </p:tgtEl>
                                        <p:attrNameLst>
                                          <p:attrName>style.visibility</p:attrName>
                                        </p:attrNameLst>
                                      </p:cBhvr>
                                      <p:to>
                                        <p:strVal val="visible"/>
                                      </p:to>
                                    </p:set>
                                    <p:animEffect transition="in" filter="fade">
                                      <p:cBhvr>
                                        <p:cTn id="39" dur="2000"/>
                                        <p:tgtEl>
                                          <p:spTgt spid="325">
                                            <p:txEl>
                                              <p:pRg st="8" end="8"/>
                                            </p:txEl>
                                          </p:spTgt>
                                        </p:tgtEl>
                                      </p:cBhvr>
                                    </p:animEffect>
                                  </p:childTnLst>
                                </p:cTn>
                              </p:par>
                            </p:childTnLst>
                          </p:cTn>
                        </p:par>
                        <p:par>
                          <p:cTn id="40" fill="hold">
                            <p:stCondLst>
                              <p:cond delay="18000"/>
                            </p:stCondLst>
                            <p:childTnLst>
                              <p:par>
                                <p:cTn id="41" presetID="10" presetClass="entr" presetSubtype="0" fill="hold" nodeType="afterEffect">
                                  <p:stCondLst>
                                    <p:cond delay="0"/>
                                  </p:stCondLst>
                                  <p:childTnLst>
                                    <p:set>
                                      <p:cBhvr>
                                        <p:cTn id="42" dur="1" fill="hold">
                                          <p:stCondLst>
                                            <p:cond delay="0"/>
                                          </p:stCondLst>
                                        </p:cTn>
                                        <p:tgtEl>
                                          <p:spTgt spid="325">
                                            <p:txEl>
                                              <p:pRg st="9" end="9"/>
                                            </p:txEl>
                                          </p:spTgt>
                                        </p:tgtEl>
                                        <p:attrNameLst>
                                          <p:attrName>style.visibility</p:attrName>
                                        </p:attrNameLst>
                                      </p:cBhvr>
                                      <p:to>
                                        <p:strVal val="visible"/>
                                      </p:to>
                                    </p:set>
                                    <p:animEffect transition="in" filter="fade">
                                      <p:cBhvr>
                                        <p:cTn id="43" dur="2000"/>
                                        <p:tgtEl>
                                          <p:spTgt spid="32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a:spLocks noGrp="1"/>
          </p:cNvSpPr>
          <p:nvPr>
            <p:ph type="body" idx="1"/>
          </p:nvPr>
        </p:nvSpPr>
        <p:spPr>
          <a:xfrm>
            <a:off x="729450" y="2078875"/>
            <a:ext cx="7688700" cy="2261100"/>
          </a:xfrm>
          <a:prstGeom prst="rect">
            <a:avLst/>
          </a:prstGeom>
          <a:noFill/>
          <a:ln>
            <a:noFill/>
          </a:ln>
        </p:spPr>
        <p:txBody>
          <a:bodyPr spcFirstLastPara="1" wrap="square" lIns="81650" tIns="40825" rIns="81650" bIns="40825" anchor="t" anchorCtr="0">
            <a:noAutofit/>
          </a:bodyPr>
          <a:lstStyle/>
          <a:p>
            <a:pPr marL="0" lvl="0" indent="0" algn="l" rtl="0">
              <a:lnSpc>
                <a:spcPct val="95000"/>
              </a:lnSpc>
              <a:spcBef>
                <a:spcPts val="0"/>
              </a:spcBef>
              <a:spcAft>
                <a:spcPts val="0"/>
              </a:spcAft>
              <a:buClr>
                <a:schemeClr val="dk1"/>
              </a:buClr>
              <a:buSzPts val="2300"/>
              <a:buNone/>
            </a:pPr>
            <a:endParaRPr sz="1800" b="1"/>
          </a:p>
          <a:p>
            <a:pPr marL="342900" marR="0" lvl="0" indent="-203200" algn="l" rtl="0">
              <a:lnSpc>
                <a:spcPct val="95000"/>
              </a:lnSpc>
              <a:spcBef>
                <a:spcPts val="0"/>
              </a:spcBef>
              <a:spcAft>
                <a:spcPts val="0"/>
              </a:spcAft>
              <a:buSzPts val="1800"/>
              <a:buFont typeface="Raleway"/>
              <a:buChar char="●"/>
            </a:pPr>
            <a:r>
              <a:rPr lang="en" sz="1800">
                <a:latin typeface="Raleway"/>
                <a:ea typeface="Raleway"/>
                <a:cs typeface="Raleway"/>
                <a:sym typeface="Raleway"/>
              </a:rPr>
              <a:t>“роене” на лицензи </a:t>
            </a:r>
            <a:endParaRPr sz="1800">
              <a:latin typeface="Raleway"/>
              <a:ea typeface="Raleway"/>
              <a:cs typeface="Raleway"/>
              <a:sym typeface="Raleway"/>
            </a:endParaRPr>
          </a:p>
          <a:p>
            <a:pPr marL="177800" marR="0" lvl="0" indent="165100" algn="l" rtl="0">
              <a:lnSpc>
                <a:spcPct val="95000"/>
              </a:lnSpc>
              <a:spcBef>
                <a:spcPts val="0"/>
              </a:spcBef>
              <a:spcAft>
                <a:spcPts val="0"/>
              </a:spcAft>
              <a:buNone/>
            </a:pPr>
            <a:r>
              <a:rPr lang="en" sz="1800">
                <a:latin typeface="Raleway"/>
                <a:ea typeface="Raleway"/>
                <a:cs typeface="Raleway"/>
                <a:sym typeface="Raleway"/>
              </a:rPr>
              <a:t>(license proliferation)</a:t>
            </a:r>
            <a:endParaRPr sz="1800">
              <a:latin typeface="Raleway"/>
              <a:ea typeface="Raleway"/>
              <a:cs typeface="Raleway"/>
              <a:sym typeface="Raleway"/>
            </a:endParaRPr>
          </a:p>
          <a:p>
            <a:pPr marL="0" marR="0" lvl="0" indent="0" algn="l" rtl="0">
              <a:lnSpc>
                <a:spcPct val="95000"/>
              </a:lnSpc>
              <a:spcBef>
                <a:spcPts val="0"/>
              </a:spcBef>
              <a:spcAft>
                <a:spcPts val="0"/>
              </a:spcAft>
              <a:buNone/>
            </a:pPr>
            <a:endParaRPr sz="1800" b="1"/>
          </a:p>
          <a:p>
            <a:pPr marL="0" marR="0" lvl="0" indent="0" algn="l" rtl="0">
              <a:lnSpc>
                <a:spcPct val="95000"/>
              </a:lnSpc>
              <a:spcBef>
                <a:spcPts val="0"/>
              </a:spcBef>
              <a:spcAft>
                <a:spcPts val="0"/>
              </a:spcAft>
              <a:buNone/>
            </a:pPr>
            <a:endParaRPr sz="1800" b="1"/>
          </a:p>
          <a:p>
            <a:pPr marL="0" marR="0" lvl="0" indent="0" algn="l" rtl="0">
              <a:lnSpc>
                <a:spcPct val="95000"/>
              </a:lnSpc>
              <a:spcBef>
                <a:spcPts val="0"/>
              </a:spcBef>
              <a:spcAft>
                <a:spcPts val="0"/>
              </a:spcAft>
              <a:buNone/>
            </a:pPr>
            <a:endParaRPr sz="1800" b="1"/>
          </a:p>
          <a:p>
            <a:pPr marL="0" marR="0" lvl="0" indent="0" algn="l" rtl="0">
              <a:lnSpc>
                <a:spcPct val="95000"/>
              </a:lnSpc>
              <a:spcBef>
                <a:spcPts val="0"/>
              </a:spcBef>
              <a:spcAft>
                <a:spcPts val="0"/>
              </a:spcAft>
              <a:buNone/>
            </a:pPr>
            <a:endParaRPr sz="1800" b="1"/>
          </a:p>
          <a:p>
            <a:pPr marL="0" marR="0" lvl="0" indent="0" algn="l" rtl="0">
              <a:lnSpc>
                <a:spcPct val="95000"/>
              </a:lnSpc>
              <a:spcBef>
                <a:spcPts val="0"/>
              </a:spcBef>
              <a:spcAft>
                <a:spcPts val="0"/>
              </a:spcAft>
              <a:buNone/>
            </a:pPr>
            <a:endParaRPr sz="1800" b="1"/>
          </a:p>
          <a:p>
            <a:pPr marL="0" marR="0" lvl="0" indent="0" algn="l" rtl="0">
              <a:lnSpc>
                <a:spcPct val="95000"/>
              </a:lnSpc>
              <a:spcBef>
                <a:spcPts val="0"/>
              </a:spcBef>
              <a:spcAft>
                <a:spcPts val="0"/>
              </a:spcAft>
              <a:buNone/>
            </a:pPr>
            <a:endParaRPr sz="1800" b="1"/>
          </a:p>
          <a:p>
            <a:pPr marL="0" marR="0" lvl="0" indent="0" algn="l" rtl="0">
              <a:lnSpc>
                <a:spcPct val="95000"/>
              </a:lnSpc>
              <a:spcBef>
                <a:spcPts val="0"/>
              </a:spcBef>
              <a:spcAft>
                <a:spcPts val="0"/>
              </a:spcAft>
              <a:buNone/>
            </a:pPr>
            <a:endParaRPr sz="1800" b="1"/>
          </a:p>
          <a:p>
            <a:pPr marL="0" marR="0" lvl="0" indent="0" algn="l" rtl="0">
              <a:lnSpc>
                <a:spcPct val="95000"/>
              </a:lnSpc>
              <a:spcBef>
                <a:spcPts val="0"/>
              </a:spcBef>
              <a:spcAft>
                <a:spcPts val="0"/>
              </a:spcAft>
              <a:buNone/>
            </a:pPr>
            <a:endParaRPr sz="1800" b="1"/>
          </a:p>
          <a:p>
            <a:pPr marL="0" marR="0" lvl="0" indent="0" algn="l" rtl="0">
              <a:lnSpc>
                <a:spcPct val="95000"/>
              </a:lnSpc>
              <a:spcBef>
                <a:spcPts val="0"/>
              </a:spcBef>
              <a:spcAft>
                <a:spcPts val="0"/>
              </a:spcAft>
              <a:buNone/>
            </a:pPr>
            <a:endParaRPr sz="1800" b="1"/>
          </a:p>
          <a:p>
            <a:pPr marL="0" marR="0" lvl="0" indent="0" algn="l" rtl="0">
              <a:lnSpc>
                <a:spcPct val="95000"/>
              </a:lnSpc>
              <a:spcBef>
                <a:spcPts val="0"/>
              </a:spcBef>
              <a:spcAft>
                <a:spcPts val="0"/>
              </a:spcAft>
              <a:buNone/>
            </a:pPr>
            <a:endParaRPr sz="1800" b="1"/>
          </a:p>
          <a:p>
            <a:pPr marL="0" marR="0" lvl="0" indent="0" algn="l" rtl="0">
              <a:lnSpc>
                <a:spcPct val="95000"/>
              </a:lnSpc>
              <a:spcBef>
                <a:spcPts val="0"/>
              </a:spcBef>
              <a:spcAft>
                <a:spcPts val="0"/>
              </a:spcAft>
              <a:buNone/>
            </a:pPr>
            <a:endParaRPr sz="1800" b="1"/>
          </a:p>
          <a:p>
            <a:pPr marL="0" marR="0" lvl="0" indent="0" algn="r" rtl="0">
              <a:lnSpc>
                <a:spcPct val="95000"/>
              </a:lnSpc>
              <a:spcBef>
                <a:spcPts val="0"/>
              </a:spcBef>
              <a:spcAft>
                <a:spcPts val="0"/>
              </a:spcAft>
              <a:buNone/>
            </a:pPr>
            <a:r>
              <a:rPr lang="en" sz="1700" b="1"/>
              <a:t>https://xkcd.com/927/</a:t>
            </a:r>
            <a:endParaRPr sz="1700" b="1"/>
          </a:p>
        </p:txBody>
      </p:sp>
      <p:sp>
        <p:nvSpPr>
          <p:cNvPr id="333" name="Google Shape;333;p42"/>
          <p:cNvSpPr txBox="1">
            <a:spLocks noGrp="1"/>
          </p:cNvSpPr>
          <p:nvPr>
            <p:ph type="title"/>
          </p:nvPr>
        </p:nvSpPr>
        <p:spPr>
          <a:xfrm>
            <a:off x="729450" y="1318650"/>
            <a:ext cx="7688700" cy="535200"/>
          </a:xfrm>
          <a:prstGeom prst="rect">
            <a:avLst/>
          </a:prstGeom>
          <a:noFill/>
          <a:ln>
            <a:noFill/>
          </a:ln>
        </p:spPr>
        <p:txBody>
          <a:bodyPr spcFirstLastPara="1" wrap="square" lIns="81650" tIns="40825" rIns="81650" bIns="40825" anchor="ctr" anchorCtr="0">
            <a:normAutofit/>
          </a:bodyPr>
          <a:lstStyle/>
          <a:p>
            <a:pPr marL="0" marR="0" lvl="0" indent="0" algn="l" rtl="0">
              <a:lnSpc>
                <a:spcPct val="105000"/>
              </a:lnSpc>
              <a:spcBef>
                <a:spcPts val="0"/>
              </a:spcBef>
              <a:spcAft>
                <a:spcPts val="0"/>
              </a:spcAft>
              <a:buClr>
                <a:schemeClr val="dk1"/>
              </a:buClr>
              <a:buSzPts val="2900"/>
              <a:buFont typeface="Arial"/>
              <a:buNone/>
            </a:pPr>
            <a:r>
              <a:rPr lang="en" sz="2100" b="0">
                <a:solidFill>
                  <a:schemeClr val="accent1"/>
                </a:solidFill>
              </a:rPr>
              <a:t>Свободни лицензи</a:t>
            </a:r>
            <a:endParaRPr sz="2100" b="0">
              <a:solidFill>
                <a:schemeClr val="accent1"/>
              </a:solidFill>
            </a:endParaRPr>
          </a:p>
        </p:txBody>
      </p:sp>
      <p:pic>
        <p:nvPicPr>
          <p:cNvPr id="334" name="Google Shape;334;p42"/>
          <p:cNvPicPr preferRelativeResize="0"/>
          <p:nvPr/>
        </p:nvPicPr>
        <p:blipFill>
          <a:blip r:embed="rId3">
            <a:alphaModFix/>
          </a:blip>
          <a:stretch>
            <a:fillRect/>
          </a:stretch>
        </p:blipFill>
        <p:spPr>
          <a:xfrm>
            <a:off x="3539887" y="1473019"/>
            <a:ext cx="5271947" cy="303009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2000"/>
                                        <p:tgtEl>
                                          <p:spTgt spid="332">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32">
                                            <p:txEl>
                                              <p:pRg st="1" end="1"/>
                                            </p:txEl>
                                          </p:spTgt>
                                        </p:tgtEl>
                                        <p:attrNameLst>
                                          <p:attrName>style.visibility</p:attrName>
                                        </p:attrNameLst>
                                      </p:cBhvr>
                                      <p:to>
                                        <p:strVal val="visible"/>
                                      </p:to>
                                    </p:set>
                                    <p:animEffect transition="in" filter="fade">
                                      <p:cBhvr>
                                        <p:cTn id="11" dur="2000"/>
                                        <p:tgtEl>
                                          <p:spTgt spid="332">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32">
                                            <p:txEl>
                                              <p:pRg st="2" end="2"/>
                                            </p:txEl>
                                          </p:spTgt>
                                        </p:tgtEl>
                                        <p:attrNameLst>
                                          <p:attrName>style.visibility</p:attrName>
                                        </p:attrNameLst>
                                      </p:cBhvr>
                                      <p:to>
                                        <p:strVal val="visible"/>
                                      </p:to>
                                    </p:set>
                                    <p:animEffect transition="in" filter="fade">
                                      <p:cBhvr>
                                        <p:cTn id="15" dur="2000"/>
                                        <p:tgtEl>
                                          <p:spTgt spid="332">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32">
                                            <p:txEl>
                                              <p:pRg st="3" end="3"/>
                                            </p:txEl>
                                          </p:spTgt>
                                        </p:tgtEl>
                                        <p:attrNameLst>
                                          <p:attrName>style.visibility</p:attrName>
                                        </p:attrNameLst>
                                      </p:cBhvr>
                                      <p:to>
                                        <p:strVal val="visible"/>
                                      </p:to>
                                    </p:set>
                                    <p:animEffect transition="in" filter="fade">
                                      <p:cBhvr>
                                        <p:cTn id="19" dur="2000"/>
                                        <p:tgtEl>
                                          <p:spTgt spid="332">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32">
                                            <p:txEl>
                                              <p:pRg st="4" end="4"/>
                                            </p:txEl>
                                          </p:spTgt>
                                        </p:tgtEl>
                                        <p:attrNameLst>
                                          <p:attrName>style.visibility</p:attrName>
                                        </p:attrNameLst>
                                      </p:cBhvr>
                                      <p:to>
                                        <p:strVal val="visible"/>
                                      </p:to>
                                    </p:set>
                                    <p:animEffect transition="in" filter="fade">
                                      <p:cBhvr>
                                        <p:cTn id="23" dur="2000"/>
                                        <p:tgtEl>
                                          <p:spTgt spid="332">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32">
                                            <p:txEl>
                                              <p:pRg st="5" end="5"/>
                                            </p:txEl>
                                          </p:spTgt>
                                        </p:tgtEl>
                                        <p:attrNameLst>
                                          <p:attrName>style.visibility</p:attrName>
                                        </p:attrNameLst>
                                      </p:cBhvr>
                                      <p:to>
                                        <p:strVal val="visible"/>
                                      </p:to>
                                    </p:set>
                                    <p:animEffect transition="in" filter="fade">
                                      <p:cBhvr>
                                        <p:cTn id="27" dur="2000"/>
                                        <p:tgtEl>
                                          <p:spTgt spid="332">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32">
                                            <p:txEl>
                                              <p:pRg st="6" end="6"/>
                                            </p:txEl>
                                          </p:spTgt>
                                        </p:tgtEl>
                                        <p:attrNameLst>
                                          <p:attrName>style.visibility</p:attrName>
                                        </p:attrNameLst>
                                      </p:cBhvr>
                                      <p:to>
                                        <p:strVal val="visible"/>
                                      </p:to>
                                    </p:set>
                                    <p:animEffect transition="in" filter="fade">
                                      <p:cBhvr>
                                        <p:cTn id="31" dur="2000"/>
                                        <p:tgtEl>
                                          <p:spTgt spid="332">
                                            <p:txEl>
                                              <p:pRg st="6" end="6"/>
                                            </p:txEl>
                                          </p:spTgt>
                                        </p:tgtEl>
                                      </p:cBhvr>
                                    </p:animEffec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332">
                                            <p:txEl>
                                              <p:pRg st="7" end="7"/>
                                            </p:txEl>
                                          </p:spTgt>
                                        </p:tgtEl>
                                        <p:attrNameLst>
                                          <p:attrName>style.visibility</p:attrName>
                                        </p:attrNameLst>
                                      </p:cBhvr>
                                      <p:to>
                                        <p:strVal val="visible"/>
                                      </p:to>
                                    </p:set>
                                    <p:animEffect transition="in" filter="fade">
                                      <p:cBhvr>
                                        <p:cTn id="35" dur="2000"/>
                                        <p:tgtEl>
                                          <p:spTgt spid="332">
                                            <p:txEl>
                                              <p:pRg st="7" end="7"/>
                                            </p:txEl>
                                          </p:spTgt>
                                        </p:tgtEl>
                                      </p:cBhvr>
                                    </p:animEffect>
                                  </p:childTnLst>
                                </p:cTn>
                              </p:par>
                            </p:childTnLst>
                          </p:cTn>
                        </p:par>
                        <p:par>
                          <p:cTn id="36" fill="hold">
                            <p:stCondLst>
                              <p:cond delay="16000"/>
                            </p:stCondLst>
                            <p:childTnLst>
                              <p:par>
                                <p:cTn id="37" presetID="10" presetClass="entr" presetSubtype="0" fill="hold" nodeType="afterEffect">
                                  <p:stCondLst>
                                    <p:cond delay="0"/>
                                  </p:stCondLst>
                                  <p:childTnLst>
                                    <p:set>
                                      <p:cBhvr>
                                        <p:cTn id="38" dur="1" fill="hold">
                                          <p:stCondLst>
                                            <p:cond delay="0"/>
                                          </p:stCondLst>
                                        </p:cTn>
                                        <p:tgtEl>
                                          <p:spTgt spid="332">
                                            <p:txEl>
                                              <p:pRg st="8" end="8"/>
                                            </p:txEl>
                                          </p:spTgt>
                                        </p:tgtEl>
                                        <p:attrNameLst>
                                          <p:attrName>style.visibility</p:attrName>
                                        </p:attrNameLst>
                                      </p:cBhvr>
                                      <p:to>
                                        <p:strVal val="visible"/>
                                      </p:to>
                                    </p:set>
                                    <p:animEffect transition="in" filter="fade">
                                      <p:cBhvr>
                                        <p:cTn id="39" dur="2000"/>
                                        <p:tgtEl>
                                          <p:spTgt spid="332">
                                            <p:txEl>
                                              <p:pRg st="8" end="8"/>
                                            </p:txEl>
                                          </p:spTgt>
                                        </p:tgtEl>
                                      </p:cBhvr>
                                    </p:animEffect>
                                  </p:childTnLst>
                                </p:cTn>
                              </p:par>
                            </p:childTnLst>
                          </p:cTn>
                        </p:par>
                        <p:par>
                          <p:cTn id="40" fill="hold">
                            <p:stCondLst>
                              <p:cond delay="18000"/>
                            </p:stCondLst>
                            <p:childTnLst>
                              <p:par>
                                <p:cTn id="41" presetID="10" presetClass="entr" presetSubtype="0" fill="hold" nodeType="afterEffect">
                                  <p:stCondLst>
                                    <p:cond delay="0"/>
                                  </p:stCondLst>
                                  <p:childTnLst>
                                    <p:set>
                                      <p:cBhvr>
                                        <p:cTn id="42" dur="1" fill="hold">
                                          <p:stCondLst>
                                            <p:cond delay="0"/>
                                          </p:stCondLst>
                                        </p:cTn>
                                        <p:tgtEl>
                                          <p:spTgt spid="332">
                                            <p:txEl>
                                              <p:pRg st="9" end="9"/>
                                            </p:txEl>
                                          </p:spTgt>
                                        </p:tgtEl>
                                        <p:attrNameLst>
                                          <p:attrName>style.visibility</p:attrName>
                                        </p:attrNameLst>
                                      </p:cBhvr>
                                      <p:to>
                                        <p:strVal val="visible"/>
                                      </p:to>
                                    </p:set>
                                    <p:animEffect transition="in" filter="fade">
                                      <p:cBhvr>
                                        <p:cTn id="43" dur="2000"/>
                                        <p:tgtEl>
                                          <p:spTgt spid="332">
                                            <p:txEl>
                                              <p:pRg st="9" end="9"/>
                                            </p:txEl>
                                          </p:spTgt>
                                        </p:tgtEl>
                                      </p:cBhvr>
                                    </p:animEffect>
                                  </p:childTnLst>
                                </p:cTn>
                              </p:par>
                            </p:childTnLst>
                          </p:cTn>
                        </p:par>
                        <p:par>
                          <p:cTn id="44" fill="hold">
                            <p:stCondLst>
                              <p:cond delay="20000"/>
                            </p:stCondLst>
                            <p:childTnLst>
                              <p:par>
                                <p:cTn id="45" presetID="10" presetClass="entr" presetSubtype="0" fill="hold" nodeType="afterEffect">
                                  <p:stCondLst>
                                    <p:cond delay="0"/>
                                  </p:stCondLst>
                                  <p:childTnLst>
                                    <p:set>
                                      <p:cBhvr>
                                        <p:cTn id="46" dur="1" fill="hold">
                                          <p:stCondLst>
                                            <p:cond delay="0"/>
                                          </p:stCondLst>
                                        </p:cTn>
                                        <p:tgtEl>
                                          <p:spTgt spid="332">
                                            <p:txEl>
                                              <p:pRg st="10" end="10"/>
                                            </p:txEl>
                                          </p:spTgt>
                                        </p:tgtEl>
                                        <p:attrNameLst>
                                          <p:attrName>style.visibility</p:attrName>
                                        </p:attrNameLst>
                                      </p:cBhvr>
                                      <p:to>
                                        <p:strVal val="visible"/>
                                      </p:to>
                                    </p:set>
                                    <p:animEffect transition="in" filter="fade">
                                      <p:cBhvr>
                                        <p:cTn id="47" dur="2000"/>
                                        <p:tgtEl>
                                          <p:spTgt spid="332">
                                            <p:txEl>
                                              <p:pRg st="10" end="10"/>
                                            </p:txEl>
                                          </p:spTgt>
                                        </p:tgtEl>
                                      </p:cBhvr>
                                    </p:animEffect>
                                  </p:childTnLst>
                                </p:cTn>
                              </p:par>
                            </p:childTnLst>
                          </p:cTn>
                        </p:par>
                        <p:par>
                          <p:cTn id="48" fill="hold">
                            <p:stCondLst>
                              <p:cond delay="22000"/>
                            </p:stCondLst>
                            <p:childTnLst>
                              <p:par>
                                <p:cTn id="49" presetID="10" presetClass="entr" presetSubtype="0" fill="hold" nodeType="afterEffect">
                                  <p:stCondLst>
                                    <p:cond delay="0"/>
                                  </p:stCondLst>
                                  <p:childTnLst>
                                    <p:set>
                                      <p:cBhvr>
                                        <p:cTn id="50" dur="1" fill="hold">
                                          <p:stCondLst>
                                            <p:cond delay="0"/>
                                          </p:stCondLst>
                                        </p:cTn>
                                        <p:tgtEl>
                                          <p:spTgt spid="332">
                                            <p:txEl>
                                              <p:pRg st="11" end="11"/>
                                            </p:txEl>
                                          </p:spTgt>
                                        </p:tgtEl>
                                        <p:attrNameLst>
                                          <p:attrName>style.visibility</p:attrName>
                                        </p:attrNameLst>
                                      </p:cBhvr>
                                      <p:to>
                                        <p:strVal val="visible"/>
                                      </p:to>
                                    </p:set>
                                    <p:animEffect transition="in" filter="fade">
                                      <p:cBhvr>
                                        <p:cTn id="51" dur="2000"/>
                                        <p:tgtEl>
                                          <p:spTgt spid="332">
                                            <p:txEl>
                                              <p:pRg st="11" end="11"/>
                                            </p:txEl>
                                          </p:spTgt>
                                        </p:tgtEl>
                                      </p:cBhvr>
                                    </p:animEffect>
                                  </p:childTnLst>
                                </p:cTn>
                              </p:par>
                            </p:childTnLst>
                          </p:cTn>
                        </p:par>
                        <p:par>
                          <p:cTn id="52" fill="hold">
                            <p:stCondLst>
                              <p:cond delay="24000"/>
                            </p:stCondLst>
                            <p:childTnLst>
                              <p:par>
                                <p:cTn id="53" presetID="10" presetClass="entr" presetSubtype="0" fill="hold" nodeType="afterEffect">
                                  <p:stCondLst>
                                    <p:cond delay="0"/>
                                  </p:stCondLst>
                                  <p:childTnLst>
                                    <p:set>
                                      <p:cBhvr>
                                        <p:cTn id="54" dur="1" fill="hold">
                                          <p:stCondLst>
                                            <p:cond delay="0"/>
                                          </p:stCondLst>
                                        </p:cTn>
                                        <p:tgtEl>
                                          <p:spTgt spid="332">
                                            <p:txEl>
                                              <p:pRg st="12" end="12"/>
                                            </p:txEl>
                                          </p:spTgt>
                                        </p:tgtEl>
                                        <p:attrNameLst>
                                          <p:attrName>style.visibility</p:attrName>
                                        </p:attrNameLst>
                                      </p:cBhvr>
                                      <p:to>
                                        <p:strVal val="visible"/>
                                      </p:to>
                                    </p:set>
                                    <p:animEffect transition="in" filter="fade">
                                      <p:cBhvr>
                                        <p:cTn id="55" dur="2000"/>
                                        <p:tgtEl>
                                          <p:spTgt spid="332">
                                            <p:txEl>
                                              <p:pRg st="12" end="12"/>
                                            </p:txEl>
                                          </p:spTgt>
                                        </p:tgtEl>
                                      </p:cBhvr>
                                    </p:animEffect>
                                  </p:childTnLst>
                                </p:cTn>
                              </p:par>
                            </p:childTnLst>
                          </p:cTn>
                        </p:par>
                        <p:par>
                          <p:cTn id="56" fill="hold">
                            <p:stCondLst>
                              <p:cond delay="26000"/>
                            </p:stCondLst>
                            <p:childTnLst>
                              <p:par>
                                <p:cTn id="57" presetID="10" presetClass="entr" presetSubtype="0" fill="hold" nodeType="afterEffect">
                                  <p:stCondLst>
                                    <p:cond delay="0"/>
                                  </p:stCondLst>
                                  <p:childTnLst>
                                    <p:set>
                                      <p:cBhvr>
                                        <p:cTn id="58" dur="1" fill="hold">
                                          <p:stCondLst>
                                            <p:cond delay="0"/>
                                          </p:stCondLst>
                                        </p:cTn>
                                        <p:tgtEl>
                                          <p:spTgt spid="332">
                                            <p:txEl>
                                              <p:pRg st="13" end="13"/>
                                            </p:txEl>
                                          </p:spTgt>
                                        </p:tgtEl>
                                        <p:attrNameLst>
                                          <p:attrName>style.visibility</p:attrName>
                                        </p:attrNameLst>
                                      </p:cBhvr>
                                      <p:to>
                                        <p:strVal val="visible"/>
                                      </p:to>
                                    </p:set>
                                    <p:animEffect transition="in" filter="fade">
                                      <p:cBhvr>
                                        <p:cTn id="59" dur="2000"/>
                                        <p:tgtEl>
                                          <p:spTgt spid="332">
                                            <p:txEl>
                                              <p:pRg st="13" end="13"/>
                                            </p:txEl>
                                          </p:spTgt>
                                        </p:tgtEl>
                                      </p:cBhvr>
                                    </p:animEffect>
                                  </p:childTnLst>
                                </p:cTn>
                              </p:par>
                            </p:childTnLst>
                          </p:cTn>
                        </p:par>
                        <p:par>
                          <p:cTn id="60" fill="hold">
                            <p:stCondLst>
                              <p:cond delay="28000"/>
                            </p:stCondLst>
                            <p:childTnLst>
                              <p:par>
                                <p:cTn id="61" presetID="10" presetClass="entr" presetSubtype="0" fill="hold" nodeType="afterEffect">
                                  <p:stCondLst>
                                    <p:cond delay="0"/>
                                  </p:stCondLst>
                                  <p:childTnLst>
                                    <p:set>
                                      <p:cBhvr>
                                        <p:cTn id="62" dur="1" fill="hold">
                                          <p:stCondLst>
                                            <p:cond delay="0"/>
                                          </p:stCondLst>
                                        </p:cTn>
                                        <p:tgtEl>
                                          <p:spTgt spid="332">
                                            <p:txEl>
                                              <p:pRg st="14" end="14"/>
                                            </p:txEl>
                                          </p:spTgt>
                                        </p:tgtEl>
                                        <p:attrNameLst>
                                          <p:attrName>style.visibility</p:attrName>
                                        </p:attrNameLst>
                                      </p:cBhvr>
                                      <p:to>
                                        <p:strVal val="visible"/>
                                      </p:to>
                                    </p:set>
                                    <p:animEffect transition="in" filter="fade">
                                      <p:cBhvr>
                                        <p:cTn id="63" dur="2000"/>
                                        <p:tgtEl>
                                          <p:spTgt spid="33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a:spLocks noGrp="1"/>
          </p:cNvSpPr>
          <p:nvPr>
            <p:ph type="body" idx="1"/>
          </p:nvPr>
        </p:nvSpPr>
        <p:spPr>
          <a:xfrm>
            <a:off x="729450" y="1853850"/>
            <a:ext cx="7688700" cy="2687400"/>
          </a:xfrm>
          <a:prstGeom prst="rect">
            <a:avLst/>
          </a:prstGeom>
          <a:noFill/>
          <a:ln>
            <a:noFill/>
          </a:ln>
        </p:spPr>
        <p:txBody>
          <a:bodyPr spcFirstLastPara="1" wrap="square" lIns="81650" tIns="40825" rIns="81650" bIns="40825" anchor="t" anchorCtr="0">
            <a:normAutofit fontScale="70000" lnSpcReduction="20000"/>
          </a:bodyPr>
          <a:lstStyle/>
          <a:p>
            <a:pPr marL="0" lvl="0" indent="0" algn="l" rtl="0">
              <a:spcBef>
                <a:spcPts val="0"/>
              </a:spcBef>
              <a:spcAft>
                <a:spcPts val="0"/>
              </a:spcAft>
              <a:buClr>
                <a:schemeClr val="dk1"/>
              </a:buClr>
              <a:buSzPct val="100000"/>
              <a:buNone/>
            </a:pPr>
            <a:r>
              <a:rPr lang="en" sz="2100" b="1">
                <a:solidFill>
                  <a:schemeClr val="dk1"/>
                </a:solidFill>
                <a:latin typeface="Raleway"/>
                <a:ea typeface="Raleway"/>
                <a:cs typeface="Raleway"/>
                <a:sym typeface="Raleway"/>
              </a:rPr>
              <a:t>Пермисив лицензи </a:t>
            </a:r>
            <a:r>
              <a:rPr lang="en" sz="2100">
                <a:latin typeface="Raleway"/>
                <a:ea typeface="Raleway"/>
                <a:cs typeface="Raleway"/>
                <a:sym typeface="Raleway"/>
              </a:rPr>
              <a:t>– най-свободни (най-обемни) от правна гледна точка – лицензодателят отдава на лицензополучателя най-много права и го товари с най-малко задължения </a:t>
            </a:r>
            <a:endParaRPr sz="2100">
              <a:latin typeface="Raleway"/>
              <a:ea typeface="Raleway"/>
              <a:cs typeface="Raleway"/>
              <a:sym typeface="Raleway"/>
            </a:endParaRPr>
          </a:p>
          <a:p>
            <a:pPr marL="304800" lvl="0" indent="-271145" algn="l" rtl="0">
              <a:spcBef>
                <a:spcPts val="400"/>
              </a:spcBef>
              <a:spcAft>
                <a:spcPts val="0"/>
              </a:spcAft>
              <a:buClr>
                <a:srgbClr val="048CC8"/>
              </a:buClr>
              <a:buSzPct val="100000"/>
              <a:buFont typeface="Raleway"/>
              <a:buChar char="●"/>
            </a:pPr>
            <a:r>
              <a:rPr lang="en" sz="2100">
                <a:latin typeface="Raleway"/>
                <a:ea typeface="Raleway"/>
                <a:cs typeface="Raleway"/>
                <a:sym typeface="Raleway"/>
              </a:rPr>
              <a:t>BSD, MIT     (RUBY, ANTLR, JQuery) </a:t>
            </a:r>
            <a:endParaRPr>
              <a:latin typeface="Raleway"/>
              <a:ea typeface="Raleway"/>
              <a:cs typeface="Raleway"/>
              <a:sym typeface="Raleway"/>
            </a:endParaRPr>
          </a:p>
          <a:p>
            <a:pPr marL="304800" lvl="0" indent="-271145" algn="l" rtl="0">
              <a:spcBef>
                <a:spcPts val="400"/>
              </a:spcBef>
              <a:spcAft>
                <a:spcPts val="0"/>
              </a:spcAft>
              <a:buClr>
                <a:srgbClr val="048CC8"/>
              </a:buClr>
              <a:buSzPct val="100000"/>
              <a:buFont typeface="Raleway"/>
              <a:buChar char="●"/>
            </a:pPr>
            <a:r>
              <a:rPr lang="en" sz="2100">
                <a:latin typeface="Raleway"/>
                <a:ea typeface="Raleway"/>
                <a:cs typeface="Raleway"/>
                <a:sym typeface="Raleway"/>
              </a:rPr>
              <a:t>Apache 2     (Android, Apache HTPP server, Hadoop)</a:t>
            </a:r>
            <a:endParaRPr sz="2100">
              <a:latin typeface="Raleway"/>
              <a:ea typeface="Raleway"/>
              <a:cs typeface="Raleway"/>
              <a:sym typeface="Raleway"/>
            </a:endParaRPr>
          </a:p>
          <a:p>
            <a:pPr marL="457200" lvl="0" indent="0" algn="l" rtl="0">
              <a:spcBef>
                <a:spcPts val="400"/>
              </a:spcBef>
              <a:spcAft>
                <a:spcPts val="0"/>
              </a:spcAft>
              <a:buNone/>
            </a:pPr>
            <a:endParaRPr sz="2100">
              <a:latin typeface="Raleway"/>
              <a:ea typeface="Raleway"/>
              <a:cs typeface="Raleway"/>
              <a:sym typeface="Raleway"/>
            </a:endParaRPr>
          </a:p>
          <a:p>
            <a:pPr marL="0" lvl="0" indent="0" algn="l" rtl="0">
              <a:spcBef>
                <a:spcPts val="400"/>
              </a:spcBef>
              <a:spcAft>
                <a:spcPts val="0"/>
              </a:spcAft>
              <a:buClr>
                <a:schemeClr val="dk1"/>
              </a:buClr>
              <a:buSzPct val="100000"/>
              <a:buNone/>
            </a:pPr>
            <a:r>
              <a:rPr lang="en" sz="2100" i="1">
                <a:latin typeface="Raleway"/>
                <a:ea typeface="Raleway"/>
                <a:cs typeface="Raleway"/>
                <a:sym typeface="Raleway"/>
              </a:rPr>
              <a:t>“You </a:t>
            </a:r>
            <a:r>
              <a:rPr lang="en" sz="2100" i="1" u="sng">
                <a:latin typeface="Raleway"/>
                <a:ea typeface="Raleway"/>
                <a:cs typeface="Raleway"/>
                <a:sym typeface="Raleway"/>
              </a:rPr>
              <a:t>may</a:t>
            </a:r>
            <a:r>
              <a:rPr lang="en" sz="2100" i="1">
                <a:latin typeface="Raleway"/>
                <a:ea typeface="Raleway"/>
                <a:cs typeface="Raleway"/>
                <a:sym typeface="Raleway"/>
              </a:rPr>
              <a:t> add Your own Copyright statement to Your modifications and may provide </a:t>
            </a:r>
            <a:r>
              <a:rPr lang="en" sz="2100" i="1" u="sng">
                <a:latin typeface="Raleway"/>
                <a:ea typeface="Raleway"/>
                <a:cs typeface="Raleway"/>
                <a:sym typeface="Raleway"/>
              </a:rPr>
              <a:t>additional</a:t>
            </a:r>
            <a:r>
              <a:rPr lang="en" sz="2100" i="1">
                <a:latin typeface="Raleway"/>
                <a:ea typeface="Raleway"/>
                <a:cs typeface="Raleway"/>
                <a:sym typeface="Raleway"/>
              </a:rPr>
              <a:t> or </a:t>
            </a:r>
            <a:r>
              <a:rPr lang="en" sz="2100" i="1" u="sng">
                <a:latin typeface="Raleway"/>
                <a:ea typeface="Raleway"/>
                <a:cs typeface="Raleway"/>
                <a:sym typeface="Raleway"/>
              </a:rPr>
              <a:t>different</a:t>
            </a:r>
            <a:r>
              <a:rPr lang="en" sz="2100" i="1">
                <a:latin typeface="Raleway"/>
                <a:ea typeface="Raleway"/>
                <a:cs typeface="Raleway"/>
                <a:sym typeface="Raleway"/>
              </a:rPr>
              <a:t> license terms and conditions for use, reproduction or distribution of Your modifications, or for any such derivative works as a whole, provided Your use, reproduction and distribution of the Work otherwise complies with the conditions stated in the licence.”</a:t>
            </a:r>
            <a:endParaRPr/>
          </a:p>
        </p:txBody>
      </p:sp>
      <p:sp>
        <p:nvSpPr>
          <p:cNvPr id="340" name="Google Shape;340;p43"/>
          <p:cNvSpPr txBox="1">
            <a:spLocks noGrp="1"/>
          </p:cNvSpPr>
          <p:nvPr>
            <p:ph type="title"/>
          </p:nvPr>
        </p:nvSpPr>
        <p:spPr>
          <a:xfrm>
            <a:off x="729450" y="1318650"/>
            <a:ext cx="7688700" cy="535200"/>
          </a:xfrm>
          <a:prstGeom prst="rect">
            <a:avLst/>
          </a:prstGeom>
          <a:noFill/>
          <a:ln>
            <a:noFill/>
          </a:ln>
        </p:spPr>
        <p:txBody>
          <a:bodyPr spcFirstLastPara="1" wrap="square" lIns="81650" tIns="40825" rIns="81650" bIns="40825" anchor="ctr" anchorCtr="0">
            <a:normAutofit/>
          </a:bodyPr>
          <a:lstStyle/>
          <a:p>
            <a:pPr marL="0" marR="0" lvl="0" indent="0" algn="l" rtl="0">
              <a:lnSpc>
                <a:spcPct val="105000"/>
              </a:lnSpc>
              <a:spcBef>
                <a:spcPts val="0"/>
              </a:spcBef>
              <a:spcAft>
                <a:spcPts val="0"/>
              </a:spcAft>
              <a:buClr>
                <a:schemeClr val="dk1"/>
              </a:buClr>
              <a:buSzPts val="2900"/>
              <a:buFont typeface="Arial"/>
              <a:buNone/>
            </a:pPr>
            <a:r>
              <a:rPr lang="en" sz="2100" b="0">
                <a:solidFill>
                  <a:schemeClr val="accent1"/>
                </a:solidFill>
              </a:rPr>
              <a:t>Свободни лицензи - видове</a:t>
            </a:r>
            <a:endParaRPr sz="2100" b="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fade">
                                      <p:cBhvr>
                                        <p:cTn id="7" dur="10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4"/>
          <p:cNvSpPr txBox="1">
            <a:spLocks noGrp="1"/>
          </p:cNvSpPr>
          <p:nvPr>
            <p:ph type="body" idx="1"/>
          </p:nvPr>
        </p:nvSpPr>
        <p:spPr>
          <a:xfrm>
            <a:off x="729450" y="1905000"/>
            <a:ext cx="7951200" cy="2434800"/>
          </a:xfrm>
          <a:prstGeom prst="rect">
            <a:avLst/>
          </a:prstGeom>
          <a:noFill/>
          <a:ln>
            <a:noFill/>
          </a:ln>
        </p:spPr>
        <p:txBody>
          <a:bodyPr spcFirstLastPara="1" wrap="square" lIns="81650" tIns="40825" rIns="81650" bIns="40825" anchor="t" anchorCtr="0">
            <a:noAutofit/>
          </a:bodyPr>
          <a:lstStyle/>
          <a:p>
            <a:pPr marL="0" lvl="0" indent="0" algn="l" rtl="0">
              <a:spcBef>
                <a:spcPts val="0"/>
              </a:spcBef>
              <a:spcAft>
                <a:spcPts val="0"/>
              </a:spcAft>
              <a:buClr>
                <a:schemeClr val="dk1"/>
              </a:buClr>
              <a:buSzPts val="1800"/>
              <a:buNone/>
            </a:pPr>
            <a:r>
              <a:rPr lang="en" sz="1600" b="1">
                <a:solidFill>
                  <a:schemeClr val="dk1"/>
                </a:solidFill>
                <a:latin typeface="Raleway"/>
                <a:ea typeface="Raleway"/>
                <a:cs typeface="Raleway"/>
                <a:sym typeface="Raleway"/>
              </a:rPr>
              <a:t>Копилефт (реципрочни лицензи)</a:t>
            </a:r>
            <a:endParaRPr sz="1500">
              <a:solidFill>
                <a:schemeClr val="dk1"/>
              </a:solidFill>
              <a:latin typeface="Raleway"/>
              <a:ea typeface="Raleway"/>
              <a:cs typeface="Raleway"/>
              <a:sym typeface="Raleway"/>
            </a:endParaRPr>
          </a:p>
          <a:p>
            <a:pPr marL="0" lvl="0" indent="0" algn="l" rtl="0">
              <a:spcBef>
                <a:spcPts val="300"/>
              </a:spcBef>
              <a:spcAft>
                <a:spcPts val="0"/>
              </a:spcAft>
              <a:buClr>
                <a:schemeClr val="dk1"/>
              </a:buClr>
              <a:buSzPts val="1800"/>
              <a:buNone/>
            </a:pPr>
            <a:r>
              <a:rPr lang="en" sz="1500">
                <a:latin typeface="Raleway"/>
                <a:ea typeface="Raleway"/>
                <a:cs typeface="Raleway"/>
                <a:sym typeface="Raleway"/>
              </a:rPr>
              <a:t>Копилефт лицензиите си поставят политическата задача да осигурят </a:t>
            </a:r>
            <a:r>
              <a:rPr lang="en" sz="1500" b="1">
                <a:latin typeface="Raleway"/>
                <a:ea typeface="Raleway"/>
                <a:cs typeface="Raleway"/>
                <a:sym typeface="Raleway"/>
              </a:rPr>
              <a:t>свободния достъп</a:t>
            </a:r>
            <a:r>
              <a:rPr lang="en" sz="1500">
                <a:latin typeface="Raleway"/>
                <a:ea typeface="Raleway"/>
                <a:cs typeface="Raleway"/>
                <a:sym typeface="Raleway"/>
              </a:rPr>
              <a:t> и </a:t>
            </a:r>
            <a:r>
              <a:rPr lang="en" sz="1500" b="1">
                <a:latin typeface="Raleway"/>
                <a:ea typeface="Raleway"/>
                <a:cs typeface="Raleway"/>
                <a:sym typeface="Raleway"/>
              </a:rPr>
              <a:t>свободното ползване</a:t>
            </a:r>
            <a:r>
              <a:rPr lang="en" sz="1500">
                <a:latin typeface="Raleway"/>
                <a:ea typeface="Raleway"/>
                <a:cs typeface="Raleway"/>
                <a:sym typeface="Raleway"/>
              </a:rPr>
              <a:t> на софтуера по веригата на неговите преработки и допълнения чрез две основни задължения, които се добавят към свободния лиценз:</a:t>
            </a:r>
            <a:endParaRPr sz="1500">
              <a:latin typeface="Raleway"/>
              <a:ea typeface="Raleway"/>
              <a:cs typeface="Raleway"/>
              <a:sym typeface="Raleway"/>
            </a:endParaRPr>
          </a:p>
          <a:p>
            <a:pPr marL="457200" lvl="0" indent="-323850" algn="l" rtl="0">
              <a:spcBef>
                <a:spcPts val="300"/>
              </a:spcBef>
              <a:spcAft>
                <a:spcPts val="0"/>
              </a:spcAft>
              <a:buSzPts val="1500"/>
              <a:buChar char="●"/>
            </a:pPr>
            <a:r>
              <a:rPr lang="en" sz="1500">
                <a:latin typeface="Raleway"/>
                <a:ea typeface="Raleway"/>
                <a:cs typeface="Raleway"/>
                <a:sym typeface="Raleway"/>
              </a:rPr>
              <a:t>задължението лицензополучателят да осигури нататък по веригата </a:t>
            </a:r>
            <a:r>
              <a:rPr lang="en" sz="1500" b="1">
                <a:latin typeface="Raleway"/>
                <a:ea typeface="Raleway"/>
                <a:cs typeface="Raleway"/>
                <a:sym typeface="Raleway"/>
              </a:rPr>
              <a:t>достъп до сорс кода</a:t>
            </a:r>
            <a:r>
              <a:rPr lang="en" sz="1500">
                <a:latin typeface="Raleway"/>
                <a:ea typeface="Raleway"/>
                <a:cs typeface="Raleway"/>
                <a:sym typeface="Raleway"/>
              </a:rPr>
              <a:t> на 1) </a:t>
            </a:r>
            <a:r>
              <a:rPr lang="en" sz="1500" u="sng">
                <a:latin typeface="Raleway"/>
                <a:ea typeface="Raleway"/>
                <a:cs typeface="Raleway"/>
                <a:sym typeface="Raleway"/>
              </a:rPr>
              <a:t>оригиналния софтуер</a:t>
            </a:r>
            <a:r>
              <a:rPr lang="en" sz="1500">
                <a:latin typeface="Raleway"/>
                <a:ea typeface="Raleway"/>
                <a:cs typeface="Raleway"/>
                <a:sym typeface="Raleway"/>
              </a:rPr>
              <a:t> и на 2) </a:t>
            </a:r>
            <a:r>
              <a:rPr lang="en" sz="1500" u="sng">
                <a:latin typeface="Raleway"/>
                <a:ea typeface="Raleway"/>
                <a:cs typeface="Raleway"/>
                <a:sym typeface="Raleway"/>
              </a:rPr>
              <a:t>производното произведение</a:t>
            </a:r>
            <a:r>
              <a:rPr lang="en" sz="1500">
                <a:latin typeface="Raleway"/>
                <a:ea typeface="Raleway"/>
                <a:cs typeface="Raleway"/>
                <a:sym typeface="Raleway"/>
              </a:rPr>
              <a:t> и</a:t>
            </a:r>
            <a:endParaRPr sz="1500">
              <a:latin typeface="Raleway"/>
              <a:ea typeface="Raleway"/>
              <a:cs typeface="Raleway"/>
              <a:sym typeface="Raleway"/>
            </a:endParaRPr>
          </a:p>
          <a:p>
            <a:pPr marL="457200" lvl="0" indent="-323850" algn="l" rtl="0">
              <a:spcBef>
                <a:spcPts val="300"/>
              </a:spcBef>
              <a:spcAft>
                <a:spcPts val="1200"/>
              </a:spcAft>
              <a:buSzPts val="1500"/>
              <a:buChar char="●"/>
            </a:pPr>
            <a:r>
              <a:rPr lang="en" sz="1500">
                <a:latin typeface="Raleway"/>
                <a:ea typeface="Raleway"/>
                <a:cs typeface="Raleway"/>
                <a:sym typeface="Raleway"/>
              </a:rPr>
              <a:t>задължението лицензополучателят да използва същият лиценз при </a:t>
            </a:r>
            <a:r>
              <a:rPr lang="en" sz="1500" b="1">
                <a:latin typeface="Raleway"/>
                <a:ea typeface="Raleway"/>
                <a:cs typeface="Raleway"/>
                <a:sym typeface="Raleway"/>
              </a:rPr>
              <a:t>по-нататъшно разпространение</a:t>
            </a:r>
            <a:r>
              <a:rPr lang="en" sz="1500">
                <a:latin typeface="Raleway"/>
                <a:ea typeface="Raleway"/>
                <a:cs typeface="Raleway"/>
                <a:sym typeface="Raleway"/>
              </a:rPr>
              <a:t> (redistribution), и </a:t>
            </a:r>
            <a:r>
              <a:rPr lang="en" sz="1500" b="1">
                <a:latin typeface="Raleway"/>
                <a:ea typeface="Raleway"/>
                <a:cs typeface="Raleway"/>
                <a:sym typeface="Raleway"/>
              </a:rPr>
              <a:t>разпространение</a:t>
            </a:r>
            <a:r>
              <a:rPr lang="en" sz="1500">
                <a:latin typeface="Raleway"/>
                <a:ea typeface="Raleway"/>
                <a:cs typeface="Raleway"/>
                <a:sym typeface="Raleway"/>
              </a:rPr>
              <a:t> на </a:t>
            </a:r>
            <a:r>
              <a:rPr lang="en" sz="1500" b="1">
                <a:latin typeface="Raleway"/>
                <a:ea typeface="Raleway"/>
                <a:cs typeface="Raleway"/>
                <a:sym typeface="Raleway"/>
              </a:rPr>
              <a:t>преработката</a:t>
            </a:r>
            <a:endParaRPr sz="1500">
              <a:latin typeface="Raleway"/>
              <a:ea typeface="Raleway"/>
              <a:cs typeface="Raleway"/>
              <a:sym typeface="Raleway"/>
            </a:endParaRPr>
          </a:p>
        </p:txBody>
      </p:sp>
      <p:sp>
        <p:nvSpPr>
          <p:cNvPr id="346" name="Google Shape;346;p44"/>
          <p:cNvSpPr txBox="1">
            <a:spLocks noGrp="1"/>
          </p:cNvSpPr>
          <p:nvPr>
            <p:ph type="title"/>
          </p:nvPr>
        </p:nvSpPr>
        <p:spPr>
          <a:xfrm>
            <a:off x="727650" y="1513700"/>
            <a:ext cx="7688700" cy="443100"/>
          </a:xfrm>
          <a:prstGeom prst="rect">
            <a:avLst/>
          </a:prstGeom>
          <a:noFill/>
          <a:ln>
            <a:noFill/>
          </a:ln>
        </p:spPr>
        <p:txBody>
          <a:bodyPr spcFirstLastPara="1" wrap="square" lIns="81650" tIns="40825" rIns="81650" bIns="40825" anchor="ctr" anchorCtr="0">
            <a:noAutofit/>
          </a:bodyPr>
          <a:lstStyle/>
          <a:p>
            <a:pPr marL="0" lvl="0" indent="0" algn="l" rtl="0">
              <a:lnSpc>
                <a:spcPct val="105000"/>
              </a:lnSpc>
              <a:spcBef>
                <a:spcPts val="0"/>
              </a:spcBef>
              <a:spcAft>
                <a:spcPts val="0"/>
              </a:spcAft>
              <a:buClr>
                <a:schemeClr val="dk1"/>
              </a:buClr>
              <a:buSzPts val="2610"/>
              <a:buFont typeface="Arial"/>
              <a:buNone/>
            </a:pPr>
            <a:r>
              <a:rPr lang="en" sz="1990" b="0">
                <a:solidFill>
                  <a:schemeClr val="accent1"/>
                </a:solidFill>
              </a:rPr>
              <a:t>Свободни лицензи - видове</a:t>
            </a:r>
            <a:endParaRPr sz="1990" b="0">
              <a:solidFill>
                <a:schemeClr val="accent1"/>
              </a:solidFill>
            </a:endParaRPr>
          </a:p>
          <a:p>
            <a:pPr marL="0" lvl="0" indent="0" algn="ctr" rtl="0">
              <a:spcBef>
                <a:spcPts val="0"/>
              </a:spcBef>
              <a:spcAft>
                <a:spcPts val="0"/>
              </a:spcAft>
              <a:buClr>
                <a:schemeClr val="dk1"/>
              </a:buClr>
              <a:buSzPts val="3510"/>
              <a:buFont typeface="Calibri"/>
              <a:buNone/>
            </a:pPr>
            <a:endParaRPr sz="2340">
              <a:latin typeface="Comfortaa SemiBold"/>
              <a:ea typeface="Comfortaa SemiBold"/>
              <a:cs typeface="Comfortaa SemiBold"/>
              <a:sym typeface="Comfortaa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Effect transition="in" filter="fade">
                                      <p:cBhvr>
                                        <p:cTn id="7" dur="2000"/>
                                        <p:tgtEl>
                                          <p:spTgt spid="345">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45">
                                            <p:txEl>
                                              <p:pRg st="1" end="1"/>
                                            </p:txEl>
                                          </p:spTgt>
                                        </p:tgtEl>
                                        <p:attrNameLst>
                                          <p:attrName>style.visibility</p:attrName>
                                        </p:attrNameLst>
                                      </p:cBhvr>
                                      <p:to>
                                        <p:strVal val="visible"/>
                                      </p:to>
                                    </p:set>
                                    <p:animEffect transition="in" filter="fade">
                                      <p:cBhvr>
                                        <p:cTn id="11" dur="2000"/>
                                        <p:tgtEl>
                                          <p:spTgt spid="345">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45">
                                            <p:txEl>
                                              <p:pRg st="2" end="2"/>
                                            </p:txEl>
                                          </p:spTgt>
                                        </p:tgtEl>
                                        <p:attrNameLst>
                                          <p:attrName>style.visibility</p:attrName>
                                        </p:attrNameLst>
                                      </p:cBhvr>
                                      <p:to>
                                        <p:strVal val="visible"/>
                                      </p:to>
                                    </p:set>
                                    <p:animEffect transition="in" filter="fade">
                                      <p:cBhvr>
                                        <p:cTn id="15" dur="2000"/>
                                        <p:tgtEl>
                                          <p:spTgt spid="345">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45">
                                            <p:txEl>
                                              <p:pRg st="3" end="3"/>
                                            </p:txEl>
                                          </p:spTgt>
                                        </p:tgtEl>
                                        <p:attrNameLst>
                                          <p:attrName>style.visibility</p:attrName>
                                        </p:attrNameLst>
                                      </p:cBhvr>
                                      <p:to>
                                        <p:strVal val="visible"/>
                                      </p:to>
                                    </p:set>
                                    <p:animEffect transition="in" filter="fade">
                                      <p:cBhvr>
                                        <p:cTn id="19" dur="2000"/>
                                        <p:tgtEl>
                                          <p:spTgt spid="34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5"/>
          <p:cNvSpPr txBox="1">
            <a:spLocks noGrp="1"/>
          </p:cNvSpPr>
          <p:nvPr>
            <p:ph type="body" idx="1"/>
          </p:nvPr>
        </p:nvSpPr>
        <p:spPr>
          <a:xfrm>
            <a:off x="729450" y="1946200"/>
            <a:ext cx="7688700" cy="2393700"/>
          </a:xfrm>
          <a:prstGeom prst="rect">
            <a:avLst/>
          </a:prstGeom>
          <a:noFill/>
          <a:ln>
            <a:noFill/>
          </a:ln>
        </p:spPr>
        <p:txBody>
          <a:bodyPr spcFirstLastPara="1" wrap="square" lIns="81650" tIns="40825" rIns="81650" bIns="40825" anchor="t" anchorCtr="0">
            <a:noAutofit/>
          </a:bodyPr>
          <a:lstStyle/>
          <a:p>
            <a:pPr marL="0" lvl="0" indent="0" algn="l" rtl="0">
              <a:lnSpc>
                <a:spcPct val="95000"/>
              </a:lnSpc>
              <a:spcBef>
                <a:spcPts val="0"/>
              </a:spcBef>
              <a:spcAft>
                <a:spcPts val="0"/>
              </a:spcAft>
              <a:buClr>
                <a:schemeClr val="dk1"/>
              </a:buClr>
              <a:buSzPts val="1395"/>
              <a:buNone/>
            </a:pPr>
            <a:r>
              <a:rPr lang="en" sz="1495" b="1">
                <a:solidFill>
                  <a:schemeClr val="dk1"/>
                </a:solidFill>
                <a:latin typeface="Raleway"/>
                <a:ea typeface="Raleway"/>
                <a:cs typeface="Raleway"/>
                <a:sym typeface="Raleway"/>
              </a:rPr>
              <a:t>Strong copyleft</a:t>
            </a:r>
            <a:endParaRPr sz="1495">
              <a:solidFill>
                <a:schemeClr val="dk1"/>
              </a:solidFill>
              <a:latin typeface="Raleway"/>
              <a:ea typeface="Raleway"/>
              <a:cs typeface="Raleway"/>
              <a:sym typeface="Raleway"/>
            </a:endParaRPr>
          </a:p>
          <a:p>
            <a:pPr marL="0" lvl="0" indent="0" algn="l" rtl="0">
              <a:lnSpc>
                <a:spcPct val="95000"/>
              </a:lnSpc>
              <a:spcBef>
                <a:spcPts val="400"/>
              </a:spcBef>
              <a:spcAft>
                <a:spcPts val="0"/>
              </a:spcAft>
              <a:buNone/>
            </a:pPr>
            <a:endParaRPr sz="1495">
              <a:latin typeface="Raleway"/>
              <a:ea typeface="Raleway"/>
              <a:cs typeface="Raleway"/>
              <a:sym typeface="Raleway"/>
            </a:endParaRPr>
          </a:p>
          <a:p>
            <a:pPr marL="0" lvl="0" indent="0" algn="l" rtl="0">
              <a:lnSpc>
                <a:spcPct val="95000"/>
              </a:lnSpc>
              <a:spcBef>
                <a:spcPts val="400"/>
              </a:spcBef>
              <a:spcAft>
                <a:spcPts val="0"/>
              </a:spcAft>
              <a:buNone/>
            </a:pPr>
            <a:r>
              <a:rPr lang="en" sz="1495" b="1">
                <a:latin typeface="Raleway"/>
                <a:ea typeface="Raleway"/>
                <a:cs typeface="Raleway"/>
                <a:sym typeface="Raleway"/>
              </a:rPr>
              <a:t>GPL  </a:t>
            </a:r>
            <a:r>
              <a:rPr lang="en" sz="1495">
                <a:latin typeface="Raleway"/>
                <a:ea typeface="Raleway"/>
                <a:cs typeface="Raleway"/>
                <a:sym typeface="Raleway"/>
              </a:rPr>
              <a:t>     (GNU/Linux, Ubuntu, Fedora, Wordpress)</a:t>
            </a:r>
            <a:endParaRPr sz="1495" b="1">
              <a:latin typeface="Raleway"/>
              <a:ea typeface="Raleway"/>
              <a:cs typeface="Raleway"/>
              <a:sym typeface="Raleway"/>
            </a:endParaRPr>
          </a:p>
          <a:p>
            <a:pPr marL="0" lvl="0" indent="0" algn="l" rtl="0">
              <a:lnSpc>
                <a:spcPct val="95000"/>
              </a:lnSpc>
              <a:spcBef>
                <a:spcPts val="400"/>
              </a:spcBef>
              <a:spcAft>
                <a:spcPts val="0"/>
              </a:spcAft>
              <a:buClr>
                <a:schemeClr val="dk1"/>
              </a:buClr>
              <a:buSzPts val="1395"/>
              <a:buNone/>
            </a:pPr>
            <a:r>
              <a:rPr lang="en" sz="1495" b="1">
                <a:solidFill>
                  <a:schemeClr val="dk1"/>
                </a:solidFill>
                <a:latin typeface="Raleway"/>
                <a:ea typeface="Raleway"/>
                <a:cs typeface="Raleway"/>
                <a:sym typeface="Raleway"/>
              </a:rPr>
              <a:t>Освобождаване на производен код под същия лиценз</a:t>
            </a:r>
            <a:endParaRPr sz="1495">
              <a:solidFill>
                <a:schemeClr val="dk1"/>
              </a:solidFill>
              <a:latin typeface="Raleway"/>
              <a:ea typeface="Raleway"/>
              <a:cs typeface="Raleway"/>
              <a:sym typeface="Raleway"/>
            </a:endParaRPr>
          </a:p>
          <a:p>
            <a:pPr marL="660400" lvl="1" indent="-229711" algn="l" rtl="0">
              <a:lnSpc>
                <a:spcPct val="95000"/>
              </a:lnSpc>
              <a:spcBef>
                <a:spcPts val="400"/>
              </a:spcBef>
              <a:spcAft>
                <a:spcPts val="0"/>
              </a:spcAft>
              <a:buClr>
                <a:schemeClr val="dk1"/>
              </a:buClr>
              <a:buSzPts val="1418"/>
              <a:buChar char="○"/>
            </a:pPr>
            <a:r>
              <a:rPr lang="en" sz="1417">
                <a:latin typeface="Raleway"/>
                <a:ea typeface="Raleway"/>
                <a:cs typeface="Raleway"/>
                <a:sym typeface="Raleway"/>
              </a:rPr>
              <a:t>Условието е не само да имаме модификация, а и тази модификация </a:t>
            </a:r>
            <a:r>
              <a:rPr lang="en" sz="1417" b="1">
                <a:latin typeface="Raleway"/>
                <a:ea typeface="Raleway"/>
                <a:cs typeface="Raleway"/>
                <a:sym typeface="Raleway"/>
              </a:rPr>
              <a:t>да се разпространява</a:t>
            </a:r>
            <a:r>
              <a:rPr lang="en" sz="1417">
                <a:latin typeface="Raleway"/>
                <a:ea typeface="Raleway"/>
                <a:cs typeface="Raleway"/>
                <a:sym typeface="Raleway"/>
              </a:rPr>
              <a:t>. </a:t>
            </a:r>
            <a:endParaRPr sz="1417">
              <a:latin typeface="Raleway"/>
              <a:ea typeface="Raleway"/>
              <a:cs typeface="Raleway"/>
              <a:sym typeface="Raleway"/>
            </a:endParaRPr>
          </a:p>
          <a:p>
            <a:pPr marL="660400" lvl="1" indent="-229711" algn="l" rtl="0">
              <a:lnSpc>
                <a:spcPct val="95000"/>
              </a:lnSpc>
              <a:spcBef>
                <a:spcPts val="400"/>
              </a:spcBef>
              <a:spcAft>
                <a:spcPts val="1200"/>
              </a:spcAft>
              <a:buClr>
                <a:schemeClr val="dk1"/>
              </a:buClr>
              <a:buSzPts val="1418"/>
              <a:buChar char="○"/>
            </a:pPr>
            <a:r>
              <a:rPr lang="en" sz="1417">
                <a:latin typeface="Raleway"/>
                <a:ea typeface="Raleway"/>
                <a:cs typeface="Raleway"/>
                <a:sym typeface="Raleway"/>
              </a:rPr>
              <a:t>Ако си модифицирате кода за лични цели, можете да не правите модификацията си </a:t>
            </a:r>
            <a:r>
              <a:rPr lang="en" sz="1417" b="1" u="sng">
                <a:latin typeface="Raleway"/>
                <a:ea typeface="Raleway"/>
                <a:cs typeface="Raleway"/>
                <a:sym typeface="Raleway"/>
              </a:rPr>
              <a:t>общодостъпна</a:t>
            </a:r>
            <a:r>
              <a:rPr lang="en" sz="1417">
                <a:latin typeface="Raleway"/>
                <a:ea typeface="Raleway"/>
                <a:cs typeface="Raleway"/>
                <a:sym typeface="Raleway"/>
              </a:rPr>
              <a:t>, както и може да смесвате кода с код под </a:t>
            </a:r>
            <a:r>
              <a:rPr lang="en" sz="1417" b="1" u="sng">
                <a:latin typeface="Raleway"/>
                <a:ea typeface="Raleway"/>
                <a:cs typeface="Raleway"/>
                <a:sym typeface="Raleway"/>
              </a:rPr>
              <a:t>други лицензи</a:t>
            </a:r>
            <a:endParaRPr sz="1417">
              <a:latin typeface="Raleway"/>
              <a:ea typeface="Raleway"/>
              <a:cs typeface="Raleway"/>
              <a:sym typeface="Raleway"/>
            </a:endParaRPr>
          </a:p>
        </p:txBody>
      </p:sp>
      <p:sp>
        <p:nvSpPr>
          <p:cNvPr id="352" name="Google Shape;352;p45"/>
          <p:cNvSpPr txBox="1">
            <a:spLocks noGrp="1"/>
          </p:cNvSpPr>
          <p:nvPr>
            <p:ph type="title"/>
          </p:nvPr>
        </p:nvSpPr>
        <p:spPr>
          <a:xfrm>
            <a:off x="729450" y="1318650"/>
            <a:ext cx="7688700" cy="535200"/>
          </a:xfrm>
          <a:prstGeom prst="rect">
            <a:avLst/>
          </a:prstGeom>
          <a:noFill/>
          <a:ln>
            <a:noFill/>
          </a:ln>
        </p:spPr>
        <p:txBody>
          <a:bodyPr spcFirstLastPara="1" wrap="square" lIns="81650" tIns="40825" rIns="81650" bIns="40825" anchor="ctr" anchorCtr="0">
            <a:normAutofit/>
          </a:bodyPr>
          <a:lstStyle/>
          <a:p>
            <a:pPr marL="0" lvl="0" indent="0" algn="l" rtl="0">
              <a:lnSpc>
                <a:spcPct val="105000"/>
              </a:lnSpc>
              <a:spcBef>
                <a:spcPts val="0"/>
              </a:spcBef>
              <a:spcAft>
                <a:spcPts val="0"/>
              </a:spcAft>
              <a:buClr>
                <a:schemeClr val="dk1"/>
              </a:buClr>
              <a:buSzPts val="2610"/>
              <a:buFont typeface="Arial"/>
              <a:buNone/>
            </a:pPr>
            <a:r>
              <a:rPr lang="en" sz="1990" b="0">
                <a:solidFill>
                  <a:schemeClr val="accent1"/>
                </a:solidFill>
              </a:rPr>
              <a:t>Свободни лицензи - видове</a:t>
            </a:r>
            <a:endParaRPr sz="1990" b="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animEffect transition="in" filter="fade">
                                      <p:cBhvr>
                                        <p:cTn id="7" dur="2000"/>
                                        <p:tgtEl>
                                          <p:spTgt spid="351">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51">
                                            <p:txEl>
                                              <p:pRg st="1" end="1"/>
                                            </p:txEl>
                                          </p:spTgt>
                                        </p:tgtEl>
                                        <p:attrNameLst>
                                          <p:attrName>style.visibility</p:attrName>
                                        </p:attrNameLst>
                                      </p:cBhvr>
                                      <p:to>
                                        <p:strVal val="visible"/>
                                      </p:to>
                                    </p:set>
                                    <p:animEffect transition="in" filter="fade">
                                      <p:cBhvr>
                                        <p:cTn id="11" dur="2000"/>
                                        <p:tgtEl>
                                          <p:spTgt spid="351">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51">
                                            <p:txEl>
                                              <p:pRg st="2" end="2"/>
                                            </p:txEl>
                                          </p:spTgt>
                                        </p:tgtEl>
                                        <p:attrNameLst>
                                          <p:attrName>style.visibility</p:attrName>
                                        </p:attrNameLst>
                                      </p:cBhvr>
                                      <p:to>
                                        <p:strVal val="visible"/>
                                      </p:to>
                                    </p:set>
                                    <p:animEffect transition="in" filter="fade">
                                      <p:cBhvr>
                                        <p:cTn id="15" dur="2000"/>
                                        <p:tgtEl>
                                          <p:spTgt spid="351">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51">
                                            <p:txEl>
                                              <p:pRg st="3" end="3"/>
                                            </p:txEl>
                                          </p:spTgt>
                                        </p:tgtEl>
                                        <p:attrNameLst>
                                          <p:attrName>style.visibility</p:attrName>
                                        </p:attrNameLst>
                                      </p:cBhvr>
                                      <p:to>
                                        <p:strVal val="visible"/>
                                      </p:to>
                                    </p:set>
                                    <p:animEffect transition="in" filter="fade">
                                      <p:cBhvr>
                                        <p:cTn id="19" dur="2000"/>
                                        <p:tgtEl>
                                          <p:spTgt spid="351">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51">
                                            <p:txEl>
                                              <p:pRg st="4" end="4"/>
                                            </p:txEl>
                                          </p:spTgt>
                                        </p:tgtEl>
                                        <p:attrNameLst>
                                          <p:attrName>style.visibility</p:attrName>
                                        </p:attrNameLst>
                                      </p:cBhvr>
                                      <p:to>
                                        <p:strVal val="visible"/>
                                      </p:to>
                                    </p:set>
                                    <p:animEffect transition="in" filter="fade">
                                      <p:cBhvr>
                                        <p:cTn id="23" dur="2000"/>
                                        <p:tgtEl>
                                          <p:spTgt spid="351">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51">
                                            <p:txEl>
                                              <p:pRg st="5" end="5"/>
                                            </p:txEl>
                                          </p:spTgt>
                                        </p:tgtEl>
                                        <p:attrNameLst>
                                          <p:attrName>style.visibility</p:attrName>
                                        </p:attrNameLst>
                                      </p:cBhvr>
                                      <p:to>
                                        <p:strVal val="visible"/>
                                      </p:to>
                                    </p:set>
                                    <p:animEffect transition="in" filter="fade">
                                      <p:cBhvr>
                                        <p:cTn id="27" dur="2000"/>
                                        <p:tgtEl>
                                          <p:spTgt spid="3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6"/>
          <p:cNvSpPr txBox="1">
            <a:spLocks noGrp="1"/>
          </p:cNvSpPr>
          <p:nvPr>
            <p:ph type="body" idx="1"/>
          </p:nvPr>
        </p:nvSpPr>
        <p:spPr>
          <a:xfrm>
            <a:off x="729450" y="1987375"/>
            <a:ext cx="7688700" cy="2352600"/>
          </a:xfrm>
          <a:prstGeom prst="rect">
            <a:avLst/>
          </a:prstGeom>
          <a:noFill/>
          <a:ln>
            <a:noFill/>
          </a:ln>
        </p:spPr>
        <p:txBody>
          <a:bodyPr spcFirstLastPara="1" wrap="square" lIns="81650" tIns="40825" rIns="81650" bIns="40825" anchor="t" anchorCtr="0">
            <a:normAutofit fontScale="77500" lnSpcReduction="20000"/>
          </a:bodyPr>
          <a:lstStyle/>
          <a:p>
            <a:pPr marL="0" lvl="0" indent="0" algn="l" rtl="0">
              <a:spcBef>
                <a:spcPts val="0"/>
              </a:spcBef>
              <a:spcAft>
                <a:spcPts val="0"/>
              </a:spcAft>
              <a:buClr>
                <a:schemeClr val="dk1"/>
              </a:buClr>
              <a:buSzPct val="100000"/>
              <a:buNone/>
            </a:pPr>
            <a:r>
              <a:rPr lang="en" sz="1800" b="1">
                <a:solidFill>
                  <a:schemeClr val="dk1"/>
                </a:solidFill>
                <a:latin typeface="Raleway"/>
                <a:ea typeface="Raleway"/>
                <a:cs typeface="Raleway"/>
                <a:sym typeface="Raleway"/>
              </a:rPr>
              <a:t>Weak copyleft</a:t>
            </a:r>
            <a:endParaRPr sz="1800" b="1">
              <a:solidFill>
                <a:schemeClr val="dk1"/>
              </a:solidFill>
              <a:latin typeface="Raleway"/>
              <a:ea typeface="Raleway"/>
              <a:cs typeface="Raleway"/>
              <a:sym typeface="Raleway"/>
            </a:endParaRPr>
          </a:p>
          <a:p>
            <a:pPr marL="0" lvl="0" indent="0" algn="l" rtl="0">
              <a:spcBef>
                <a:spcPts val="400"/>
              </a:spcBef>
              <a:spcAft>
                <a:spcPts val="0"/>
              </a:spcAft>
              <a:buClr>
                <a:schemeClr val="dk1"/>
              </a:buClr>
              <a:buSzPct val="100000"/>
              <a:buNone/>
            </a:pPr>
            <a:endParaRPr sz="1800">
              <a:latin typeface="Raleway"/>
              <a:ea typeface="Raleway"/>
              <a:cs typeface="Raleway"/>
              <a:sym typeface="Raleway"/>
            </a:endParaRPr>
          </a:p>
          <a:p>
            <a:pPr marL="0" lvl="0" indent="0" algn="l" rtl="0">
              <a:spcBef>
                <a:spcPts val="400"/>
              </a:spcBef>
              <a:spcAft>
                <a:spcPts val="0"/>
              </a:spcAft>
              <a:buNone/>
            </a:pPr>
            <a:r>
              <a:rPr lang="en" sz="1800">
                <a:latin typeface="Raleway"/>
                <a:ea typeface="Raleway"/>
                <a:cs typeface="Raleway"/>
                <a:sym typeface="Raleway"/>
              </a:rPr>
              <a:t>GNU </a:t>
            </a:r>
            <a:r>
              <a:rPr lang="en" sz="1800" b="1">
                <a:latin typeface="Raleway"/>
                <a:ea typeface="Raleway"/>
                <a:cs typeface="Raleway"/>
                <a:sym typeface="Raleway"/>
              </a:rPr>
              <a:t>LGPL</a:t>
            </a:r>
            <a:r>
              <a:rPr lang="en" sz="1800">
                <a:latin typeface="Raleway"/>
                <a:ea typeface="Raleway"/>
                <a:cs typeface="Raleway"/>
                <a:sym typeface="Raleway"/>
              </a:rPr>
              <a:t> - GNU "лек" общ публичен лиценз</a:t>
            </a:r>
            <a:endParaRPr sz="1800">
              <a:latin typeface="Raleway"/>
              <a:ea typeface="Raleway"/>
              <a:cs typeface="Raleway"/>
              <a:sym typeface="Raleway"/>
            </a:endParaRPr>
          </a:p>
          <a:p>
            <a:pPr marL="0" lvl="0" indent="0" algn="l" rtl="0">
              <a:spcBef>
                <a:spcPts val="400"/>
              </a:spcBef>
              <a:spcAft>
                <a:spcPts val="0"/>
              </a:spcAft>
              <a:buClr>
                <a:schemeClr val="dk1"/>
              </a:buClr>
              <a:buSzPct val="100000"/>
              <a:buNone/>
            </a:pPr>
            <a:endParaRPr sz="1800" b="1">
              <a:latin typeface="Raleway"/>
              <a:ea typeface="Raleway"/>
              <a:cs typeface="Raleway"/>
              <a:sym typeface="Raleway"/>
            </a:endParaRPr>
          </a:p>
          <a:p>
            <a:pPr marL="304800" lvl="0" indent="-287655" algn="l" rtl="0">
              <a:spcBef>
                <a:spcPts val="400"/>
              </a:spcBef>
              <a:spcAft>
                <a:spcPts val="0"/>
              </a:spcAft>
              <a:buClr>
                <a:schemeClr val="dk1"/>
              </a:buClr>
              <a:buSzPct val="100000"/>
              <a:buFont typeface="Raleway"/>
              <a:buChar char="●"/>
            </a:pPr>
            <a:r>
              <a:rPr lang="en" sz="1800">
                <a:latin typeface="Raleway"/>
                <a:ea typeface="Raleway"/>
                <a:cs typeface="Raleway"/>
                <a:sym typeface="Raleway"/>
              </a:rPr>
              <a:t>Прави разлика между код, който представлява модификация на библиотеката и приложение, което използва библиотеката </a:t>
            </a:r>
            <a:endParaRPr sz="1800">
              <a:latin typeface="Raleway"/>
              <a:ea typeface="Raleway"/>
              <a:cs typeface="Raleway"/>
              <a:sym typeface="Raleway"/>
            </a:endParaRPr>
          </a:p>
          <a:p>
            <a:pPr marL="304800" lvl="0" indent="-287655" algn="l" rtl="0">
              <a:spcBef>
                <a:spcPts val="400"/>
              </a:spcBef>
              <a:spcAft>
                <a:spcPts val="1200"/>
              </a:spcAft>
              <a:buClr>
                <a:schemeClr val="dk1"/>
              </a:buClr>
              <a:buSzPct val="100000"/>
              <a:buFont typeface="Raleway"/>
              <a:buChar char="●"/>
            </a:pPr>
            <a:r>
              <a:rPr lang="en" sz="1800">
                <a:latin typeface="Raleway"/>
                <a:ea typeface="Raleway"/>
                <a:cs typeface="Raleway"/>
                <a:sym typeface="Raleway"/>
              </a:rPr>
              <a:t>Задължението за освобождаване на код под същия лиценз касае само самата библиотека или промените, които се правят в нея, но не и кода на програмата, която използва библиотеката.</a:t>
            </a:r>
            <a:endParaRPr sz="1800">
              <a:latin typeface="Raleway"/>
              <a:ea typeface="Raleway"/>
              <a:cs typeface="Raleway"/>
              <a:sym typeface="Raleway"/>
            </a:endParaRPr>
          </a:p>
        </p:txBody>
      </p:sp>
      <p:sp>
        <p:nvSpPr>
          <p:cNvPr id="358" name="Google Shape;358;p46"/>
          <p:cNvSpPr txBox="1">
            <a:spLocks noGrp="1"/>
          </p:cNvSpPr>
          <p:nvPr>
            <p:ph type="title"/>
          </p:nvPr>
        </p:nvSpPr>
        <p:spPr>
          <a:xfrm>
            <a:off x="729450" y="1318650"/>
            <a:ext cx="7688700" cy="535200"/>
          </a:xfrm>
          <a:prstGeom prst="rect">
            <a:avLst/>
          </a:prstGeom>
          <a:noFill/>
          <a:ln>
            <a:noFill/>
          </a:ln>
        </p:spPr>
        <p:txBody>
          <a:bodyPr spcFirstLastPara="1" wrap="square" lIns="81650" tIns="40825" rIns="81650" bIns="40825" anchor="ctr" anchorCtr="0">
            <a:normAutofit/>
          </a:bodyPr>
          <a:lstStyle/>
          <a:p>
            <a:pPr marL="0" lvl="0" indent="0" algn="l" rtl="0">
              <a:lnSpc>
                <a:spcPct val="105000"/>
              </a:lnSpc>
              <a:spcBef>
                <a:spcPts val="0"/>
              </a:spcBef>
              <a:spcAft>
                <a:spcPts val="0"/>
              </a:spcAft>
              <a:buClr>
                <a:schemeClr val="dk1"/>
              </a:buClr>
              <a:buSzPts val="2610"/>
              <a:buFont typeface="Arial"/>
              <a:buNone/>
            </a:pPr>
            <a:r>
              <a:rPr lang="en" sz="1990" b="0">
                <a:solidFill>
                  <a:schemeClr val="accent1"/>
                </a:solidFill>
              </a:rPr>
              <a:t>Свободни лицензи - видове</a:t>
            </a:r>
            <a:endParaRPr sz="1990" b="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7">
                                            <p:txEl>
                                              <p:pRg st="0" end="0"/>
                                            </p:txEl>
                                          </p:spTgt>
                                        </p:tgtEl>
                                        <p:attrNameLst>
                                          <p:attrName>style.visibility</p:attrName>
                                        </p:attrNameLst>
                                      </p:cBhvr>
                                      <p:to>
                                        <p:strVal val="visible"/>
                                      </p:to>
                                    </p:set>
                                    <p:animEffect transition="in" filter="fade">
                                      <p:cBhvr>
                                        <p:cTn id="7" dur="2000"/>
                                        <p:tgtEl>
                                          <p:spTgt spid="357">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57">
                                            <p:txEl>
                                              <p:pRg st="1" end="1"/>
                                            </p:txEl>
                                          </p:spTgt>
                                        </p:tgtEl>
                                        <p:attrNameLst>
                                          <p:attrName>style.visibility</p:attrName>
                                        </p:attrNameLst>
                                      </p:cBhvr>
                                      <p:to>
                                        <p:strVal val="visible"/>
                                      </p:to>
                                    </p:set>
                                    <p:animEffect transition="in" filter="fade">
                                      <p:cBhvr>
                                        <p:cTn id="11" dur="2000"/>
                                        <p:tgtEl>
                                          <p:spTgt spid="357">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57">
                                            <p:txEl>
                                              <p:pRg st="2" end="2"/>
                                            </p:txEl>
                                          </p:spTgt>
                                        </p:tgtEl>
                                        <p:attrNameLst>
                                          <p:attrName>style.visibility</p:attrName>
                                        </p:attrNameLst>
                                      </p:cBhvr>
                                      <p:to>
                                        <p:strVal val="visible"/>
                                      </p:to>
                                    </p:set>
                                    <p:animEffect transition="in" filter="fade">
                                      <p:cBhvr>
                                        <p:cTn id="15" dur="2000"/>
                                        <p:tgtEl>
                                          <p:spTgt spid="357">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57">
                                            <p:txEl>
                                              <p:pRg st="3" end="3"/>
                                            </p:txEl>
                                          </p:spTgt>
                                        </p:tgtEl>
                                        <p:attrNameLst>
                                          <p:attrName>style.visibility</p:attrName>
                                        </p:attrNameLst>
                                      </p:cBhvr>
                                      <p:to>
                                        <p:strVal val="visible"/>
                                      </p:to>
                                    </p:set>
                                    <p:animEffect transition="in" filter="fade">
                                      <p:cBhvr>
                                        <p:cTn id="19" dur="2000"/>
                                        <p:tgtEl>
                                          <p:spTgt spid="357">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57">
                                            <p:txEl>
                                              <p:pRg st="4" end="4"/>
                                            </p:txEl>
                                          </p:spTgt>
                                        </p:tgtEl>
                                        <p:attrNameLst>
                                          <p:attrName>style.visibility</p:attrName>
                                        </p:attrNameLst>
                                      </p:cBhvr>
                                      <p:to>
                                        <p:strVal val="visible"/>
                                      </p:to>
                                    </p:set>
                                    <p:animEffect transition="in" filter="fade">
                                      <p:cBhvr>
                                        <p:cTn id="23" dur="2000"/>
                                        <p:tgtEl>
                                          <p:spTgt spid="357">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57">
                                            <p:txEl>
                                              <p:pRg st="5" end="5"/>
                                            </p:txEl>
                                          </p:spTgt>
                                        </p:tgtEl>
                                        <p:attrNameLst>
                                          <p:attrName>style.visibility</p:attrName>
                                        </p:attrNameLst>
                                      </p:cBhvr>
                                      <p:to>
                                        <p:strVal val="visible"/>
                                      </p:to>
                                    </p:set>
                                    <p:animEffect transition="in" filter="fade">
                                      <p:cBhvr>
                                        <p:cTn id="27" dur="2000"/>
                                        <p:tgtEl>
                                          <p:spTgt spid="35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txBox="1">
            <a:spLocks noGrp="1"/>
          </p:cNvSpPr>
          <p:nvPr>
            <p:ph type="body" idx="1"/>
          </p:nvPr>
        </p:nvSpPr>
        <p:spPr>
          <a:xfrm>
            <a:off x="729450" y="2078875"/>
            <a:ext cx="7688700" cy="2261100"/>
          </a:xfrm>
          <a:prstGeom prst="rect">
            <a:avLst/>
          </a:prstGeom>
          <a:noFill/>
          <a:ln>
            <a:noFill/>
          </a:ln>
        </p:spPr>
        <p:txBody>
          <a:bodyPr spcFirstLastPara="1" wrap="square" lIns="81650" tIns="40825" rIns="81650" bIns="40825" anchor="t" anchorCtr="0">
            <a:normAutofit/>
          </a:bodyPr>
          <a:lstStyle/>
          <a:p>
            <a:pPr marL="0" lvl="0" indent="0" algn="l" rtl="0">
              <a:lnSpc>
                <a:spcPct val="95000"/>
              </a:lnSpc>
              <a:spcBef>
                <a:spcPts val="0"/>
              </a:spcBef>
              <a:spcAft>
                <a:spcPts val="0"/>
              </a:spcAft>
              <a:buClr>
                <a:schemeClr val="dk1"/>
              </a:buClr>
              <a:buSzPts val="1800"/>
              <a:buNone/>
            </a:pPr>
            <a:r>
              <a:rPr lang="en" sz="1600" b="1">
                <a:solidFill>
                  <a:schemeClr val="dk1"/>
                </a:solidFill>
                <a:latin typeface="Raleway"/>
                <a:ea typeface="Raleway"/>
                <a:cs typeface="Raleway"/>
                <a:sym typeface="Raleway"/>
              </a:rPr>
              <a:t>Weak copyleft</a:t>
            </a:r>
            <a:endParaRPr sz="1600" b="1">
              <a:solidFill>
                <a:schemeClr val="dk1"/>
              </a:solidFill>
              <a:latin typeface="Raleway"/>
              <a:ea typeface="Raleway"/>
              <a:cs typeface="Raleway"/>
              <a:sym typeface="Raleway"/>
            </a:endParaRPr>
          </a:p>
          <a:p>
            <a:pPr marL="0" lvl="0" indent="0" algn="l" rtl="0">
              <a:lnSpc>
                <a:spcPct val="95000"/>
              </a:lnSpc>
              <a:spcBef>
                <a:spcPts val="400"/>
              </a:spcBef>
              <a:spcAft>
                <a:spcPts val="0"/>
              </a:spcAft>
              <a:buClr>
                <a:schemeClr val="dk1"/>
              </a:buClr>
              <a:buSzPts val="1800"/>
              <a:buNone/>
            </a:pPr>
            <a:endParaRPr sz="1600">
              <a:latin typeface="Raleway"/>
              <a:ea typeface="Raleway"/>
              <a:cs typeface="Raleway"/>
              <a:sym typeface="Raleway"/>
            </a:endParaRPr>
          </a:p>
          <a:p>
            <a:pPr marL="0" marR="0" lvl="0" indent="0" algn="l" rtl="0">
              <a:lnSpc>
                <a:spcPct val="95000"/>
              </a:lnSpc>
              <a:spcBef>
                <a:spcPts val="400"/>
              </a:spcBef>
              <a:spcAft>
                <a:spcPts val="0"/>
              </a:spcAft>
              <a:buNone/>
            </a:pPr>
            <a:r>
              <a:rPr lang="en" sz="1600" b="1">
                <a:latin typeface="Raleway"/>
                <a:ea typeface="Raleway"/>
                <a:cs typeface="Raleway"/>
                <a:sym typeface="Raleway"/>
              </a:rPr>
              <a:t>MPL</a:t>
            </a:r>
            <a:endParaRPr sz="1600" b="1">
              <a:latin typeface="Raleway"/>
              <a:ea typeface="Raleway"/>
              <a:cs typeface="Raleway"/>
              <a:sym typeface="Raleway"/>
            </a:endParaRPr>
          </a:p>
          <a:p>
            <a:pPr marL="0" lvl="0" indent="0" algn="l" rtl="0">
              <a:lnSpc>
                <a:spcPct val="95000"/>
              </a:lnSpc>
              <a:spcBef>
                <a:spcPts val="400"/>
              </a:spcBef>
              <a:spcAft>
                <a:spcPts val="0"/>
              </a:spcAft>
              <a:buClr>
                <a:schemeClr val="dk1"/>
              </a:buClr>
              <a:buSzPts val="1800"/>
              <a:buNone/>
            </a:pPr>
            <a:endParaRPr sz="1600">
              <a:latin typeface="Raleway"/>
              <a:ea typeface="Raleway"/>
              <a:cs typeface="Raleway"/>
              <a:sym typeface="Raleway"/>
            </a:endParaRPr>
          </a:p>
          <a:p>
            <a:pPr marL="520700" lvl="0" indent="-190500" algn="l" rtl="0">
              <a:lnSpc>
                <a:spcPct val="95000"/>
              </a:lnSpc>
              <a:spcBef>
                <a:spcPts val="40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“Covered code” vs. “Added code (отделен на ниво файлове)</a:t>
            </a:r>
            <a:endParaRPr sz="1600">
              <a:solidFill>
                <a:schemeClr val="dk1"/>
              </a:solidFill>
              <a:latin typeface="Raleway"/>
              <a:ea typeface="Raleway"/>
              <a:cs typeface="Raleway"/>
              <a:sym typeface="Raleway"/>
            </a:endParaRPr>
          </a:p>
          <a:p>
            <a:pPr marL="520700" lvl="0" indent="-190500" algn="l" rtl="0">
              <a:lnSpc>
                <a:spcPct val="95000"/>
              </a:lnSpc>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“a larger work” - може да бъде дистрибутирана под всякакъв лиценз </a:t>
            </a:r>
            <a:endParaRPr sz="1200">
              <a:solidFill>
                <a:schemeClr val="dk1"/>
              </a:solidFill>
              <a:latin typeface="Raleway"/>
              <a:ea typeface="Raleway"/>
              <a:cs typeface="Raleway"/>
              <a:sym typeface="Raleway"/>
            </a:endParaRPr>
          </a:p>
        </p:txBody>
      </p:sp>
      <p:sp>
        <p:nvSpPr>
          <p:cNvPr id="364" name="Google Shape;364;p47"/>
          <p:cNvSpPr txBox="1">
            <a:spLocks noGrp="1"/>
          </p:cNvSpPr>
          <p:nvPr>
            <p:ph type="title"/>
          </p:nvPr>
        </p:nvSpPr>
        <p:spPr>
          <a:xfrm>
            <a:off x="729450" y="1318650"/>
            <a:ext cx="7688700" cy="535200"/>
          </a:xfrm>
          <a:prstGeom prst="rect">
            <a:avLst/>
          </a:prstGeom>
          <a:noFill/>
          <a:ln>
            <a:noFill/>
          </a:ln>
        </p:spPr>
        <p:txBody>
          <a:bodyPr spcFirstLastPara="1" wrap="square" lIns="81650" tIns="40825" rIns="81650" bIns="40825" anchor="ctr" anchorCtr="0">
            <a:normAutofit/>
          </a:bodyPr>
          <a:lstStyle/>
          <a:p>
            <a:pPr marL="0" lvl="0" indent="0" algn="l" rtl="0">
              <a:lnSpc>
                <a:spcPct val="105000"/>
              </a:lnSpc>
              <a:spcBef>
                <a:spcPts val="0"/>
              </a:spcBef>
              <a:spcAft>
                <a:spcPts val="0"/>
              </a:spcAft>
              <a:buClr>
                <a:schemeClr val="dk1"/>
              </a:buClr>
              <a:buSzPts val="2610"/>
              <a:buFont typeface="Arial"/>
              <a:buNone/>
            </a:pPr>
            <a:r>
              <a:rPr lang="en" sz="1990" b="0">
                <a:solidFill>
                  <a:schemeClr val="accent1"/>
                </a:solidFill>
              </a:rPr>
              <a:t>Свободни лицензи - видове</a:t>
            </a:r>
            <a:endParaRPr sz="1990" b="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3">
                                            <p:txEl>
                                              <p:pRg st="0" end="0"/>
                                            </p:txEl>
                                          </p:spTgt>
                                        </p:tgtEl>
                                        <p:attrNameLst>
                                          <p:attrName>style.visibility</p:attrName>
                                        </p:attrNameLst>
                                      </p:cBhvr>
                                      <p:to>
                                        <p:strVal val="visible"/>
                                      </p:to>
                                    </p:set>
                                    <p:animEffect transition="in" filter="fade">
                                      <p:cBhvr>
                                        <p:cTn id="7" dur="1500"/>
                                        <p:tgtEl>
                                          <p:spTgt spid="363">
                                            <p:txEl>
                                              <p:pRg st="0" end="0"/>
                                            </p:txEl>
                                          </p:spTgt>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63">
                                            <p:txEl>
                                              <p:pRg st="1" end="1"/>
                                            </p:txEl>
                                          </p:spTgt>
                                        </p:tgtEl>
                                        <p:attrNameLst>
                                          <p:attrName>style.visibility</p:attrName>
                                        </p:attrNameLst>
                                      </p:cBhvr>
                                      <p:to>
                                        <p:strVal val="visible"/>
                                      </p:to>
                                    </p:set>
                                    <p:animEffect transition="in" filter="fade">
                                      <p:cBhvr>
                                        <p:cTn id="11" dur="1500"/>
                                        <p:tgtEl>
                                          <p:spTgt spid="363">
                                            <p:txEl>
                                              <p:pRg st="1" end="1"/>
                                            </p:txEl>
                                          </p:spTgt>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363">
                                            <p:txEl>
                                              <p:pRg st="2" end="2"/>
                                            </p:txEl>
                                          </p:spTgt>
                                        </p:tgtEl>
                                        <p:attrNameLst>
                                          <p:attrName>style.visibility</p:attrName>
                                        </p:attrNameLst>
                                      </p:cBhvr>
                                      <p:to>
                                        <p:strVal val="visible"/>
                                      </p:to>
                                    </p:set>
                                    <p:animEffect transition="in" filter="fade">
                                      <p:cBhvr>
                                        <p:cTn id="15" dur="1500"/>
                                        <p:tgtEl>
                                          <p:spTgt spid="363">
                                            <p:txEl>
                                              <p:pRg st="2" end="2"/>
                                            </p:txEl>
                                          </p:spTgt>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363">
                                            <p:txEl>
                                              <p:pRg st="3" end="3"/>
                                            </p:txEl>
                                          </p:spTgt>
                                        </p:tgtEl>
                                        <p:attrNameLst>
                                          <p:attrName>style.visibility</p:attrName>
                                        </p:attrNameLst>
                                      </p:cBhvr>
                                      <p:to>
                                        <p:strVal val="visible"/>
                                      </p:to>
                                    </p:set>
                                    <p:animEffect transition="in" filter="fade">
                                      <p:cBhvr>
                                        <p:cTn id="19" dur="1500"/>
                                        <p:tgtEl>
                                          <p:spTgt spid="363">
                                            <p:txEl>
                                              <p:pRg st="3" end="3"/>
                                            </p:txEl>
                                          </p:spTgt>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363">
                                            <p:txEl>
                                              <p:pRg st="4" end="4"/>
                                            </p:txEl>
                                          </p:spTgt>
                                        </p:tgtEl>
                                        <p:attrNameLst>
                                          <p:attrName>style.visibility</p:attrName>
                                        </p:attrNameLst>
                                      </p:cBhvr>
                                      <p:to>
                                        <p:strVal val="visible"/>
                                      </p:to>
                                    </p:set>
                                    <p:animEffect transition="in" filter="fade">
                                      <p:cBhvr>
                                        <p:cTn id="23" dur="1500"/>
                                        <p:tgtEl>
                                          <p:spTgt spid="363">
                                            <p:txEl>
                                              <p:pRg st="4" end="4"/>
                                            </p:txEl>
                                          </p:spTgt>
                                        </p:tgtEl>
                                      </p:cBhvr>
                                    </p:animEffect>
                                  </p:childTnLst>
                                </p:cTn>
                              </p:par>
                            </p:childTnLst>
                          </p:cTn>
                        </p:par>
                        <p:par>
                          <p:cTn id="24" fill="hold">
                            <p:stCondLst>
                              <p:cond delay="7500"/>
                            </p:stCondLst>
                            <p:childTnLst>
                              <p:par>
                                <p:cTn id="25" presetID="10" presetClass="entr" presetSubtype="0" fill="hold" nodeType="afterEffect">
                                  <p:stCondLst>
                                    <p:cond delay="0"/>
                                  </p:stCondLst>
                                  <p:childTnLst>
                                    <p:set>
                                      <p:cBhvr>
                                        <p:cTn id="26" dur="1" fill="hold">
                                          <p:stCondLst>
                                            <p:cond delay="0"/>
                                          </p:stCondLst>
                                        </p:cTn>
                                        <p:tgtEl>
                                          <p:spTgt spid="363">
                                            <p:txEl>
                                              <p:pRg st="5" end="5"/>
                                            </p:txEl>
                                          </p:spTgt>
                                        </p:tgtEl>
                                        <p:attrNameLst>
                                          <p:attrName>style.visibility</p:attrName>
                                        </p:attrNameLst>
                                      </p:cBhvr>
                                      <p:to>
                                        <p:strVal val="visible"/>
                                      </p:to>
                                    </p:set>
                                    <p:animEffect transition="in" filter="fade">
                                      <p:cBhvr>
                                        <p:cTn id="27" dur="1500"/>
                                        <p:tgtEl>
                                          <p:spTgt spid="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8"/>
          <p:cNvSpPr txBox="1">
            <a:spLocks noGrp="1"/>
          </p:cNvSpPr>
          <p:nvPr>
            <p:ph type="body" idx="1"/>
          </p:nvPr>
        </p:nvSpPr>
        <p:spPr>
          <a:xfrm>
            <a:off x="729450" y="2078875"/>
            <a:ext cx="7688700" cy="2261100"/>
          </a:xfrm>
          <a:prstGeom prst="rect">
            <a:avLst/>
          </a:prstGeom>
          <a:noFill/>
          <a:ln>
            <a:noFill/>
          </a:ln>
        </p:spPr>
        <p:txBody>
          <a:bodyPr spcFirstLastPara="1" wrap="square" lIns="81650" tIns="40825" rIns="81650" bIns="40825" anchor="t" anchorCtr="0">
            <a:normAutofit fontScale="85000" lnSpcReduction="20000"/>
          </a:bodyPr>
          <a:lstStyle/>
          <a:p>
            <a:pPr marL="0" lvl="0" indent="0" algn="l" rtl="0">
              <a:spcBef>
                <a:spcPts val="400"/>
              </a:spcBef>
              <a:spcAft>
                <a:spcPts val="0"/>
              </a:spcAft>
              <a:buClr>
                <a:schemeClr val="dk1"/>
              </a:buClr>
              <a:buSzPct val="105882"/>
              <a:buNone/>
            </a:pPr>
            <a:r>
              <a:rPr lang="en" sz="1700">
                <a:latin typeface="Raleway"/>
                <a:ea typeface="Raleway"/>
                <a:cs typeface="Raleway"/>
                <a:sym typeface="Raleway"/>
              </a:rPr>
              <a:t>Няма пречка оригинален софтуер да бъде разпространен под два и повече лиценза </a:t>
            </a:r>
            <a:br>
              <a:rPr lang="en" sz="1700">
                <a:latin typeface="Raleway"/>
                <a:ea typeface="Raleway"/>
                <a:cs typeface="Raleway"/>
                <a:sym typeface="Raleway"/>
              </a:rPr>
            </a:br>
            <a:br>
              <a:rPr lang="en" sz="1700">
                <a:latin typeface="Raleway"/>
                <a:ea typeface="Raleway"/>
                <a:cs typeface="Raleway"/>
                <a:sym typeface="Raleway"/>
              </a:rPr>
            </a:br>
            <a:r>
              <a:rPr lang="en" sz="1700">
                <a:latin typeface="Raleway"/>
                <a:ea typeface="Raleway"/>
                <a:cs typeface="Raleway"/>
                <a:sym typeface="Raleway"/>
              </a:rPr>
              <a:t>(Това очевидно няма как да стане, когато предмет на лиценза е модифицирано произведение, базирано на копилефт лиценз)</a:t>
            </a:r>
            <a:endParaRPr sz="1700">
              <a:latin typeface="Raleway"/>
              <a:ea typeface="Raleway"/>
              <a:cs typeface="Raleway"/>
              <a:sym typeface="Raleway"/>
            </a:endParaRPr>
          </a:p>
          <a:p>
            <a:pPr marL="0" lvl="0" indent="0" algn="l" rtl="0">
              <a:spcBef>
                <a:spcPts val="400"/>
              </a:spcBef>
              <a:spcAft>
                <a:spcPts val="0"/>
              </a:spcAft>
              <a:buClr>
                <a:schemeClr val="dk1"/>
              </a:buClr>
              <a:buSzPct val="100000"/>
              <a:buNone/>
            </a:pPr>
            <a:endParaRPr sz="1800">
              <a:latin typeface="Raleway"/>
              <a:ea typeface="Raleway"/>
              <a:cs typeface="Raleway"/>
              <a:sym typeface="Raleway"/>
            </a:endParaRPr>
          </a:p>
          <a:p>
            <a:pPr marL="304800" lvl="0" indent="-287655" algn="l" rtl="0">
              <a:spcBef>
                <a:spcPts val="400"/>
              </a:spcBef>
              <a:spcAft>
                <a:spcPts val="0"/>
              </a:spcAft>
              <a:buClr>
                <a:schemeClr val="dk1"/>
              </a:buClr>
              <a:buSzPct val="100000"/>
              <a:buFont typeface="Raleway"/>
              <a:buChar char="●"/>
            </a:pPr>
            <a:r>
              <a:rPr lang="en" sz="1800" b="1">
                <a:latin typeface="Raleway"/>
                <a:ea typeface="Raleway"/>
                <a:cs typeface="Raleway"/>
                <a:sym typeface="Raleway"/>
              </a:rPr>
              <a:t>Двойното лицензиране като бизнес модел</a:t>
            </a:r>
            <a:endParaRPr sz="1800" b="1">
              <a:latin typeface="Raleway"/>
              <a:ea typeface="Raleway"/>
              <a:cs typeface="Raleway"/>
              <a:sym typeface="Raleway"/>
            </a:endParaRPr>
          </a:p>
          <a:p>
            <a:pPr marL="304800" lvl="0" indent="-190500" algn="l" rtl="0">
              <a:spcBef>
                <a:spcPts val="400"/>
              </a:spcBef>
              <a:spcAft>
                <a:spcPts val="0"/>
              </a:spcAft>
              <a:buClr>
                <a:schemeClr val="dk1"/>
              </a:buClr>
              <a:buSzPct val="100000"/>
              <a:buNone/>
            </a:pPr>
            <a:endParaRPr sz="1800">
              <a:latin typeface="Raleway"/>
              <a:ea typeface="Raleway"/>
              <a:cs typeface="Raleway"/>
              <a:sym typeface="Raleway"/>
            </a:endParaRPr>
          </a:p>
          <a:p>
            <a:pPr marL="304800" lvl="0" indent="-287655" algn="l" rtl="0">
              <a:spcBef>
                <a:spcPts val="400"/>
              </a:spcBef>
              <a:spcAft>
                <a:spcPts val="1200"/>
              </a:spcAft>
              <a:buClr>
                <a:schemeClr val="dk1"/>
              </a:buClr>
              <a:buSzPct val="100000"/>
              <a:buFont typeface="Raleway"/>
              <a:buChar char="●"/>
            </a:pPr>
            <a:r>
              <a:rPr lang="en" sz="1800" b="1">
                <a:latin typeface="Raleway"/>
                <a:ea typeface="Raleway"/>
                <a:cs typeface="Raleway"/>
                <a:sym typeface="Raleway"/>
              </a:rPr>
              <a:t>Двойно лицензиране с цел съвместимост на лицензите</a:t>
            </a:r>
            <a:endParaRPr sz="1800">
              <a:latin typeface="Raleway"/>
              <a:ea typeface="Raleway"/>
              <a:cs typeface="Raleway"/>
              <a:sym typeface="Raleway"/>
            </a:endParaRPr>
          </a:p>
        </p:txBody>
      </p:sp>
      <p:sp>
        <p:nvSpPr>
          <p:cNvPr id="370" name="Google Shape;370;p48"/>
          <p:cNvSpPr txBox="1">
            <a:spLocks noGrp="1"/>
          </p:cNvSpPr>
          <p:nvPr>
            <p:ph type="title"/>
          </p:nvPr>
        </p:nvSpPr>
        <p:spPr>
          <a:xfrm>
            <a:off x="729450" y="1318650"/>
            <a:ext cx="7688700" cy="535200"/>
          </a:xfrm>
          <a:prstGeom prst="rect">
            <a:avLst/>
          </a:prstGeom>
          <a:noFill/>
          <a:ln>
            <a:noFill/>
          </a:ln>
        </p:spPr>
        <p:txBody>
          <a:bodyPr spcFirstLastPara="1" wrap="square" lIns="81650" tIns="40825" rIns="81650" bIns="40825" anchor="ctr" anchorCtr="0">
            <a:normAutofit/>
          </a:bodyPr>
          <a:lstStyle/>
          <a:p>
            <a:pPr marL="0" marR="0" lvl="0" indent="0" algn="l" rtl="0">
              <a:lnSpc>
                <a:spcPct val="105000"/>
              </a:lnSpc>
              <a:spcBef>
                <a:spcPts val="0"/>
              </a:spcBef>
              <a:spcAft>
                <a:spcPts val="0"/>
              </a:spcAft>
              <a:buClr>
                <a:schemeClr val="dk1"/>
              </a:buClr>
              <a:buSzPts val="2610"/>
              <a:buFont typeface="Arial"/>
              <a:buNone/>
            </a:pPr>
            <a:r>
              <a:rPr lang="en" sz="1990" b="0">
                <a:solidFill>
                  <a:schemeClr val="accent1"/>
                </a:solidFill>
              </a:rPr>
              <a:t>Двойно лицензиране (Dual licensing)</a:t>
            </a:r>
            <a:endParaRPr>
              <a:latin typeface="Comfortaa SemiBold"/>
              <a:ea typeface="Comfortaa SemiBold"/>
              <a:cs typeface="Comfortaa SemiBold"/>
              <a:sym typeface="Comfortaa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9">
                                            <p:txEl>
                                              <p:pRg st="0" end="0"/>
                                            </p:txEl>
                                          </p:spTgt>
                                        </p:tgtEl>
                                        <p:attrNameLst>
                                          <p:attrName>style.visibility</p:attrName>
                                        </p:attrNameLst>
                                      </p:cBhvr>
                                      <p:to>
                                        <p:strVal val="visible"/>
                                      </p:to>
                                    </p:set>
                                    <p:animEffect transition="in" filter="fade">
                                      <p:cBhvr>
                                        <p:cTn id="7" dur="2000"/>
                                        <p:tgtEl>
                                          <p:spTgt spid="369">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69">
                                            <p:txEl>
                                              <p:pRg st="1" end="1"/>
                                            </p:txEl>
                                          </p:spTgt>
                                        </p:tgtEl>
                                        <p:attrNameLst>
                                          <p:attrName>style.visibility</p:attrName>
                                        </p:attrNameLst>
                                      </p:cBhvr>
                                      <p:to>
                                        <p:strVal val="visible"/>
                                      </p:to>
                                    </p:set>
                                    <p:animEffect transition="in" filter="fade">
                                      <p:cBhvr>
                                        <p:cTn id="11" dur="2000"/>
                                        <p:tgtEl>
                                          <p:spTgt spid="369">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69">
                                            <p:txEl>
                                              <p:pRg st="2" end="2"/>
                                            </p:txEl>
                                          </p:spTgt>
                                        </p:tgtEl>
                                        <p:attrNameLst>
                                          <p:attrName>style.visibility</p:attrName>
                                        </p:attrNameLst>
                                      </p:cBhvr>
                                      <p:to>
                                        <p:strVal val="visible"/>
                                      </p:to>
                                    </p:set>
                                    <p:animEffect transition="in" filter="fade">
                                      <p:cBhvr>
                                        <p:cTn id="15" dur="2000"/>
                                        <p:tgtEl>
                                          <p:spTgt spid="369">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69">
                                            <p:txEl>
                                              <p:pRg st="3" end="3"/>
                                            </p:txEl>
                                          </p:spTgt>
                                        </p:tgtEl>
                                        <p:attrNameLst>
                                          <p:attrName>style.visibility</p:attrName>
                                        </p:attrNameLst>
                                      </p:cBhvr>
                                      <p:to>
                                        <p:strVal val="visible"/>
                                      </p:to>
                                    </p:set>
                                    <p:animEffect transition="in" filter="fade">
                                      <p:cBhvr>
                                        <p:cTn id="19" dur="2000"/>
                                        <p:tgtEl>
                                          <p:spTgt spid="369">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69">
                                            <p:txEl>
                                              <p:pRg st="4" end="4"/>
                                            </p:txEl>
                                          </p:spTgt>
                                        </p:tgtEl>
                                        <p:attrNameLst>
                                          <p:attrName>style.visibility</p:attrName>
                                        </p:attrNameLst>
                                      </p:cBhvr>
                                      <p:to>
                                        <p:strVal val="visible"/>
                                      </p:to>
                                    </p:set>
                                    <p:animEffect transition="in" filter="fade">
                                      <p:cBhvr>
                                        <p:cTn id="23" dur="2000"/>
                                        <p:tgtEl>
                                          <p:spTgt spid="3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40" b="0">
                <a:solidFill>
                  <a:schemeClr val="accent1"/>
                </a:solidFill>
              </a:rPr>
              <a:t>Лицензиране на творческо съдържание | CREATIVE COMMONS</a:t>
            </a:r>
            <a:endParaRPr sz="3240" b="0">
              <a:solidFill>
                <a:schemeClr val="accent1"/>
              </a:solidFill>
            </a:endParaRPr>
          </a:p>
          <a:p>
            <a:pPr marL="0" lvl="0" indent="0" algn="l" rtl="0">
              <a:spcBef>
                <a:spcPts val="0"/>
              </a:spcBef>
              <a:spcAft>
                <a:spcPts val="0"/>
              </a:spcAft>
              <a:buSzPts val="990"/>
              <a:buNone/>
            </a:pPr>
            <a:endParaRPr sz="3780" b="0">
              <a:solidFill>
                <a:schemeClr val="accent1"/>
              </a:solidFill>
            </a:endParaRPr>
          </a:p>
          <a:p>
            <a:pPr marL="0" lvl="0" indent="0" algn="l" rtl="0">
              <a:spcBef>
                <a:spcPts val="0"/>
              </a:spcBef>
              <a:spcAft>
                <a:spcPts val="0"/>
              </a:spcAft>
              <a:buSzPts val="990"/>
              <a:buNone/>
            </a:pPr>
            <a:endParaRPr sz="378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90"/>
              <a:buNone/>
            </a:pPr>
            <a:r>
              <a:rPr lang="en" sz="2017">
                <a:solidFill>
                  <a:srgbClr val="000000"/>
                </a:solidFill>
              </a:rPr>
              <a:t>Организации за колективно управление на права (ОКУП)</a:t>
            </a:r>
            <a:endParaRPr sz="1917" b="0">
              <a:solidFill>
                <a:srgbClr val="000000"/>
              </a:solidFill>
            </a:endParaRPr>
          </a:p>
        </p:txBody>
      </p:sp>
      <p:sp>
        <p:nvSpPr>
          <p:cNvPr id="261" name="Google Shape;261;p31"/>
          <p:cNvSpPr txBox="1">
            <a:spLocks noGrp="1"/>
          </p:cNvSpPr>
          <p:nvPr>
            <p:ph type="body" idx="2"/>
          </p:nvPr>
        </p:nvSpPr>
        <p:spPr>
          <a:xfrm>
            <a:off x="873625" y="1959325"/>
            <a:ext cx="7302600" cy="2576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600">
                <a:solidFill>
                  <a:srgbClr val="000000"/>
                </a:solidFill>
                <a:latin typeface="Raleway"/>
                <a:ea typeface="Raleway"/>
                <a:cs typeface="Raleway"/>
                <a:sym typeface="Raleway"/>
              </a:rPr>
              <a:t>Регистър към министерство на културата</a:t>
            </a:r>
            <a:endParaRPr sz="1600">
              <a:solidFill>
                <a:srgbClr val="000000"/>
              </a:solidFill>
              <a:latin typeface="Raleway"/>
              <a:ea typeface="Raleway"/>
              <a:cs typeface="Raleway"/>
              <a:sym typeface="Raleway"/>
            </a:endParaRPr>
          </a:p>
          <a:p>
            <a:pPr marL="0" lvl="0" indent="0" algn="l" rtl="0">
              <a:lnSpc>
                <a:spcPct val="80000"/>
              </a:lnSpc>
              <a:spcBef>
                <a:spcPts val="0"/>
              </a:spcBef>
              <a:spcAft>
                <a:spcPts val="0"/>
              </a:spcAft>
              <a:buNone/>
            </a:pPr>
            <a:endParaRPr sz="1600">
              <a:solidFill>
                <a:srgbClr val="000000"/>
              </a:solidFill>
              <a:latin typeface="Raleway"/>
              <a:ea typeface="Raleway"/>
              <a:cs typeface="Raleway"/>
              <a:sym typeface="Raleway"/>
            </a:endParaRPr>
          </a:p>
          <a:p>
            <a:pPr marL="457200" lvl="0" indent="-330200" algn="l" rtl="0">
              <a:lnSpc>
                <a:spcPct val="80000"/>
              </a:lnSpc>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представляват членовете си (понякога и нечленове)</a:t>
            </a:r>
            <a:endParaRPr sz="1600">
              <a:solidFill>
                <a:srgbClr val="000000"/>
              </a:solidFill>
              <a:latin typeface="Raleway"/>
              <a:ea typeface="Raleway"/>
              <a:cs typeface="Raleway"/>
              <a:sym typeface="Raleway"/>
            </a:endParaRPr>
          </a:p>
          <a:p>
            <a:pPr marL="457200" lvl="0" indent="-330200" algn="l" rtl="0">
              <a:lnSpc>
                <a:spcPct val="80000"/>
              </a:lnSpc>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сключват договори (мрежа от сестрински организации)</a:t>
            </a:r>
            <a:endParaRPr sz="1600">
              <a:solidFill>
                <a:srgbClr val="000000"/>
              </a:solidFill>
              <a:latin typeface="Raleway"/>
              <a:ea typeface="Raleway"/>
              <a:cs typeface="Raleway"/>
              <a:sym typeface="Raleway"/>
            </a:endParaRPr>
          </a:p>
          <a:p>
            <a:pPr marL="457200" lvl="0" indent="-330200" algn="l" rtl="0">
              <a:lnSpc>
                <a:spcPct val="80000"/>
              </a:lnSpc>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събират възнаграждения или отчисления</a:t>
            </a:r>
            <a:endParaRPr sz="1600">
              <a:solidFill>
                <a:srgbClr val="000000"/>
              </a:solidFill>
              <a:latin typeface="Raleway"/>
              <a:ea typeface="Raleway"/>
              <a:cs typeface="Raleway"/>
              <a:sym typeface="Raleway"/>
            </a:endParaRPr>
          </a:p>
          <a:p>
            <a:pPr marL="457200" lvl="0" indent="-330200" algn="l" rtl="0">
              <a:lnSpc>
                <a:spcPct val="80000"/>
              </a:lnSpc>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завеждат дела (процесуални субституенти)</a:t>
            </a:r>
            <a:endParaRPr sz="1600">
              <a:solidFill>
                <a:srgbClr val="000000"/>
              </a:solidFill>
              <a:latin typeface="Raleway"/>
              <a:ea typeface="Raleway"/>
              <a:cs typeface="Raleway"/>
              <a:sym typeface="Raleway"/>
            </a:endParaRPr>
          </a:p>
          <a:p>
            <a:pPr marL="457200" lvl="0" indent="0" algn="l" rtl="0">
              <a:lnSpc>
                <a:spcPct val="80000"/>
              </a:lnSpc>
              <a:spcBef>
                <a:spcPts val="0"/>
              </a:spcBef>
              <a:spcAft>
                <a:spcPts val="0"/>
              </a:spcAft>
              <a:buNone/>
            </a:pPr>
            <a:endParaRPr sz="1600">
              <a:solidFill>
                <a:srgbClr val="000000"/>
              </a:solidFill>
              <a:latin typeface="Raleway"/>
              <a:ea typeface="Raleway"/>
              <a:cs typeface="Raleway"/>
              <a:sym typeface="Raleway"/>
            </a:endParaRPr>
          </a:p>
          <a:p>
            <a:pPr marL="0" lvl="0" indent="0" algn="l" rtl="0">
              <a:lnSpc>
                <a:spcPct val="80000"/>
              </a:lnSpc>
              <a:spcBef>
                <a:spcPts val="0"/>
              </a:spcBef>
              <a:spcAft>
                <a:spcPts val="0"/>
              </a:spcAft>
              <a:buNone/>
            </a:pPr>
            <a:r>
              <a:rPr lang="en" sz="1600">
                <a:solidFill>
                  <a:srgbClr val="000000"/>
                </a:solidFill>
                <a:latin typeface="Raleway"/>
                <a:ea typeface="Raleway"/>
                <a:cs typeface="Raleway"/>
                <a:sym typeface="Raleway"/>
              </a:rPr>
              <a:t>ОКУП са монополисти</a:t>
            </a:r>
            <a:endParaRPr sz="1600">
              <a:solidFill>
                <a:srgbClr val="000000"/>
              </a:solidFill>
              <a:latin typeface="Raleway"/>
              <a:ea typeface="Raleway"/>
              <a:cs typeface="Raleway"/>
              <a:sym typeface="Raleway"/>
            </a:endParaRPr>
          </a:p>
          <a:p>
            <a:pPr marL="0" lvl="0" indent="0" algn="l" rtl="0">
              <a:lnSpc>
                <a:spcPct val="80000"/>
              </a:lnSpc>
              <a:spcBef>
                <a:spcPts val="0"/>
              </a:spcBef>
              <a:spcAft>
                <a:spcPts val="0"/>
              </a:spcAft>
              <a:buNone/>
            </a:pPr>
            <a:endParaRPr sz="1600">
              <a:solidFill>
                <a:srgbClr val="000000"/>
              </a:solidFill>
              <a:latin typeface="Raleway"/>
              <a:ea typeface="Raleway"/>
              <a:cs typeface="Raleway"/>
              <a:sym typeface="Raleway"/>
            </a:endParaRPr>
          </a:p>
          <a:p>
            <a:pPr marL="457200" marR="0" lvl="0" indent="-330200" algn="l" rtl="0">
              <a:lnSpc>
                <a:spcPct val="80000"/>
              </a:lnSpc>
              <a:spcBef>
                <a:spcPts val="0"/>
              </a:spcBef>
              <a:spcAft>
                <a:spcPts val="0"/>
              </a:spcAft>
              <a:buClr>
                <a:srgbClr val="000000"/>
              </a:buClr>
              <a:buSzPts val="1600"/>
              <a:buFont typeface="Raleway"/>
              <a:buChar char="●"/>
            </a:pPr>
            <a:r>
              <a:rPr lang="en" sz="1600">
                <a:solidFill>
                  <a:srgbClr val="000000"/>
                </a:solidFill>
                <a:latin typeface="Raleway"/>
                <a:ea typeface="Raleway"/>
                <a:cs typeface="Raleway"/>
                <a:sym typeface="Raleway"/>
              </a:rPr>
              <a:t>либерализиране на пазар - независимо дружество за управление на права</a:t>
            </a:r>
            <a:endParaRPr sz="1600">
              <a:solidFill>
                <a:srgbClr val="000000"/>
              </a:solidFill>
              <a:latin typeface="Raleway"/>
              <a:ea typeface="Raleway"/>
              <a:cs typeface="Raleway"/>
              <a:sym typeface="Raleway"/>
            </a:endParaRPr>
          </a:p>
          <a:p>
            <a:pPr marL="0" marR="0" lvl="0" indent="0" algn="l" rtl="0">
              <a:lnSpc>
                <a:spcPct val="150000"/>
              </a:lnSpc>
              <a:spcBef>
                <a:spcPts val="798"/>
              </a:spcBef>
              <a:spcAft>
                <a:spcPts val="0"/>
              </a:spcAft>
              <a:buNone/>
            </a:pPr>
            <a:endParaRPr sz="1600">
              <a:solidFill>
                <a:srgbClr val="000000"/>
              </a:solidFill>
              <a:latin typeface="Raleway"/>
              <a:ea typeface="Raleway"/>
              <a:cs typeface="Raleway"/>
              <a:sym typeface="Raleway"/>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81" name="Google Shape;381;p50"/>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82" name="Google Shape;382;p5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88" name="Google Shape;388;p51"/>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89" name="Google Shape;389;p5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95" name="Google Shape;395;p5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96" name="Google Shape;396;p5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02" name="Google Shape;402;p5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03" name="Google Shape;403;p5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404" name="Google Shape;404;p53"/>
          <p:cNvPicPr preferRelativeResize="0"/>
          <p:nvPr/>
        </p:nvPicPr>
        <p:blipFill>
          <a:blip r:embed="rId4">
            <a:alphaModFix/>
          </a:blip>
          <a:stretch>
            <a:fillRect/>
          </a:stretch>
        </p:blipFill>
        <p:spPr>
          <a:xfrm>
            <a:off x="0" y="-41880"/>
            <a:ext cx="9296400" cy="533777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4"/>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10" name="Google Shape;410;p54"/>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11" name="Google Shape;411;p5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5"/>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17" name="Google Shape;417;p55"/>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18" name="Google Shape;418;p5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24" name="Google Shape;424;p56"/>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25" name="Google Shape;425;p5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31" name="Google Shape;431;p5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32" name="Google Shape;432;p5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38" name="Google Shape;438;p58"/>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39" name="Google Shape;439;p58"/>
          <p:cNvPicPr preferRelativeResize="0"/>
          <p:nvPr/>
        </p:nvPicPr>
        <p:blipFill>
          <a:blip r:embed="rId3">
            <a:alphaModFix/>
          </a:blip>
          <a:stretch>
            <a:fillRect/>
          </a:stretch>
        </p:blipFill>
        <p:spPr>
          <a:xfrm>
            <a:off x="-118533" y="0"/>
            <a:ext cx="9414934" cy="52959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9"/>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45" name="Google Shape;445;p59"/>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46" name="Google Shape;446;p5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90"/>
              <a:buNone/>
            </a:pPr>
            <a:r>
              <a:rPr lang="en" sz="2017">
                <a:solidFill>
                  <a:srgbClr val="000000"/>
                </a:solidFill>
              </a:rPr>
              <a:t>Организации за колективно управление на права (ОКУП)</a:t>
            </a:r>
            <a:endParaRPr sz="1917" b="0">
              <a:solidFill>
                <a:srgbClr val="000000"/>
              </a:solidFill>
            </a:endParaRPr>
          </a:p>
        </p:txBody>
      </p:sp>
      <p:sp>
        <p:nvSpPr>
          <p:cNvPr id="267" name="Google Shape;267;p32"/>
          <p:cNvSpPr txBox="1">
            <a:spLocks noGrp="1"/>
          </p:cNvSpPr>
          <p:nvPr>
            <p:ph type="body" idx="2"/>
          </p:nvPr>
        </p:nvSpPr>
        <p:spPr>
          <a:xfrm>
            <a:off x="873625" y="2007950"/>
            <a:ext cx="4100100" cy="25281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798"/>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Сдружение АРТИСТАУТОР</a:t>
            </a:r>
            <a:endParaRPr sz="1200">
              <a:solidFill>
                <a:srgbClr val="000000"/>
              </a:solidFill>
              <a:latin typeface="Raleway"/>
              <a:ea typeface="Raleway"/>
              <a:cs typeface="Raleway"/>
              <a:sym typeface="Raleway"/>
            </a:endParaRPr>
          </a:p>
          <a:p>
            <a:pPr marL="457200" lvl="0" indent="-317500" algn="l" rtl="0">
              <a:lnSpc>
                <a:spcPct val="15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Сдружение ФИЛМАУТОР</a:t>
            </a:r>
            <a:endParaRPr sz="1200">
              <a:solidFill>
                <a:srgbClr val="000000"/>
              </a:solidFill>
              <a:latin typeface="Raleway"/>
              <a:ea typeface="Raleway"/>
              <a:cs typeface="Raleway"/>
              <a:sym typeface="Raleway"/>
            </a:endParaRPr>
          </a:p>
          <a:p>
            <a:pPr marL="457200" lvl="0" indent="-317500" algn="l" rtl="0">
              <a:lnSpc>
                <a:spcPct val="15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Сдружение ТЕАТЕРАУТОР</a:t>
            </a:r>
            <a:endParaRPr sz="1400">
              <a:solidFill>
                <a:srgbClr val="000000"/>
              </a:solidFill>
              <a:latin typeface="Raleway"/>
              <a:ea typeface="Raleway"/>
              <a:cs typeface="Raleway"/>
              <a:sym typeface="Raleway"/>
            </a:endParaRPr>
          </a:p>
          <a:p>
            <a:pPr marL="457200" lvl="0" indent="-317500" algn="l" rtl="0">
              <a:lnSpc>
                <a:spcPct val="15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Сдружение МУЗИКАУТОР</a:t>
            </a:r>
            <a:endParaRPr sz="1200">
              <a:solidFill>
                <a:srgbClr val="000000"/>
              </a:solidFill>
              <a:latin typeface="Raleway"/>
              <a:ea typeface="Raleway"/>
              <a:cs typeface="Raleway"/>
              <a:sym typeface="Raleway"/>
            </a:endParaRPr>
          </a:p>
          <a:p>
            <a:pPr marL="457200" lvl="0" indent="-317500" algn="l" rtl="0">
              <a:lnSpc>
                <a:spcPct val="15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Сдружение ПРОФОН</a:t>
            </a:r>
            <a:endParaRPr sz="1200">
              <a:solidFill>
                <a:srgbClr val="000000"/>
              </a:solidFill>
              <a:latin typeface="Raleway"/>
              <a:ea typeface="Raleway"/>
              <a:cs typeface="Raleway"/>
              <a:sym typeface="Raleway"/>
            </a:endParaRPr>
          </a:p>
          <a:p>
            <a:pPr marL="457200" marR="0" lvl="0" indent="-317500" algn="l" rtl="0">
              <a:lnSpc>
                <a:spcPct val="15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Сдружение САПЗАПА</a:t>
            </a:r>
            <a:endParaRPr sz="1400">
              <a:solidFill>
                <a:srgbClr val="000000"/>
              </a:solidFill>
              <a:latin typeface="Raleway"/>
              <a:ea typeface="Raleway"/>
              <a:cs typeface="Raleway"/>
              <a:sym typeface="Raleway"/>
            </a:endParaRPr>
          </a:p>
          <a:p>
            <a:pPr marL="457200" marR="0" lvl="0" indent="-317500" algn="l" rtl="0">
              <a:lnSpc>
                <a:spcPct val="15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Сдружение АРХДИВАЙС</a:t>
            </a:r>
            <a:endParaRPr sz="1400">
              <a:solidFill>
                <a:srgbClr val="000000"/>
              </a:solidFill>
              <a:latin typeface="Raleway"/>
              <a:ea typeface="Raleway"/>
              <a:cs typeface="Raleway"/>
              <a:sym typeface="Raleway"/>
            </a:endParaRPr>
          </a:p>
        </p:txBody>
      </p:sp>
      <p:sp>
        <p:nvSpPr>
          <p:cNvPr id="268" name="Google Shape;268;p32"/>
          <p:cNvSpPr txBox="1"/>
          <p:nvPr/>
        </p:nvSpPr>
        <p:spPr>
          <a:xfrm>
            <a:off x="4469025" y="2007950"/>
            <a:ext cx="41604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798"/>
              </a:spcBef>
              <a:spcAft>
                <a:spcPts val="0"/>
              </a:spcAft>
              <a:buClr>
                <a:srgbClr val="000000"/>
              </a:buClr>
              <a:buSzPts val="1400"/>
              <a:buFont typeface="Raleway"/>
              <a:buChar char="●"/>
            </a:pPr>
            <a:r>
              <a:rPr lang="en">
                <a:latin typeface="Raleway"/>
                <a:ea typeface="Raleway"/>
                <a:cs typeface="Raleway"/>
                <a:sym typeface="Raleway"/>
              </a:rPr>
              <a:t>Сдружение КОПИ-БГ</a:t>
            </a:r>
            <a:endParaRPr>
              <a:latin typeface="Raleway"/>
              <a:ea typeface="Raleway"/>
              <a:cs typeface="Raleway"/>
              <a:sym typeface="Raleway"/>
            </a:endParaRPr>
          </a:p>
          <a:p>
            <a:pPr marL="457200" lvl="0" indent="-317500" algn="l" rtl="0">
              <a:lnSpc>
                <a:spcPct val="150000"/>
              </a:lnSpc>
              <a:spcBef>
                <a:spcPts val="0"/>
              </a:spcBef>
              <a:spcAft>
                <a:spcPts val="0"/>
              </a:spcAft>
              <a:buClr>
                <a:srgbClr val="000000"/>
              </a:buClr>
              <a:buSzPts val="1400"/>
              <a:buFont typeface="Raleway"/>
              <a:buChar char="●"/>
            </a:pPr>
            <a:r>
              <a:rPr lang="en">
                <a:latin typeface="Raleway"/>
                <a:ea typeface="Raleway"/>
                <a:cs typeface="Raleway"/>
                <a:sym typeface="Raleway"/>
              </a:rPr>
              <a:t>Сдружение РЕПРО БГ</a:t>
            </a:r>
            <a:endParaRPr>
              <a:latin typeface="Raleway"/>
              <a:ea typeface="Raleway"/>
              <a:cs typeface="Raleway"/>
              <a:sym typeface="Raleway"/>
            </a:endParaRPr>
          </a:p>
          <a:p>
            <a:pPr marL="457200" lvl="0" indent="-317500" algn="l" rtl="0">
              <a:lnSpc>
                <a:spcPct val="150000"/>
              </a:lnSpc>
              <a:spcBef>
                <a:spcPts val="0"/>
              </a:spcBef>
              <a:spcAft>
                <a:spcPts val="0"/>
              </a:spcAft>
              <a:buClr>
                <a:srgbClr val="000000"/>
              </a:buClr>
              <a:buSzPts val="1400"/>
              <a:buFont typeface="Raleway"/>
              <a:buChar char="●"/>
            </a:pPr>
            <a:r>
              <a:rPr lang="en">
                <a:latin typeface="Raleway"/>
                <a:ea typeface="Raleway"/>
                <a:cs typeface="Raleway"/>
                <a:sym typeface="Raleway"/>
              </a:rPr>
              <a:t>Сдружение Европейска Агенция за защита на изпълнителски, продуцентски и авторски права ЕАЗИПА</a:t>
            </a:r>
            <a:endParaRPr>
              <a:latin typeface="Raleway"/>
              <a:ea typeface="Raleway"/>
              <a:cs typeface="Raleway"/>
              <a:sym typeface="Raleway"/>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52" name="Google Shape;452;p60"/>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53" name="Google Shape;453;p6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59" name="Google Shape;459;p61"/>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60" name="Google Shape;460;p6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a:stretch/>
        </p:blipFill>
        <p:spPr>
          <a:xfrm>
            <a:off x="3738927" y="76473"/>
            <a:ext cx="4033275" cy="4990555"/>
          </a:xfrm>
          <a:prstGeom prst="rect">
            <a:avLst/>
          </a:prstGeom>
          <a:noFill/>
          <a:ln>
            <a:noFill/>
          </a:ln>
        </p:spPr>
      </p:pic>
      <p:sp>
        <p:nvSpPr>
          <p:cNvPr id="466" name="Google Shape;466;p62"/>
          <p:cNvSpPr txBox="1"/>
          <p:nvPr/>
        </p:nvSpPr>
        <p:spPr>
          <a:xfrm>
            <a:off x="394335" y="1714500"/>
            <a:ext cx="3183600" cy="1714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400"/>
              <a:buFont typeface="Helvetica Neue"/>
              <a:buNone/>
            </a:pPr>
            <a:r>
              <a:rPr lang="en" sz="2300" b="1" i="0" u="none" strike="noStrike" cap="none">
                <a:solidFill>
                  <a:srgbClr val="000000"/>
                </a:solidFill>
                <a:latin typeface="Roboto Mono"/>
                <a:ea typeface="Roboto Mono"/>
                <a:cs typeface="Roboto Mono"/>
                <a:sym typeface="Roboto Mono"/>
              </a:rPr>
              <a:t>Machine readable metadata</a:t>
            </a:r>
            <a:endParaRPr sz="2300">
              <a:latin typeface="Roboto Mono"/>
              <a:ea typeface="Roboto Mono"/>
              <a:cs typeface="Roboto Mono"/>
              <a:sym typeface="Roboto Mono"/>
            </a:endParaRPr>
          </a:p>
          <a:p>
            <a:pPr marL="0" marR="0" lvl="0" indent="0" algn="ctr" rtl="0">
              <a:lnSpc>
                <a:spcPct val="100000"/>
              </a:lnSpc>
              <a:spcBef>
                <a:spcPts val="0"/>
              </a:spcBef>
              <a:spcAft>
                <a:spcPts val="0"/>
              </a:spcAft>
              <a:buClr>
                <a:srgbClr val="000000"/>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200"/>
              <a:buFont typeface="Helvetica Neue"/>
              <a:buNone/>
            </a:pPr>
            <a:r>
              <a:rPr lang="en" sz="1800" i="0" u="none" strike="noStrike" cap="none">
                <a:solidFill>
                  <a:srgbClr val="000000"/>
                </a:solidFill>
                <a:latin typeface="Roboto Condensed Light"/>
                <a:ea typeface="Roboto Condensed Light"/>
                <a:cs typeface="Roboto Condensed Light"/>
                <a:sym typeface="Roboto Condensed Light"/>
              </a:rPr>
              <a:t>Машинно четими метаданни</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3"/>
          <p:cNvSpPr txBox="1">
            <a:spLocks noGrp="1"/>
          </p:cNvSpPr>
          <p:nvPr>
            <p:ph type="title"/>
          </p:nvPr>
        </p:nvSpPr>
        <p:spPr>
          <a:xfrm>
            <a:off x="1247372" y="130659"/>
            <a:ext cx="4659600" cy="1288200"/>
          </a:xfrm>
          <a:prstGeom prst="rect">
            <a:avLst/>
          </a:prstGeom>
          <a:noFill/>
          <a:ln>
            <a:noFill/>
          </a:ln>
        </p:spPr>
        <p:txBody>
          <a:bodyPr spcFirstLastPara="1" wrap="square" lIns="32750" tIns="32750" rIns="32750" bIns="32750" anchor="t" anchorCtr="0">
            <a:noAutofit/>
          </a:bodyPr>
          <a:lstStyle/>
          <a:p>
            <a:pPr marL="0" lvl="0" indent="0" algn="l" rtl="0">
              <a:spcBef>
                <a:spcPts val="0"/>
              </a:spcBef>
              <a:spcAft>
                <a:spcPts val="0"/>
              </a:spcAft>
              <a:buClr>
                <a:schemeClr val="lt1"/>
              </a:buClr>
              <a:buSzPts val="1200"/>
              <a:buFont typeface="Helvetica Neue"/>
              <a:buNone/>
            </a:pPr>
            <a:endParaRPr sz="4500" b="1">
              <a:solidFill>
                <a:srgbClr val="000000"/>
              </a:solidFill>
              <a:latin typeface="Roboto Mono"/>
              <a:ea typeface="Roboto Mono"/>
              <a:cs typeface="Roboto Mono"/>
              <a:sym typeface="Roboto Mono"/>
            </a:endParaRPr>
          </a:p>
          <a:p>
            <a:pPr marL="0" lvl="0" indent="0" algn="l" rtl="0">
              <a:spcBef>
                <a:spcPts val="0"/>
              </a:spcBef>
              <a:spcAft>
                <a:spcPts val="0"/>
              </a:spcAft>
              <a:buClr>
                <a:schemeClr val="lt1"/>
              </a:buClr>
              <a:buSzPts val="1200"/>
              <a:buFont typeface="Helvetica Neue"/>
              <a:buNone/>
            </a:pPr>
            <a:endParaRPr sz="4500" b="1">
              <a:solidFill>
                <a:srgbClr val="000000"/>
              </a:solidFill>
              <a:latin typeface="Roboto Mono"/>
              <a:ea typeface="Roboto Mono"/>
              <a:cs typeface="Roboto Mono"/>
              <a:sym typeface="Roboto Mono"/>
            </a:endParaRPr>
          </a:p>
          <a:p>
            <a:pPr marL="0" lvl="0" indent="0" algn="l" rtl="0">
              <a:spcBef>
                <a:spcPts val="0"/>
              </a:spcBef>
              <a:spcAft>
                <a:spcPts val="0"/>
              </a:spcAft>
              <a:buClr>
                <a:schemeClr val="lt1"/>
              </a:buClr>
              <a:buSzPts val="1200"/>
              <a:buFont typeface="Helvetica Neue"/>
              <a:buNone/>
            </a:pPr>
            <a:r>
              <a:rPr lang="en" sz="4500">
                <a:solidFill>
                  <a:srgbClr val="000000"/>
                </a:solidFill>
              </a:rPr>
              <a:t>Public </a:t>
            </a:r>
            <a:endParaRPr sz="2300"/>
          </a:p>
          <a:p>
            <a:pPr marL="0" lvl="0" indent="0" algn="l" rtl="0">
              <a:spcBef>
                <a:spcPts val="0"/>
              </a:spcBef>
              <a:spcAft>
                <a:spcPts val="0"/>
              </a:spcAft>
              <a:buClr>
                <a:schemeClr val="lt1"/>
              </a:buClr>
              <a:buSzPts val="1200"/>
              <a:buFont typeface="Helvetica Neue"/>
              <a:buNone/>
            </a:pPr>
            <a:r>
              <a:rPr lang="en" sz="4500">
                <a:solidFill>
                  <a:srgbClr val="000000"/>
                </a:solidFill>
              </a:rPr>
              <a:t>Domain Dedication</a:t>
            </a:r>
            <a:endParaRPr sz="2300"/>
          </a:p>
        </p:txBody>
      </p:sp>
      <p:pic>
        <p:nvPicPr>
          <p:cNvPr id="472" name="Google Shape;472;p63"/>
          <p:cNvPicPr preferRelativeResize="0"/>
          <p:nvPr/>
        </p:nvPicPr>
        <p:blipFill rotWithShape="1">
          <a:blip r:embed="rId3">
            <a:alphaModFix/>
          </a:blip>
          <a:srcRect l="-6249" t="-72547" r="-32312" b="-13950"/>
          <a:stretch/>
        </p:blipFill>
        <p:spPr>
          <a:xfrm>
            <a:off x="5347858" y="270255"/>
            <a:ext cx="2602379" cy="350251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4"/>
          <p:cNvSpPr txBox="1">
            <a:spLocks noGrp="1"/>
          </p:cNvSpPr>
          <p:nvPr>
            <p:ph type="title"/>
          </p:nvPr>
        </p:nvSpPr>
        <p:spPr>
          <a:xfrm>
            <a:off x="457200" y="545750"/>
            <a:ext cx="8229600" cy="864900"/>
          </a:xfrm>
          <a:prstGeom prst="rect">
            <a:avLst/>
          </a:prstGeom>
        </p:spPr>
        <p:txBody>
          <a:bodyPr spcFirstLastPara="1" wrap="square" lIns="81650" tIns="40825" rIns="81650" bIns="40825" anchor="ctr" anchorCtr="0">
            <a:normAutofit/>
          </a:bodyPr>
          <a:lstStyle/>
          <a:p>
            <a:pPr marL="0" marR="0" lvl="0" indent="0" algn="l" rtl="0">
              <a:lnSpc>
                <a:spcPct val="100000"/>
              </a:lnSpc>
              <a:spcBef>
                <a:spcPts val="0"/>
              </a:spcBef>
              <a:spcAft>
                <a:spcPts val="0"/>
              </a:spcAft>
              <a:buClr>
                <a:schemeClr val="dk1"/>
              </a:buClr>
              <a:buSzPts val="3900"/>
              <a:buFont typeface="Calibri"/>
              <a:buNone/>
            </a:pPr>
            <a:r>
              <a:rPr lang="en" b="0"/>
              <a:t>признание на авторството</a:t>
            </a:r>
            <a:endParaRPr b="0"/>
          </a:p>
        </p:txBody>
      </p:sp>
      <p:pic>
        <p:nvPicPr>
          <p:cNvPr id="478" name="Google Shape;478;p64"/>
          <p:cNvPicPr preferRelativeResize="0"/>
          <p:nvPr/>
        </p:nvPicPr>
        <p:blipFill>
          <a:blip r:embed="rId3">
            <a:alphaModFix/>
          </a:blip>
          <a:stretch>
            <a:fillRect/>
          </a:stretch>
        </p:blipFill>
        <p:spPr>
          <a:xfrm>
            <a:off x="316451" y="1617699"/>
            <a:ext cx="8511101" cy="26508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5"/>
          <p:cNvSpPr txBox="1">
            <a:spLocks noGrp="1"/>
          </p:cNvSpPr>
          <p:nvPr>
            <p:ph type="title"/>
          </p:nvPr>
        </p:nvSpPr>
        <p:spPr>
          <a:xfrm>
            <a:off x="1247372" y="130659"/>
            <a:ext cx="4659600" cy="1288200"/>
          </a:xfrm>
          <a:prstGeom prst="rect">
            <a:avLst/>
          </a:prstGeom>
          <a:noFill/>
          <a:ln>
            <a:noFill/>
          </a:ln>
        </p:spPr>
        <p:txBody>
          <a:bodyPr spcFirstLastPara="1" wrap="square" lIns="32750" tIns="32750" rIns="32750" bIns="32750" anchor="t" anchorCtr="0">
            <a:noAutofit/>
          </a:bodyPr>
          <a:lstStyle/>
          <a:p>
            <a:pPr marL="0" lvl="0" indent="0" algn="l" rtl="0">
              <a:spcBef>
                <a:spcPts val="0"/>
              </a:spcBef>
              <a:spcAft>
                <a:spcPts val="0"/>
              </a:spcAft>
              <a:buClr>
                <a:schemeClr val="lt1"/>
              </a:buClr>
              <a:buSzPts val="1200"/>
              <a:buFont typeface="Helvetica Neue"/>
              <a:buNone/>
            </a:pPr>
            <a:endParaRPr sz="4500" b="1">
              <a:solidFill>
                <a:srgbClr val="000000"/>
              </a:solidFill>
              <a:latin typeface="Roboto Mono"/>
              <a:ea typeface="Roboto Mono"/>
              <a:cs typeface="Roboto Mono"/>
              <a:sym typeface="Roboto Mono"/>
            </a:endParaRPr>
          </a:p>
          <a:p>
            <a:pPr marL="0" lvl="0" indent="0" algn="l" rtl="0">
              <a:spcBef>
                <a:spcPts val="0"/>
              </a:spcBef>
              <a:spcAft>
                <a:spcPts val="0"/>
              </a:spcAft>
              <a:buClr>
                <a:schemeClr val="lt1"/>
              </a:buClr>
              <a:buSzPts val="1200"/>
              <a:buFont typeface="Helvetica Neue"/>
              <a:buNone/>
            </a:pPr>
            <a:endParaRPr sz="4500" b="1">
              <a:solidFill>
                <a:srgbClr val="000000"/>
              </a:solidFill>
              <a:latin typeface="Roboto Mono"/>
              <a:ea typeface="Roboto Mono"/>
              <a:cs typeface="Roboto Mono"/>
              <a:sym typeface="Roboto Mono"/>
            </a:endParaRPr>
          </a:p>
          <a:p>
            <a:pPr marL="0" lvl="0" indent="0" algn="l" rtl="0">
              <a:spcBef>
                <a:spcPts val="0"/>
              </a:spcBef>
              <a:spcAft>
                <a:spcPts val="0"/>
              </a:spcAft>
              <a:buClr>
                <a:schemeClr val="lt1"/>
              </a:buClr>
              <a:buSzPts val="1200"/>
              <a:buFont typeface="Helvetica Neue"/>
              <a:buNone/>
            </a:pPr>
            <a:endParaRPr sz="2300">
              <a:latin typeface="Roboto Mono SemiBold"/>
              <a:ea typeface="Roboto Mono SemiBold"/>
              <a:cs typeface="Roboto Mono SemiBold"/>
              <a:sym typeface="Roboto Mono SemiBold"/>
            </a:endParaRPr>
          </a:p>
        </p:txBody>
      </p:sp>
      <p:sp>
        <p:nvSpPr>
          <p:cNvPr id="484" name="Google Shape;484;p65"/>
          <p:cNvSpPr txBox="1">
            <a:spLocks noGrp="1"/>
          </p:cNvSpPr>
          <p:nvPr>
            <p:ph type="body" idx="1"/>
          </p:nvPr>
        </p:nvSpPr>
        <p:spPr>
          <a:xfrm>
            <a:off x="1195156" y="1418897"/>
            <a:ext cx="4071900" cy="945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200"/>
              <a:buNone/>
            </a:pPr>
            <a:r>
              <a:rPr lang="en" sz="4500" b="1">
                <a:solidFill>
                  <a:srgbClr val="000000"/>
                </a:solidFill>
                <a:latin typeface="Raleway"/>
                <a:ea typeface="Raleway"/>
                <a:cs typeface="Raleway"/>
                <a:sym typeface="Raleway"/>
              </a:rPr>
              <a:t>Public </a:t>
            </a:r>
            <a:endParaRPr sz="4500" b="1">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chemeClr val="lt1"/>
              </a:buClr>
              <a:buSzPts val="1200"/>
              <a:buFont typeface="Helvetica Neue"/>
              <a:buNone/>
            </a:pPr>
            <a:r>
              <a:rPr lang="en" sz="4500" b="1">
                <a:solidFill>
                  <a:srgbClr val="000000"/>
                </a:solidFill>
                <a:latin typeface="Raleway"/>
                <a:ea typeface="Raleway"/>
                <a:cs typeface="Raleway"/>
                <a:sym typeface="Raleway"/>
              </a:rPr>
              <a:t>Domain </a:t>
            </a:r>
            <a:endParaRPr sz="4500" b="1">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chemeClr val="lt1"/>
              </a:buClr>
              <a:buSzPts val="1200"/>
              <a:buFont typeface="Helvetica Neue"/>
              <a:buNone/>
            </a:pPr>
            <a:r>
              <a:rPr lang="en" sz="4500" b="1">
                <a:solidFill>
                  <a:srgbClr val="000000"/>
                </a:solidFill>
                <a:latin typeface="Raleway"/>
                <a:ea typeface="Raleway"/>
                <a:cs typeface="Raleway"/>
                <a:sym typeface="Raleway"/>
              </a:rPr>
              <a:t>Mark</a:t>
            </a:r>
            <a:endParaRPr sz="4500" b="1">
              <a:solidFill>
                <a:srgbClr val="000000"/>
              </a:solidFill>
              <a:latin typeface="Raleway"/>
              <a:ea typeface="Raleway"/>
              <a:cs typeface="Raleway"/>
              <a:sym typeface="Raleway"/>
            </a:endParaRPr>
          </a:p>
          <a:p>
            <a:pPr marL="0" marR="0" lvl="0" indent="0" algn="l" rtl="0">
              <a:lnSpc>
                <a:spcPct val="100000"/>
              </a:lnSpc>
              <a:spcBef>
                <a:spcPts val="0"/>
              </a:spcBef>
              <a:spcAft>
                <a:spcPts val="0"/>
              </a:spcAft>
              <a:buClr>
                <a:schemeClr val="lt1"/>
              </a:buClr>
              <a:buSzPts val="1200"/>
              <a:buFont typeface="Helvetica Neue"/>
              <a:buNone/>
            </a:pPr>
            <a:endParaRPr sz="4500" b="1">
              <a:solidFill>
                <a:srgbClr val="000000"/>
              </a:solidFill>
              <a:latin typeface="Raleway"/>
              <a:ea typeface="Raleway"/>
              <a:cs typeface="Raleway"/>
              <a:sym typeface="Raleway"/>
            </a:endParaRPr>
          </a:p>
        </p:txBody>
      </p:sp>
      <p:pic>
        <p:nvPicPr>
          <p:cNvPr id="485" name="Google Shape;485;p65"/>
          <p:cNvPicPr preferRelativeResize="0"/>
          <p:nvPr/>
        </p:nvPicPr>
        <p:blipFill rotWithShape="1">
          <a:blip r:embed="rId3">
            <a:alphaModFix/>
          </a:blip>
          <a:srcRect/>
          <a:stretch/>
        </p:blipFill>
        <p:spPr>
          <a:xfrm>
            <a:off x="4843247" y="1330584"/>
            <a:ext cx="2336766" cy="23367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91" name="Google Shape;491;p66"/>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92" name="Google Shape;492;p6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98" name="Google Shape;498;p6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99" name="Google Shape;499;p6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05" name="Google Shape;505;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06" name="Google Shape;506;p6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12" name="Google Shape;512;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13" name="Google Shape;513;p6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13478</Words>
  <Application>Microsoft Office PowerPoint</Application>
  <PresentationFormat>Презентация на цял екран (16:9)</PresentationFormat>
  <Paragraphs>1482</Paragraphs>
  <Slides>261</Slides>
  <Notes>231</Notes>
  <HiddenSlides>0</HiddenSlides>
  <MMClips>0</MMClips>
  <ScaleCrop>false</ScaleCrop>
  <HeadingPairs>
    <vt:vector size="6" baseType="variant">
      <vt:variant>
        <vt:lpstr>Използвани шрифтове</vt:lpstr>
      </vt:variant>
      <vt:variant>
        <vt:i4>19</vt:i4>
      </vt:variant>
      <vt:variant>
        <vt:lpstr>Тема</vt:lpstr>
      </vt:variant>
      <vt:variant>
        <vt:i4>1</vt:i4>
      </vt:variant>
      <vt:variant>
        <vt:lpstr>Заглавия на слайдовете</vt:lpstr>
      </vt:variant>
      <vt:variant>
        <vt:i4>261</vt:i4>
      </vt:variant>
    </vt:vector>
  </HeadingPairs>
  <TitlesOfParts>
    <vt:vector size="281" baseType="lpstr">
      <vt:lpstr>Verdana</vt:lpstr>
      <vt:lpstr>Arial</vt:lpstr>
      <vt:lpstr>Times New Roman</vt:lpstr>
      <vt:lpstr>Fira Sans Extra Condensed Medium</vt:lpstr>
      <vt:lpstr>Roboto Mono</vt:lpstr>
      <vt:lpstr>Barlow Semi Condensed SemiBold</vt:lpstr>
      <vt:lpstr>Gill Sans MT</vt:lpstr>
      <vt:lpstr>Raleway Light</vt:lpstr>
      <vt:lpstr>Wingdings</vt:lpstr>
      <vt:lpstr>Roboto Condensed Light</vt:lpstr>
      <vt:lpstr>Helvetica Neue</vt:lpstr>
      <vt:lpstr>Roboto Mono SemiBold</vt:lpstr>
      <vt:lpstr>Symbol</vt:lpstr>
      <vt:lpstr>Roboto Condensed</vt:lpstr>
      <vt:lpstr>Raleway</vt:lpstr>
      <vt:lpstr>Lato</vt:lpstr>
      <vt:lpstr>Comfortaa SemiBold</vt:lpstr>
      <vt:lpstr>Montserrat</vt:lpstr>
      <vt:lpstr>Calibri</vt:lpstr>
      <vt:lpstr>Streamline</vt:lpstr>
      <vt:lpstr>Авторско право и сродни права.  Защита на софтуер и бази данни    </vt:lpstr>
      <vt:lpstr>Авторско право</vt:lpstr>
      <vt:lpstr>субект</vt:lpstr>
      <vt:lpstr>СУБЕКТ</vt:lpstr>
      <vt:lpstr>СУБЕКТ</vt:lpstr>
      <vt:lpstr>Презентация на PowerPoint</vt:lpstr>
      <vt:lpstr>СУБЕКТ</vt:lpstr>
      <vt:lpstr>Организации за колективно управление на права (ОКУП)</vt:lpstr>
      <vt:lpstr>Организации за колективно управление на права (ОКУП)</vt:lpstr>
      <vt:lpstr>обект</vt:lpstr>
      <vt:lpstr>Произведение</vt:lpstr>
      <vt:lpstr>Творчески характер / Оригиналност</vt:lpstr>
      <vt:lpstr>Презентация на PowerPoint</vt:lpstr>
      <vt:lpstr>Презентация на PowerPoint</vt:lpstr>
      <vt:lpstr>Обективиране</vt:lpstr>
      <vt:lpstr>Презентация на PowerPoint</vt:lpstr>
      <vt:lpstr>Презентация на PowerPoint</vt:lpstr>
      <vt:lpstr>Презентация на PowerPoint</vt:lpstr>
      <vt:lpstr>Изключения</vt:lpstr>
      <vt:lpstr>Първични произведения</vt:lpstr>
      <vt:lpstr>Вторични произведения</vt:lpstr>
      <vt:lpstr>Презентация на PowerPoint</vt:lpstr>
      <vt:lpstr>Комплексни произведения</vt:lpstr>
      <vt:lpstr>правна защита  на софтуера</vt:lpstr>
      <vt:lpstr>Презентация на PowerPoint</vt:lpstr>
      <vt:lpstr>Презентация на PowerPoint</vt:lpstr>
      <vt:lpstr>Презентация на PowerPoint</vt:lpstr>
      <vt:lpstr>Oracle vs. Google Oracle твърди, че Google е копирала „структурата, последователността и организирането" на някои ключови Java API (приложни програмни интерфейси) при разработката на Android </vt:lpstr>
      <vt:lpstr>Презентация на PowerPoint</vt:lpstr>
      <vt:lpstr>Дублиране на защита</vt:lpstr>
      <vt:lpstr>Презентация на PowerPoint</vt:lpstr>
      <vt:lpstr>правомощия видове използване</vt:lpstr>
      <vt:lpstr>Изключително право</vt:lpstr>
      <vt:lpstr>Използване на обект на авторски и сродни права</vt:lpstr>
      <vt:lpstr>Авторскоправен статус на произведение</vt:lpstr>
      <vt:lpstr>ОБЩЕСТВЕНО ДОСТОЯНИЕ</vt:lpstr>
      <vt:lpstr>Презентация на PowerPoint</vt:lpstr>
      <vt:lpstr>АНОМАЛИИ</vt:lpstr>
      <vt:lpstr>АНОМАЛИИ</vt:lpstr>
      <vt:lpstr>АНОМАЛИИ</vt:lpstr>
      <vt:lpstr>Презентация на PowerPoint</vt:lpstr>
      <vt:lpstr>Презентация на PowerPoint</vt:lpstr>
      <vt:lpstr>ИЗКЛЮЧЕНИЯ</vt:lpstr>
      <vt:lpstr>използване в обществена полза </vt:lpstr>
      <vt:lpstr>Изключения и ограничения на авторското право в ЕС</vt:lpstr>
      <vt:lpstr>Чл. 24, ал.1, т.3 от ЗАПСП</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Благодаря за вниманието!</vt:lpstr>
      <vt:lpstr>Лицензиране. Отворени лицензи    </vt:lpstr>
      <vt:lpstr>ДОГОВОРИ ЗА ОТСТЪПВАНЕ НА АВТОРСКИ ПРАВА</vt:lpstr>
      <vt:lpstr>Презентация на PowerPoint</vt:lpstr>
      <vt:lpstr>стандартни лицензи</vt:lpstr>
      <vt:lpstr>Що е то лиценз?</vt:lpstr>
      <vt:lpstr>Презентация на PowerPoint</vt:lpstr>
      <vt:lpstr>Традиционни и свободни (FOSS)  софтуерни лицензи </vt:lpstr>
      <vt:lpstr>Презентация на PowerPoint</vt:lpstr>
      <vt:lpstr>Презентация на PowerPoint</vt:lpstr>
      <vt:lpstr>Лицензи</vt:lpstr>
      <vt:lpstr>Традиционните лицензи (проприетарни)</vt:lpstr>
      <vt:lpstr>Традиционен лиценз - пример</vt:lpstr>
      <vt:lpstr>Свободни лицензи</vt:lpstr>
      <vt:lpstr>Свободни лицензи</vt:lpstr>
      <vt:lpstr>Свободни лицензи</vt:lpstr>
      <vt:lpstr>Свободни лицензи</vt:lpstr>
      <vt:lpstr>Свободни лицензи</vt:lpstr>
      <vt:lpstr>Свободни лицензи</vt:lpstr>
      <vt:lpstr>Свободни лицензи</vt:lpstr>
      <vt:lpstr>Свободни лицензи - видове</vt:lpstr>
      <vt:lpstr>Свободни лицензи - видове </vt:lpstr>
      <vt:lpstr>Свободни лицензи - видове</vt:lpstr>
      <vt:lpstr>Свободни лицензи - видове</vt:lpstr>
      <vt:lpstr>Свободни лицензи - видове</vt:lpstr>
      <vt:lpstr>Двойно лицензиране (Dual licensing)</vt:lpstr>
      <vt:lpstr>Лицензиране на творческо съдържание | CREATIVE COMMONS  </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  Public  Domain Dedication</vt:lpstr>
      <vt:lpstr>признание на авторството</vt:lpstr>
      <vt:lpstr>  </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Благодаря за вниманието!</vt:lpstr>
      <vt:lpstr>Правни проблеми при обучението на модели на генеративен изкуствен интелект със защитено от авторското право съдържание    </vt:lpstr>
      <vt:lpstr>Авторско право</vt:lpstr>
      <vt:lpstr>Използване на обект на авторски и сродни права</vt:lpstr>
      <vt:lpstr>Как се “учи” езиковият / базовият модел?</vt:lpstr>
      <vt:lpstr> Авторскоправен статус на произведение</vt:lpstr>
      <vt:lpstr>fair use</vt:lpstr>
      <vt:lpstr>Кога има “справедлива употреба”?</vt:lpstr>
      <vt:lpstr>Актуални дела</vt:lpstr>
      <vt:lpstr>изключения за извличане на информация от текст и данни</vt:lpstr>
      <vt:lpstr>Изключения и ограничения на авторското право в ЕС</vt:lpstr>
      <vt:lpstr>TEXT AND DATA MINING (TDM)</vt:lpstr>
      <vt:lpstr>Чл. 3 - Извличане на информация от текст и данни за целите на научните изследвания</vt:lpstr>
      <vt:lpstr>Чл. 3 - Бенефициери</vt:lpstr>
      <vt:lpstr>Чл. 3 - Бенефициери</vt:lpstr>
      <vt:lpstr>ЗИД на ЗАПСП </vt:lpstr>
      <vt:lpstr>Чл. 4 - Изключение или ограничение по отношение на извличането на информация от текст и данни</vt:lpstr>
      <vt:lpstr>ЗИД на ЗАПСП </vt:lpstr>
      <vt:lpstr>Благодаря за вниманието!</vt:lpstr>
      <vt:lpstr>Защита на личното пространство и личните данни    </vt:lpstr>
      <vt:lpstr>Значението на защитата на личните данни в цифровата ера</vt:lpstr>
      <vt:lpstr>подходи при използването на лични данни </vt:lpstr>
      <vt:lpstr>неприкосновеност на личния живот</vt:lpstr>
      <vt:lpstr>Право на зачитане на личния и семейния живот </vt:lpstr>
      <vt:lpstr>Правото на защита на личните данни</vt:lpstr>
      <vt:lpstr>Конституция на Република България</vt:lpstr>
      <vt:lpstr>уредба на  защитата на лични данни</vt:lpstr>
      <vt:lpstr>Законодателство на защита на личните данни</vt:lpstr>
      <vt:lpstr>Понятие за лични данни</vt:lpstr>
      <vt:lpstr>Участници</vt:lpstr>
      <vt:lpstr>Участници</vt:lpstr>
      <vt:lpstr>Участници</vt:lpstr>
      <vt:lpstr>Участници</vt:lpstr>
      <vt:lpstr>Участници</vt:lpstr>
      <vt:lpstr>Законно обработване на лични данни</vt:lpstr>
      <vt:lpstr>Обработване на основание съгласие</vt:lpstr>
      <vt:lpstr>Обработване на основание легитимен интерес</vt:lpstr>
      <vt:lpstr>Права на субекта на данни</vt:lpstr>
      <vt:lpstr>Презентация на PowerPoint</vt:lpstr>
      <vt:lpstr>Благодаря за вниманието!</vt:lpstr>
      <vt:lpstr>Отворени данни    </vt:lpstr>
      <vt:lpstr>Режим на използване на данни</vt:lpstr>
      <vt:lpstr>Отворени данни</vt:lpstr>
      <vt:lpstr>Отворени данни</vt:lpstr>
      <vt:lpstr>законодателство  за отворените данни  повторно използване на информация от обществения сектор</vt:lpstr>
      <vt:lpstr>Закон за достъп до обществена информация (ЗДОИ)</vt:lpstr>
      <vt:lpstr> Обществена информация</vt:lpstr>
      <vt:lpstr> Информация от обществения сектор (ИОС)</vt:lpstr>
      <vt:lpstr> Повторно използване на ИОС</vt:lpstr>
      <vt:lpstr> Повторно използване на ИОС</vt:lpstr>
      <vt:lpstr> Участници - задължени лица </vt:lpstr>
      <vt:lpstr> Участници - задължени лица </vt:lpstr>
      <vt:lpstr> Участници - задължени лица </vt:lpstr>
      <vt:lpstr> Участници - субекти на право на повторно използване </vt:lpstr>
      <vt:lpstr> Предоставяне на ИОС</vt:lpstr>
      <vt:lpstr>Портал за отворени данни  ДА "Електронно управление" </vt:lpstr>
      <vt:lpstr> Предоставяне на ИОС</vt:lpstr>
      <vt:lpstr> Условия за публикуване на ИОС</vt:lpstr>
      <vt:lpstr> Предоставяне на динамични данни</vt:lpstr>
      <vt:lpstr> Предоставяне на научноизследователски данни и набори от данни с висока стойност</vt:lpstr>
      <vt:lpstr> Предоставяне на научноизследователски данни и набори от данни с висока стойност</vt:lpstr>
      <vt:lpstr> Улеснение за търсене на информация</vt:lpstr>
      <vt:lpstr> Изключения</vt:lpstr>
      <vt:lpstr> Изключения</vt:lpstr>
      <vt:lpstr>акт за управление на данните (data governance act)</vt:lpstr>
      <vt:lpstr>Акт за управление на данните (Регламент (ЕС) 2022/868)</vt:lpstr>
      <vt:lpstr>Акт за управление на данните - понятия</vt:lpstr>
      <vt:lpstr>Акт за управление на данните - понятия</vt:lpstr>
      <vt:lpstr>Акт за управление на данните - механизми</vt:lpstr>
      <vt:lpstr>Акт за управление на данните - повторно използване</vt:lpstr>
      <vt:lpstr>Акт за управление на данните - посредничедски услуги</vt:lpstr>
      <vt:lpstr>Акт за управление на данните - алтруизъм</vt:lpstr>
      <vt:lpstr>акт за данните (data act)</vt:lpstr>
      <vt:lpstr>Акт за данните (Регламент (ЕС) 2023/2854)</vt:lpstr>
      <vt:lpstr>Акт за данните (Регламент (ЕС) 2023/2854)</vt:lpstr>
      <vt:lpstr>Акт за данните (Регламент (ЕС) 2023/2854)</vt:lpstr>
      <vt:lpstr>Благодаря за вниманието!</vt:lpstr>
      <vt:lpstr>Презентация на PowerPoint</vt:lpstr>
      <vt:lpstr>Презентация на PowerPoint</vt:lpstr>
      <vt:lpstr>Понятие за електронен документ:</vt:lpstr>
      <vt:lpstr>Качества на лицата, от гледна точка на е-изявлението:</vt:lpstr>
      <vt:lpstr>Посредник при електронното изявление: </vt:lpstr>
      <vt:lpstr>Време :</vt:lpstr>
      <vt:lpstr>Потвърждаване на получаването на електронното изявление :</vt:lpstr>
      <vt:lpstr>Електронен подпис</vt:lpstr>
      <vt:lpstr>Подписът:</vt:lpstr>
      <vt:lpstr> Видове електронни подписи:</vt:lpstr>
      <vt:lpstr>Презентация на PowerPoint</vt:lpstr>
      <vt:lpstr>Усъвършенстван електронен подпис: </vt:lpstr>
      <vt:lpstr>Квалифициран електронен подпис:</vt:lpstr>
      <vt:lpstr>Квалифицирано удостоверение за електронни подписи:</vt:lpstr>
      <vt:lpstr>Устройство за създаване на квалифициран електронен подпис:</vt:lpstr>
      <vt:lpstr>Проверка на данните за валидиране на КЕП:</vt:lpstr>
      <vt:lpstr>Функции на подписа. Правна сила на електронните подписи</vt:lpstr>
      <vt:lpstr>Функции на подписа при удостоверяване на волеизявление:</vt:lpstr>
      <vt:lpstr> Правна сила на електронните подписи:</vt:lpstr>
      <vt:lpstr>Електронен печат</vt:lpstr>
      <vt:lpstr>Презентация на PowerPoint</vt:lpstr>
      <vt:lpstr>Електронна идентификация </vt:lpstr>
      <vt:lpstr> Необходимост:</vt:lpstr>
      <vt:lpstr>Легални дефиниции:</vt:lpstr>
      <vt:lpstr>Презентация на PowerPoint</vt:lpstr>
      <vt:lpstr>Европейска схема за електронна идентификация</vt:lpstr>
      <vt:lpstr>Основни характеристики</vt:lpstr>
      <vt:lpstr>Нотифицирани схеми</vt:lpstr>
      <vt:lpstr>Национална схема за електронна идентификация</vt:lpstr>
      <vt:lpstr>Идентифицирани чрез схемата лица</vt:lpstr>
      <vt:lpstr>Лица, отговорни за схемата:</vt:lpstr>
      <vt:lpstr>Средство за електронна идентификация-Удостоверение за електронна идентичност + носител</vt:lpstr>
      <vt:lpstr>Процедура за издаване на електронно удостоверение за самоличност</vt:lpstr>
      <vt:lpstr>Валидност, подновяване, спиране, възобновяване и прекратяване</vt:lpstr>
      <vt:lpstr>Проверка на електронната идентичност</vt:lpstr>
      <vt:lpstr>Въпроси</vt:lpstr>
      <vt:lpstr>Електроннa търговия  Доставчици на услуги на информационното общество. Посредническа отговорност    </vt:lpstr>
      <vt:lpstr>Закон за електронната търговия</vt:lpstr>
      <vt:lpstr>Закон за електронната търговия</vt:lpstr>
      <vt:lpstr>Електронна търговия</vt:lpstr>
      <vt:lpstr>Услуги на информационното общество (ЗЕТ)</vt:lpstr>
      <vt:lpstr>Терминология</vt:lpstr>
      <vt:lpstr>Презентация на PowerPoint</vt:lpstr>
      <vt:lpstr>Доставчик на услуги на информационното общество </vt:lpstr>
      <vt:lpstr>отговорност на онлайн посредниците</vt:lpstr>
      <vt:lpstr>Презентация на PowerPoint</vt:lpstr>
      <vt:lpstr>Интернет  посредници</vt:lpstr>
      <vt:lpstr>Потребителско съдържание</vt:lpstr>
      <vt:lpstr>история на отговорността на онлайн посредниците </vt:lpstr>
      <vt:lpstr>САЩ</vt:lpstr>
      <vt:lpstr>САЩ</vt:lpstr>
      <vt:lpstr>EC</vt:lpstr>
      <vt:lpstr>Директива 2000/31/ЕО</vt:lpstr>
      <vt:lpstr>Проблеми и противоречия</vt:lpstr>
      <vt:lpstr>актуално и предстоящо законодателство в ЕС и България</vt:lpstr>
      <vt:lpstr>Презентация на PowerPoint</vt:lpstr>
      <vt:lpstr>Презентация на PowerPoint</vt:lpstr>
      <vt:lpstr>ХОРИЗОНТАЛНО ЗАКОНОДАТЕСТВО</vt:lpstr>
      <vt:lpstr>ХОРИЗОНТАЛНО ЗАКОНОДАТЕСТВО</vt:lpstr>
      <vt:lpstr>ХОРИЗОНТАЛНО ЗАКОНОДАТЕСТВО</vt:lpstr>
      <vt:lpstr>ХОРИЗОНТАЛНО ЗАКОНОДАТЕСТВО</vt:lpstr>
      <vt:lpstr>ХОРИЗОНТАЛНО ЗАКОНОДАТЕСТВО</vt:lpstr>
      <vt:lpstr>ХОРИЗОНТАЛНО ЗАКОНОДАТЕСТВО</vt:lpstr>
      <vt:lpstr>СЕКТОРНО ЗАКОНОДАТЕСТВО</vt:lpstr>
      <vt:lpstr>ПРЕДСТОЯЩО</vt:lpstr>
      <vt:lpstr>Благодаря за вниманието!</vt:lpstr>
      <vt:lpstr>Електронно управление    </vt:lpstr>
      <vt:lpstr>Понятие за електронно управление</vt:lpstr>
      <vt:lpstr>Градивни елементи на е-управление  Стратегия за развитие на електронното управление в Република България 2014 – 2020 г.:</vt:lpstr>
      <vt:lpstr>Европейски принципи на е-управление</vt:lpstr>
      <vt:lpstr>Понятие за електронно управление</vt:lpstr>
      <vt:lpstr>Национална стратегическа рамка на е-управление</vt:lpstr>
      <vt:lpstr>Законодателство</vt:lpstr>
      <vt:lpstr>Закон за електронно управление</vt:lpstr>
      <vt:lpstr>Закон за електронно управление</vt:lpstr>
      <vt:lpstr>Компетентни органи в областта на е-управлението</vt:lpstr>
      <vt:lpstr>УЧАСТНИЦИ</vt:lpstr>
      <vt:lpstr>УЧАСТНИЦИ</vt:lpstr>
      <vt:lpstr>Благодаря за вниманието!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Авторско право и сродни права.  Защита на софтуер и бази данни    </dc:title>
  <cp:lastModifiedBy>Биляна</cp:lastModifiedBy>
  <cp:revision>1</cp:revision>
  <dcterms:modified xsi:type="dcterms:W3CDTF">2024-02-10T23:31:11Z</dcterms:modified>
</cp:coreProperties>
</file>